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35" r:id="rId1"/>
  </p:sldMasterIdLst>
  <p:handoutMasterIdLst>
    <p:handoutMasterId r:id="rId14"/>
  </p:handoutMasterIdLst>
  <p:sldIdLst>
    <p:sldId id="270" r:id="rId2"/>
    <p:sldId id="257" r:id="rId3"/>
    <p:sldId id="274" r:id="rId4"/>
    <p:sldId id="258" r:id="rId5"/>
    <p:sldId id="264" r:id="rId6"/>
    <p:sldId id="261" r:id="rId7"/>
    <p:sldId id="267" r:id="rId8"/>
    <p:sldId id="265" r:id="rId9"/>
    <p:sldId id="263" r:id="rId10"/>
    <p:sldId id="271" r:id="rId11"/>
    <p:sldId id="262" r:id="rId12"/>
    <p:sldId id="272" r:id="rId13"/>
  </p:sldIdLst>
  <p:sldSz cx="9144000" cy="6858000" type="screen4x3"/>
  <p:notesSz cx="70104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1" autoAdjust="0"/>
    <p:restoredTop sz="94676" autoAdjust="0"/>
  </p:normalViewPr>
  <p:slideViewPr>
    <p:cSldViewPr>
      <p:cViewPr varScale="1">
        <p:scale>
          <a:sx n="66" d="100"/>
          <a:sy n="66" d="100"/>
        </p:scale>
        <p:origin x="150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12" y="930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970938" y="0"/>
            <a:ext cx="3037840" cy="466434"/>
          </a:xfrm>
          <a:prstGeom prst="rect">
            <a:avLst/>
          </a:prstGeom>
        </p:spPr>
        <p:txBody>
          <a:bodyPr vert="horz" lIns="93177" tIns="46589" rIns="93177" bIns="46589" rtlCol="0"/>
          <a:lstStyle>
            <a:lvl1pPr algn="r">
              <a:defRPr sz="1200"/>
            </a:lvl1pPr>
          </a:lstStyle>
          <a:p>
            <a:fld id="{9D29FD9B-060C-4A29-A02D-6DAC12558D31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970938" y="8829967"/>
            <a:ext cx="3037840" cy="466433"/>
          </a:xfrm>
          <a:prstGeom prst="rect">
            <a:avLst/>
          </a:prstGeom>
        </p:spPr>
        <p:txBody>
          <a:bodyPr vert="horz" lIns="93177" tIns="46589" rIns="93177" bIns="46589" rtlCol="0" anchor="b"/>
          <a:lstStyle>
            <a:lvl1pPr algn="r">
              <a:defRPr sz="1200"/>
            </a:lvl1pPr>
          </a:lstStyle>
          <a:p>
            <a:fld id="{47A69060-EFE0-43B5-A8B3-AB163A477EA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443863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FDL_4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82725" y="2138363"/>
            <a:ext cx="1147763" cy="11858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2742599" y="1650331"/>
            <a:ext cx="4755880" cy="2110257"/>
          </a:xfrm>
          <a:prstGeom prst="rect">
            <a:avLst/>
          </a:prstGeom>
        </p:spPr>
        <p:txBody>
          <a:bodyPr rtlCol="0">
            <a:noAutofit/>
          </a:bodyPr>
          <a:lstStyle>
            <a:lvl1pPr>
              <a:defRPr sz="4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  <p:sp>
        <p:nvSpPr>
          <p:cNvPr id="5" name="Date Placeholder 6"/>
          <p:cNvSpPr>
            <a:spLocks noGrp="1"/>
          </p:cNvSpPr>
          <p:nvPr>
            <p:ph type="dt" sz="half" idx="11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8238656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 descr="FDL_4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229600" cy="4234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  <p:sp>
        <p:nvSpPr>
          <p:cNvPr id="6" name="Date Placeholder 6"/>
          <p:cNvSpPr>
            <a:spLocks noGrp="1"/>
          </p:cNvSpPr>
          <p:nvPr>
            <p:ph type="dt" sz="half" idx="11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46638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8" descr="FDL_4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Date Placeholder 4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740739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8" descr="FDL_4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9608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319370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679608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319370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6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14082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8" descr="FDL_4K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1325" y="328613"/>
            <a:ext cx="1003300" cy="10366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Date Placeholder 2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458403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3" name="Slide Number Placeholder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100345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16350" y="6508750"/>
            <a:ext cx="2133600" cy="365125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501384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image" Target="../media/image2.emf"/><Relationship Id="rId5" Type="http://schemas.openxmlformats.org/officeDocument/2006/relationships/slideLayout" Target="../slideLayouts/slideLayout5.xml"/><Relationship Id="rId10" Type="http://schemas.openxmlformats.org/officeDocument/2006/relationships/image" Target="//Users/jaypointer/Desktop/Folio.png" TargetMode="External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1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Folio.png" descr="/Users/jaypointer/Desktop/Folio.png"/>
          <p:cNvPicPr>
            <a:picLocks noChangeAspect="1"/>
          </p:cNvPicPr>
          <p:nvPr/>
        </p:nvPicPr>
        <p:blipFill>
          <a:blip r:embed="rId9" r:link="rId10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5807075"/>
            <a:ext cx="9167813" cy="1060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027" name="Title Placeholder 1"/>
          <p:cNvSpPr>
            <a:spLocks noGrp="1"/>
          </p:cNvSpPr>
          <p:nvPr>
            <p:ph type="title"/>
          </p:nvPr>
        </p:nvSpPr>
        <p:spPr bwMode="auto">
          <a:xfrm>
            <a:off x="1566863" y="274638"/>
            <a:ext cx="7043737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86800" y="6508750"/>
            <a:ext cx="41275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>
              <a:defRPr sz="1000" b="1">
                <a:solidFill>
                  <a:srgbClr val="95B3D7"/>
                </a:solidFill>
                <a:latin typeface="Helvetica" charset="0"/>
              </a:defRPr>
            </a:lvl1pPr>
          </a:lstStyle>
          <a:p>
            <a:fld id="{FD894D8C-32F8-4B34-B52B-41ADD118DCF1}" type="slidenum">
              <a:rPr lang="en-US" smtClean="0"/>
              <a:t>‹#›</a:t>
            </a:fld>
            <a:endParaRPr lang="en-US"/>
          </a:p>
        </p:txBody>
      </p:sp>
      <p:pic>
        <p:nvPicPr>
          <p:cNvPr id="1030" name="Picture 9"/>
          <p:cNvPicPr>
            <a:picLocks noChangeAspect="1"/>
          </p:cNvPicPr>
          <p:nvPr/>
        </p:nvPicPr>
        <p:blipFill>
          <a:blip r:embed="rId11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934200" y="5961063"/>
            <a:ext cx="1058863" cy="133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Date Placeholder 3"/>
          <p:cNvSpPr>
            <a:spLocks noGrp="1"/>
          </p:cNvSpPr>
          <p:nvPr>
            <p:ph type="dt" sz="half" idx="2"/>
          </p:nvPr>
        </p:nvSpPr>
        <p:spPr>
          <a:xfrm>
            <a:off x="4022725" y="6508750"/>
            <a:ext cx="1727200" cy="365125"/>
          </a:xfrm>
          <a:custGeom>
            <a:avLst/>
            <a:gdLst>
              <a:gd name="connsiteX0" fmla="*/ 0 w 595382"/>
              <a:gd name="connsiteY0" fmla="*/ 0 h 365125"/>
              <a:gd name="connsiteX1" fmla="*/ 595382 w 595382"/>
              <a:gd name="connsiteY1" fmla="*/ 0 h 365125"/>
              <a:gd name="connsiteX2" fmla="*/ 595382 w 595382"/>
              <a:gd name="connsiteY2" fmla="*/ 365125 h 365125"/>
              <a:gd name="connsiteX3" fmla="*/ 0 w 595382"/>
              <a:gd name="connsiteY3" fmla="*/ 365125 h 365125"/>
              <a:gd name="connsiteX4" fmla="*/ 0 w 595382"/>
              <a:gd name="connsiteY4" fmla="*/ 0 h 365125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595382" h="365125">
                <a:moveTo>
                  <a:pt x="0" y="0"/>
                </a:moveTo>
                <a:lnTo>
                  <a:pt x="595382" y="0"/>
                </a:lnTo>
                <a:lnTo>
                  <a:pt x="595382" y="365125"/>
                </a:lnTo>
                <a:lnTo>
                  <a:pt x="0" y="365125"/>
                </a:lnTo>
                <a:lnTo>
                  <a:pt x="0" y="0"/>
                </a:lnTo>
                <a:close/>
              </a:path>
            </a:pathLst>
          </a:custGeom>
        </p:spPr>
        <p:txBody>
          <a:bodyPr vert="horz" wrap="square" lIns="91440" tIns="45720" rIns="91440" bIns="45720" numCol="1" anchor="ctr" anchorCtr="1" compatLnSpc="1">
            <a:prstTxWarp prst="textNoShape">
              <a:avLst/>
            </a:prstTxWarp>
          </a:bodyPr>
          <a:lstStyle>
            <a:lvl1pPr>
              <a:defRPr sz="800">
                <a:solidFill>
                  <a:srgbClr val="95B3D7"/>
                </a:solidFill>
                <a:latin typeface="Helvetica" charset="0"/>
              </a:defRPr>
            </a:lvl1pPr>
          </a:lstStyle>
          <a:p>
            <a:fld id="{B8AEAF10-A13E-420A-8AB3-9E1E03512612}" type="datetimeFigureOut">
              <a:rPr lang="en-US" smtClean="0"/>
              <a:t>11/8/2016</a:t>
            </a:fld>
            <a:endParaRPr lang="en-US"/>
          </a:p>
        </p:txBody>
      </p:sp>
      <p:pic>
        <p:nvPicPr>
          <p:cNvPr id="1032" name="Picture 13" descr="AnnivGrStandard_White.png"/>
          <p:cNvPicPr>
            <a:picLocks noChangeAspect="1"/>
          </p:cNvPicPr>
          <p:nvPr/>
        </p:nvPicPr>
        <p:blipFill>
          <a:blip r:embed="rId1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5738" y="6508750"/>
            <a:ext cx="1830387" cy="2968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36" r:id="rId1"/>
    <p:sldLayoutId id="2147483737" r:id="rId2"/>
    <p:sldLayoutId id="2147483738" r:id="rId3"/>
    <p:sldLayoutId id="2147483739" r:id="rId4"/>
    <p:sldLayoutId id="2147483740" r:id="rId5"/>
    <p:sldLayoutId id="2147483741" r:id="rId6"/>
    <p:sldLayoutId id="2147483742" r:id="rId7"/>
  </p:sldLayoutIdLst>
  <p:timing>
    <p:tnLst>
      <p:par>
        <p:cTn id="1" dur="indefinite" restart="never" nodeType="tmRoot"/>
      </p:par>
    </p:tnLst>
  </p:timing>
  <p:txStyles>
    <p:titleStyle>
      <a:lvl1pPr algn="l" defTabSz="457200" rtl="0" eaLnBrk="1" fontAlgn="base" hangingPunct="1">
        <a:spcBef>
          <a:spcPct val="0"/>
        </a:spcBef>
        <a:spcAft>
          <a:spcPct val="0"/>
        </a:spcAft>
        <a:defRPr sz="3200" b="1" kern="1200">
          <a:solidFill>
            <a:srgbClr val="CF0031"/>
          </a:solidFill>
          <a:latin typeface="Helvetica"/>
          <a:ea typeface="ヒラギノ角ゴ Pro W3" charset="0"/>
          <a:cs typeface="ヒラギノ角ゴ Pro W3" charset="0"/>
        </a:defRPr>
      </a:lvl1pPr>
      <a:lvl2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2pPr>
      <a:lvl3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3pPr>
      <a:lvl4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4pPr>
      <a:lvl5pPr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5pPr>
      <a:lvl6pPr marL="4572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6pPr>
      <a:lvl7pPr marL="9144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7pPr>
      <a:lvl8pPr marL="13716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8pPr>
      <a:lvl9pPr marL="1828800" algn="l" defTabSz="457200" rtl="0" eaLnBrk="1" fontAlgn="base" hangingPunct="1">
        <a:spcBef>
          <a:spcPct val="0"/>
        </a:spcBef>
        <a:spcAft>
          <a:spcPct val="0"/>
        </a:spcAft>
        <a:defRPr sz="3200" b="1">
          <a:solidFill>
            <a:srgbClr val="CF0031"/>
          </a:solidFill>
          <a:latin typeface="Helvetica" charset="0"/>
          <a:ea typeface="ヒラギノ角ゴ Pro W3" charset="0"/>
          <a:cs typeface="ヒラギノ角ゴ Pro W3" charset="0"/>
        </a:defRPr>
      </a:lvl9pPr>
    </p:titleStyle>
    <p:bodyStyle>
      <a:lvl1pPr marL="342900" indent="-3429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sz="2400" b="1" kern="1200">
          <a:solidFill>
            <a:srgbClr val="005AA3"/>
          </a:solidFill>
          <a:latin typeface="Helvetica"/>
          <a:ea typeface="ヒラギノ角ゴ Pro W3" charset="0"/>
          <a:cs typeface="ヒラギノ角ゴ Pro W3" charset="0"/>
        </a:defRPr>
      </a:lvl1pPr>
      <a:lvl2pPr marL="742950" indent="-28575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2000" kern="1200">
          <a:solidFill>
            <a:srgbClr val="005AA3"/>
          </a:solidFill>
          <a:latin typeface="Helvetica"/>
          <a:ea typeface="ヒラギノ角ゴ Pro W3" charset="0"/>
          <a:cs typeface="ヒラギノ角ゴ Pro W3" charset="0"/>
        </a:defRPr>
      </a:lvl2pPr>
      <a:lvl3pPr marL="11430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•"/>
        <a:defRPr kern="1200">
          <a:solidFill>
            <a:srgbClr val="005AA3"/>
          </a:solidFill>
          <a:latin typeface="Helvetica"/>
          <a:ea typeface="ヒラギノ角ゴ Pro W3" charset="0"/>
          <a:cs typeface="ヒラギノ角ゴ Pro W3" charset="0"/>
        </a:defRPr>
      </a:lvl3pPr>
      <a:lvl4pPr marL="16002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–"/>
        <a:defRPr sz="1400" b="1" i="1" kern="1200">
          <a:solidFill>
            <a:srgbClr val="CF0031"/>
          </a:solidFill>
          <a:latin typeface="Helvetica"/>
          <a:ea typeface="ヒラギノ角ゴ Pro W3" charset="0"/>
          <a:cs typeface="ヒラギノ角ゴ Pro W3" charset="0"/>
        </a:defRPr>
      </a:lvl4pPr>
      <a:lvl5pPr marL="2057400" indent="-228600" algn="l" defTabSz="457200" rtl="0" eaLnBrk="1" fontAlgn="base" hangingPunct="1">
        <a:spcBef>
          <a:spcPct val="20000"/>
        </a:spcBef>
        <a:spcAft>
          <a:spcPct val="0"/>
        </a:spcAft>
        <a:buFont typeface="Arial" pitchFamily="34" charset="0"/>
        <a:buChar char="»"/>
        <a:defRPr sz="1200" i="1" kern="1200">
          <a:solidFill>
            <a:srgbClr val="005AA3"/>
          </a:solidFill>
          <a:latin typeface="Helvetica"/>
          <a:ea typeface="ヒラギノ角ゴ Pro W3" charset="0"/>
          <a:cs typeface="ヒラギノ角ゴ Pro W3" charset="0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8.jpeg"/><Relationship Id="rId4" Type="http://schemas.openxmlformats.org/officeDocument/2006/relationships/image" Target="../media/image7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719330"/>
            <a:ext cx="8305800" cy="2110257"/>
          </a:xfrm>
        </p:spPr>
        <p:txBody>
          <a:bodyPr/>
          <a:lstStyle/>
          <a:p>
            <a:r>
              <a:rPr lang="en-US" dirty="0" smtClean="0">
                <a:solidFill>
                  <a:srgbClr val="0070C0"/>
                </a:solidFill>
              </a:rPr>
              <a:t>2017 </a:t>
            </a:r>
            <a:r>
              <a:rPr lang="en-US" dirty="0">
                <a:solidFill>
                  <a:srgbClr val="0070C0"/>
                </a:solidFill>
              </a:rPr>
              <a:t>Family </a:t>
            </a:r>
            <a:r>
              <a:rPr lang="en-US" dirty="0" smtClean="0">
                <a:solidFill>
                  <a:srgbClr val="0070C0"/>
                </a:solidFill>
              </a:rPr>
              <a:t>Friends of Scouting</a:t>
            </a:r>
            <a:endParaRPr lang="en-US" dirty="0">
              <a:solidFill>
                <a:srgbClr val="0070C0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2895600" y="2347499"/>
            <a:ext cx="41910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0070C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“Why Do You Give?”</a:t>
            </a:r>
            <a:endParaRPr lang="en-US" sz="3200" b="1" dirty="0">
              <a:solidFill>
                <a:srgbClr val="0070C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  <p:pic>
        <p:nvPicPr>
          <p:cNvPr id="6" name="Picture 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8691" y="3661119"/>
            <a:ext cx="1462149" cy="146214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4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86600" y="3676845"/>
            <a:ext cx="1381837" cy="13829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8" name="Picture 5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904737" y="3742757"/>
            <a:ext cx="1371600" cy="137263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" name="Picture 6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959269" y="3724607"/>
            <a:ext cx="1341158" cy="133517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4208237264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/>
          </a:bodyPr>
          <a:lstStyle/>
          <a:p>
            <a:pPr lvl="1">
              <a:buFont typeface="Arial" panose="020B0604020202020204" pitchFamily="34" charset="0"/>
              <a:buChar char="•"/>
            </a:pPr>
            <a:r>
              <a:rPr lang="en-US" sz="2100" b="1" dirty="0" smtClean="0"/>
              <a:t>Post-Presentation </a:t>
            </a:r>
            <a:endParaRPr lang="en-US" sz="2100" b="1" dirty="0"/>
          </a:p>
          <a:p>
            <a:pPr lvl="2"/>
            <a:r>
              <a:rPr lang="en-US" sz="1900" dirty="0" smtClean="0"/>
              <a:t>Call/text/email </a:t>
            </a:r>
            <a:r>
              <a:rPr lang="en-US" sz="1900" dirty="0"/>
              <a:t>your </a:t>
            </a:r>
            <a:r>
              <a:rPr lang="en-US" sz="1900" dirty="0" smtClean="0"/>
              <a:t>District Executive and/or Chairperson </a:t>
            </a:r>
            <a:r>
              <a:rPr lang="en-US" sz="1900" dirty="0"/>
              <a:t>to share results</a:t>
            </a:r>
          </a:p>
          <a:p>
            <a:pPr lvl="2"/>
            <a:r>
              <a:rPr lang="en-US" sz="1900" dirty="0"/>
              <a:t>Coordinate time to deliver collection envelope to </a:t>
            </a:r>
            <a:r>
              <a:rPr lang="en-US" sz="1900" dirty="0" smtClean="0"/>
              <a:t>District </a:t>
            </a:r>
            <a:r>
              <a:rPr lang="en-US" sz="1900" dirty="0"/>
              <a:t>E</a:t>
            </a:r>
            <a:r>
              <a:rPr lang="en-US" sz="1900" dirty="0" smtClean="0"/>
              <a:t>xecutive</a:t>
            </a:r>
            <a:r>
              <a:rPr lang="en-US" sz="1900" dirty="0"/>
              <a:t>. </a:t>
            </a:r>
            <a:r>
              <a:rPr lang="en-US" sz="1900" dirty="0" smtClean="0"/>
              <a:t>Don’t sit on cash or checks!</a:t>
            </a:r>
          </a:p>
          <a:p>
            <a:pPr lvl="2"/>
            <a:endParaRPr lang="en-US" dirty="0" smtClean="0"/>
          </a:p>
          <a:p>
            <a:pPr lvl="2" indent="-681038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8718068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Donor Recognition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endParaRPr lang="en-US" dirty="0"/>
          </a:p>
          <a:p>
            <a:r>
              <a:rPr lang="en-US" sz="2400" dirty="0" smtClean="0"/>
              <a:t>$150 Donation</a:t>
            </a:r>
          </a:p>
          <a:p>
            <a:pPr lvl="1"/>
            <a:r>
              <a:rPr lang="en-US" dirty="0" smtClean="0"/>
              <a:t>Council Shoulder Patch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$250 Donation</a:t>
            </a:r>
          </a:p>
          <a:p>
            <a:pPr lvl="1"/>
            <a:r>
              <a:rPr lang="en-US" dirty="0" smtClean="0"/>
              <a:t>Friends of Scouting tote bag</a:t>
            </a:r>
          </a:p>
          <a:p>
            <a:pPr marL="457200" lvl="1" indent="0">
              <a:buNone/>
            </a:pPr>
            <a:endParaRPr lang="en-US" dirty="0" smtClean="0"/>
          </a:p>
          <a:p>
            <a:pPr lvl="0"/>
            <a:r>
              <a:rPr lang="en-US" dirty="0" smtClean="0"/>
              <a:t>$500 </a:t>
            </a:r>
            <a:r>
              <a:rPr lang="en-US" dirty="0"/>
              <a:t>Donation</a:t>
            </a:r>
          </a:p>
          <a:p>
            <a:pPr lvl="1"/>
            <a:r>
              <a:rPr lang="en-US" dirty="0" smtClean="0"/>
              <a:t>The Belt Buckle!</a:t>
            </a:r>
            <a:endParaRPr lang="en-US" dirty="0"/>
          </a:p>
          <a:p>
            <a:pPr lvl="1"/>
            <a:endParaRPr lang="en-US" dirty="0" smtClean="0"/>
          </a:p>
          <a:p>
            <a:pPr marL="342900" lvl="1" indent="-342900"/>
            <a:endParaRPr lang="en-US" sz="2000" dirty="0" smtClean="0"/>
          </a:p>
        </p:txBody>
      </p:sp>
    </p:spTree>
    <p:extLst>
      <p:ext uri="{BB962C8B-B14F-4D97-AF65-F5344CB8AC3E}">
        <p14:creationId xmlns:p14="http://schemas.microsoft.com/office/powerpoint/2010/main" val="6394571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 Sum it up….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76400" y="1417638"/>
            <a:ext cx="7010400" cy="4234338"/>
          </a:xfrm>
        </p:spPr>
        <p:txBody>
          <a:bodyPr/>
          <a:lstStyle/>
          <a:p>
            <a:pPr lvl="1"/>
            <a:endParaRPr lang="en-US" dirty="0"/>
          </a:p>
          <a:p>
            <a:pPr lvl="1"/>
            <a:endParaRPr lang="en-US" dirty="0"/>
          </a:p>
          <a:p>
            <a:pPr lvl="1"/>
            <a:r>
              <a:rPr lang="en-US" dirty="0" smtClean="0"/>
              <a:t>Develop and tell your Scouting story. Think, “Why Do I Gave?” “Why am I here?”</a:t>
            </a:r>
          </a:p>
          <a:p>
            <a:pPr lvl="1"/>
            <a:r>
              <a:rPr lang="en-US" dirty="0" smtClean="0"/>
              <a:t>Highlight Program. Scouting teaches young people to be leaders. You’ve seen it happen. Tell those stories. </a:t>
            </a:r>
          </a:p>
          <a:p>
            <a:pPr lvl="1"/>
            <a:r>
              <a:rPr lang="en-US" dirty="0" smtClean="0"/>
              <a:t>Pre communication and coordination makes for successful presentations. </a:t>
            </a:r>
          </a:p>
          <a:p>
            <a:pPr lvl="1"/>
            <a:r>
              <a:rPr lang="en-US" dirty="0" smtClean="0"/>
              <a:t>Have fun with your team. We are aiming to be at our campaign goal by June 30</a:t>
            </a:r>
            <a:r>
              <a:rPr lang="en-US" baseline="30000" dirty="0" smtClean="0"/>
              <a:t>th</a:t>
            </a:r>
            <a:r>
              <a:rPr lang="en-US" dirty="0" smtClean="0"/>
              <a:t>. We’re having a victory celebration in July to toast a job well done.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8324900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1"/>
            <a:ext cx="8534400" cy="4234338"/>
          </a:xfrm>
        </p:spPr>
        <p:txBody>
          <a:bodyPr/>
          <a:lstStyle/>
          <a:p>
            <a:r>
              <a:rPr lang="en-US" dirty="0" smtClean="0"/>
              <a:t>Thank you for serving as a 2017 Friends of Scouting presenter!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Why are you here?</a:t>
            </a:r>
          </a:p>
          <a:p>
            <a:pPr lvl="1"/>
            <a:r>
              <a:rPr lang="en-US" dirty="0" smtClean="0"/>
              <a:t>What’s your Scouting Background? </a:t>
            </a:r>
          </a:p>
          <a:p>
            <a:pPr lvl="1"/>
            <a:r>
              <a:rPr lang="en-US" dirty="0" smtClean="0"/>
              <a:t>What is a found memory you have of Scouting?</a:t>
            </a:r>
          </a:p>
          <a:p>
            <a:pPr lvl="1"/>
            <a:r>
              <a:rPr lang="en-US" dirty="0" smtClean="0"/>
              <a:t>Tell a (quick) story about a time you saw a Scout act like a leader during a Scouting activity.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134383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6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1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Why YOU are (specifically) here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have a passion for the program</a:t>
            </a:r>
          </a:p>
          <a:p>
            <a:r>
              <a:rPr lang="en-US" dirty="0" smtClean="0"/>
              <a:t>You see the importance of youth leadership development</a:t>
            </a:r>
          </a:p>
          <a:p>
            <a:r>
              <a:rPr lang="en-US" dirty="0" smtClean="0"/>
              <a:t> You are financially invested in Scouting (you’re a donor!)</a:t>
            </a:r>
          </a:p>
          <a:p>
            <a:r>
              <a:rPr lang="en-US" dirty="0" smtClean="0"/>
              <a:t>You can tell a great story</a:t>
            </a:r>
          </a:p>
          <a:p>
            <a:r>
              <a:rPr lang="en-US" dirty="0" smtClean="0"/>
              <a:t>You want to see Scouting grow and flourish in YOUR community 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5332902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Family Friends of Scouting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00190" y="1828800"/>
            <a:ext cx="8229600" cy="2286000"/>
          </a:xfrm>
        </p:spPr>
        <p:txBody>
          <a:bodyPr>
            <a:normAutofit fontScale="92500" lnSpcReduction="10000"/>
          </a:bodyPr>
          <a:lstStyle/>
          <a:p>
            <a:r>
              <a:rPr lang="en-US" sz="2600" dirty="0" smtClean="0"/>
              <a:t>What is Friends of Scouting?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2000" dirty="0" smtClean="0"/>
              <a:t>Friends of Scouting is the annual LOCAL fundraising effort to offset the costs of providing a quality Scouting program to young people.</a:t>
            </a:r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 smtClean="0"/>
              <a:t>Annually, Friends of Scouting accounts for approx. 15% of the operating budget of the Simon Kenton Council. </a:t>
            </a:r>
            <a:endParaRPr lang="en-US" sz="2000" dirty="0"/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335829" y="2533329"/>
            <a:ext cx="2286000" cy="76199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1" i="1" kern="1200">
                <a:solidFill>
                  <a:srgbClr val="CF0031"/>
                </a:solidFill>
                <a:latin typeface="Helvetica"/>
                <a:ea typeface="ヒラギノ角ゴ Pro W3" charset="0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i="1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buNone/>
            </a:pPr>
            <a:endParaRPr lang="en-US" sz="18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1676400" y="4648200"/>
            <a:ext cx="4800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b="1" dirty="0" smtClean="0">
                <a:solidFill>
                  <a:srgbClr val="FF0000"/>
                </a:solidFill>
                <a:latin typeface="Helvetica" panose="020B0604020202020204" pitchFamily="34" charset="0"/>
                <a:cs typeface="Helvetica" panose="020B0604020202020204" pitchFamily="34" charset="0"/>
              </a:rPr>
              <a:t>But, specifically…. </a:t>
            </a:r>
            <a:endParaRPr lang="en-US" sz="3200" b="1" dirty="0">
              <a:solidFill>
                <a:srgbClr val="FF0000"/>
              </a:solidFill>
              <a:latin typeface="Helvetica" panose="020B0604020202020204" pitchFamily="34" charset="0"/>
              <a:cs typeface="Helvetica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55620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Let’s Talk Operating Budget</a:t>
            </a:r>
            <a:br>
              <a:rPr lang="en-US" dirty="0" smtClean="0"/>
            </a:br>
            <a:r>
              <a:rPr lang="en-US" sz="2400" dirty="0" smtClean="0"/>
              <a:t>“Where’s the money go?”</a:t>
            </a:r>
            <a:endParaRPr lang="en-US" sz="2400" u="sng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447800"/>
            <a:ext cx="8686800" cy="4234338"/>
          </a:xfrm>
        </p:spPr>
        <p:txBody>
          <a:bodyPr/>
          <a:lstStyle/>
          <a:p>
            <a:r>
              <a:rPr lang="en-US" sz="2000" b="0" dirty="0" smtClean="0"/>
              <a:t>Four year round camping facilities with combined operating costs of over $430,000</a:t>
            </a:r>
          </a:p>
          <a:p>
            <a:r>
              <a:rPr lang="en-US" sz="2000" b="0" dirty="0" smtClean="0"/>
              <a:t>Subsidize Summer and Day Camp Programs-Best value in camping</a:t>
            </a:r>
          </a:p>
          <a:p>
            <a:r>
              <a:rPr lang="en-US" sz="2000" b="0" dirty="0" smtClean="0"/>
              <a:t>Year-Round Programming like Merit Badge Workshops</a:t>
            </a:r>
          </a:p>
          <a:p>
            <a:r>
              <a:rPr lang="en-US" sz="2000" b="0" dirty="0" smtClean="0"/>
              <a:t>Financial Assistance to Scouts In-Need: No Scout turned away because family cannot afford the program. Over $50K in assistance given to date in 2016.</a:t>
            </a:r>
          </a:p>
          <a:p>
            <a:r>
              <a:rPr lang="en-US" sz="2000" b="0" dirty="0" smtClean="0"/>
              <a:t>Promotional Materials for Recruitment &amp; Programs</a:t>
            </a:r>
          </a:p>
          <a:p>
            <a:r>
              <a:rPr lang="en-US" sz="2000" b="0" dirty="0" smtClean="0"/>
              <a:t>Three Service Centers – Columbus, Chillicothe, Portsmouth</a:t>
            </a:r>
          </a:p>
          <a:p>
            <a:r>
              <a:rPr lang="en-US" sz="2000" b="0" dirty="0" smtClean="0"/>
              <a:t>Website and Online Registration System</a:t>
            </a:r>
          </a:p>
          <a:p>
            <a:r>
              <a:rPr lang="en-US" sz="2000" b="0" dirty="0" smtClean="0"/>
              <a:t>Professional Staff to Recruit New Scouts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086193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endParaRPr lang="en-US" sz="31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000" dirty="0" smtClean="0"/>
              <a:t>The Pre-Work</a:t>
            </a:r>
          </a:p>
          <a:p>
            <a:pPr lvl="1"/>
            <a:r>
              <a:rPr lang="en-US" sz="1600" dirty="0" smtClean="0"/>
              <a:t>Communicate with unit leader on presentation details </a:t>
            </a:r>
            <a:r>
              <a:rPr lang="en-US" sz="1600" u="sng" dirty="0" smtClean="0"/>
              <a:t>before </a:t>
            </a:r>
            <a:r>
              <a:rPr lang="en-US" sz="1600" dirty="0" smtClean="0"/>
              <a:t>the event:</a:t>
            </a:r>
          </a:p>
          <a:p>
            <a:pPr lvl="2"/>
            <a:r>
              <a:rPr lang="en-US" sz="1400" dirty="0" smtClean="0"/>
              <a:t>Focus on Blue &amp; Gold Banquets and Courts of Honor (high attendance events)</a:t>
            </a:r>
          </a:p>
          <a:p>
            <a:pPr lvl="2"/>
            <a:r>
              <a:rPr lang="en-US" sz="1400" dirty="0" smtClean="0"/>
              <a:t>Ask about Audio-Visual capabilities to show video and microphone availability for larger groups</a:t>
            </a:r>
          </a:p>
          <a:p>
            <a:pPr lvl="2"/>
            <a:r>
              <a:rPr lang="en-US" sz="1400" dirty="0" smtClean="0"/>
              <a:t>For larger groups, recruit a buddy.  That person will help with the logistics at the presentation (i.e. pledge card collection)</a:t>
            </a:r>
          </a:p>
          <a:p>
            <a:pPr lvl="1"/>
            <a:r>
              <a:rPr lang="en-US" sz="1600" dirty="0" smtClean="0"/>
              <a:t>Pick-up materials from District </a:t>
            </a:r>
            <a:r>
              <a:rPr lang="en-US" sz="1600" dirty="0"/>
              <a:t>E</a:t>
            </a:r>
            <a:r>
              <a:rPr lang="en-US" sz="1600" dirty="0" smtClean="0"/>
              <a:t>xecutive or from Family Chairperson </a:t>
            </a:r>
          </a:p>
          <a:p>
            <a:pPr lvl="2"/>
            <a:r>
              <a:rPr lang="en-US" sz="1400" dirty="0" smtClean="0"/>
              <a:t>Items include, brochures, pens, recognition items, etc.</a:t>
            </a:r>
          </a:p>
          <a:p>
            <a:pPr lvl="1"/>
            <a:r>
              <a:rPr lang="en-US" sz="1600" dirty="0" smtClean="0"/>
              <a:t>Coordinate pre-letter/email to unit families</a:t>
            </a:r>
          </a:p>
          <a:p>
            <a:pPr lvl="2"/>
            <a:r>
              <a:rPr lang="en-US" sz="1400" dirty="0" smtClean="0"/>
              <a:t>Sample letter will be provided to send to a unit leader.  Ask that it be sent out in advance of the presentation date so families have time to discuss their giving options</a:t>
            </a:r>
            <a:endParaRPr lang="en-US" sz="1400" dirty="0"/>
          </a:p>
          <a:p>
            <a:pPr lvl="1"/>
            <a:r>
              <a:rPr lang="en-US" sz="1600" dirty="0" smtClean="0"/>
              <a:t>Practice</a:t>
            </a:r>
          </a:p>
          <a:p>
            <a:pPr lvl="2"/>
            <a:r>
              <a:rPr lang="en-US" sz="1400" u="sng" dirty="0" smtClean="0"/>
              <a:t>Why do you give. </a:t>
            </a:r>
            <a:r>
              <a:rPr lang="en-US" sz="1400" dirty="0" smtClean="0"/>
              <a:t>Share it a few times to become more comfortable telling it in front of a group.</a:t>
            </a:r>
            <a:endParaRPr lang="en-US" sz="1400" dirty="0"/>
          </a:p>
          <a:p>
            <a:pPr lvl="2" indent="-681038"/>
            <a:endParaRPr lang="en-US" sz="1400" dirty="0" smtClean="0"/>
          </a:p>
          <a:p>
            <a:pPr lvl="2" indent="-681038"/>
            <a:endParaRPr lang="en-US" sz="1400" dirty="0" smtClean="0"/>
          </a:p>
          <a:p>
            <a:pPr lvl="1"/>
            <a:endParaRPr lang="en-US" dirty="0" smtClean="0"/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349757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The Process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495799"/>
          </a:xfrm>
        </p:spPr>
        <p:txBody>
          <a:bodyPr>
            <a:normAutofit fontScale="92500" lnSpcReduction="20000"/>
          </a:bodyPr>
          <a:lstStyle/>
          <a:p>
            <a:r>
              <a:rPr lang="en-US" dirty="0" smtClean="0"/>
              <a:t>Day of Details</a:t>
            </a:r>
          </a:p>
          <a:p>
            <a:pPr lvl="1"/>
            <a:r>
              <a:rPr lang="en-US" dirty="0" smtClean="0"/>
              <a:t>Confirm logistics/details with unit leader.</a:t>
            </a:r>
          </a:p>
          <a:p>
            <a:pPr lvl="2"/>
            <a:r>
              <a:rPr lang="en-US" dirty="0" smtClean="0"/>
              <a:t>Where are you on the agenda? When should you arrive? Can you set-up early? </a:t>
            </a:r>
            <a:r>
              <a:rPr lang="en-US" u="sng" dirty="0" smtClean="0"/>
              <a:t>Who will be introducing you – will they set the stage for you?</a:t>
            </a:r>
          </a:p>
          <a:p>
            <a:pPr lvl="1"/>
            <a:r>
              <a:rPr lang="en-US" dirty="0" smtClean="0"/>
              <a:t>The Presentation</a:t>
            </a:r>
          </a:p>
          <a:p>
            <a:pPr lvl="2"/>
            <a:r>
              <a:rPr lang="en-US" dirty="0" smtClean="0"/>
              <a:t>Thank the unit for inviting you.  Let them know this is an opportunity for you to educate families on LOCAL Scouting.</a:t>
            </a:r>
          </a:p>
          <a:p>
            <a:pPr lvl="2"/>
            <a:r>
              <a:rPr lang="en-US" dirty="0" smtClean="0"/>
              <a:t>Distribute brochures. Make sure extended family (grandparents, aunts &amp; uncles) get pledge cards. Keep one to reference.</a:t>
            </a:r>
          </a:p>
          <a:p>
            <a:pPr lvl="2"/>
            <a:r>
              <a:rPr lang="en-US" dirty="0" smtClean="0"/>
              <a:t>Share your personal story.  Why do you give? Why are you here?</a:t>
            </a:r>
          </a:p>
          <a:p>
            <a:pPr lvl="2"/>
            <a:r>
              <a:rPr lang="en-US" dirty="0" smtClean="0"/>
              <a:t>Show video – 5 Minutes.</a:t>
            </a:r>
          </a:p>
          <a:p>
            <a:pPr lvl="2"/>
            <a:r>
              <a:rPr lang="en-US" dirty="0" smtClean="0"/>
              <a:t>Say Thank You to all donors  - often!</a:t>
            </a:r>
          </a:p>
          <a:p>
            <a:pPr lvl="2"/>
            <a:r>
              <a:rPr lang="en-US" dirty="0" smtClean="0"/>
              <a:t>Collect cards.  It works well to have Scouts help.</a:t>
            </a:r>
          </a:p>
          <a:p>
            <a:pPr lvl="2"/>
            <a:r>
              <a:rPr lang="en-US" dirty="0" smtClean="0"/>
              <a:t>Share and celebrate results from the presentation.</a:t>
            </a:r>
          </a:p>
          <a:p>
            <a:pPr lvl="2"/>
            <a:r>
              <a:rPr lang="en-US" dirty="0" smtClean="0"/>
              <a:t>Thank all the donors again and make sure recognition items are distributed.</a:t>
            </a:r>
          </a:p>
          <a:p>
            <a:pPr lvl="2"/>
            <a:endParaRPr lang="en-US" dirty="0" smtClean="0"/>
          </a:p>
          <a:p>
            <a:pPr lvl="2" indent="-681038"/>
            <a:endParaRPr lang="en-US" dirty="0" smtClean="0"/>
          </a:p>
          <a:p>
            <a:pPr lvl="1"/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806349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24000" y="457200"/>
            <a:ext cx="7043737" cy="715962"/>
          </a:xfrm>
        </p:spPr>
        <p:txBody>
          <a:bodyPr>
            <a:normAutofit fontScale="90000"/>
          </a:bodyPr>
          <a:lstStyle/>
          <a:p>
            <a:r>
              <a:rPr lang="en-US" dirty="0" smtClean="0"/>
              <a:t>How To </a:t>
            </a:r>
            <a:r>
              <a:rPr lang="en-US" dirty="0"/>
              <a:t>B</a:t>
            </a:r>
            <a:r>
              <a:rPr lang="en-US" dirty="0" smtClean="0"/>
              <a:t>e Successful.</a:t>
            </a:r>
            <a:br>
              <a:rPr lang="en-US" dirty="0" smtClean="0"/>
            </a:br>
            <a:r>
              <a:rPr lang="en-US" dirty="0" smtClean="0"/>
              <a:t>Do’s and Don’ts of a Presentation</a:t>
            </a:r>
            <a:br>
              <a:rPr lang="en-US" dirty="0" smtClean="0"/>
            </a:br>
            <a:endParaRPr lang="en-US" sz="2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4114800" cy="4310537"/>
          </a:xfrm>
        </p:spPr>
        <p:txBody>
          <a:bodyPr>
            <a:normAutofit fontScale="85000" lnSpcReduction="20000"/>
          </a:bodyPr>
          <a:lstStyle/>
          <a:p>
            <a:r>
              <a:rPr lang="en-US" sz="2400" dirty="0" smtClean="0"/>
              <a:t>Do’s.</a:t>
            </a:r>
          </a:p>
          <a:p>
            <a:pPr lvl="1"/>
            <a:r>
              <a:rPr lang="en-US" sz="1900" u="sng" dirty="0" smtClean="0"/>
              <a:t>Why do you give.</a:t>
            </a:r>
            <a:r>
              <a:rPr lang="en-US" sz="1900" dirty="0" smtClean="0"/>
              <a:t> Connect with your audience through experiences you might share.  The more </a:t>
            </a:r>
            <a:r>
              <a:rPr lang="en-US" sz="1900" b="1" dirty="0" smtClean="0"/>
              <a:t>local</a:t>
            </a:r>
            <a:r>
              <a:rPr lang="en-US" sz="1900" dirty="0" smtClean="0"/>
              <a:t>, the better.</a:t>
            </a:r>
          </a:p>
          <a:p>
            <a:pPr lvl="1"/>
            <a:r>
              <a:rPr lang="en-US" sz="1900" dirty="0"/>
              <a:t>Let the families know that you are a volunteer and that you personally support Friends of Scouting</a:t>
            </a:r>
            <a:r>
              <a:rPr lang="en-US" sz="1900" dirty="0" smtClean="0"/>
              <a:t>.</a:t>
            </a:r>
          </a:p>
          <a:p>
            <a:pPr lvl="1"/>
            <a:r>
              <a:rPr lang="en-US" sz="1900" dirty="0" smtClean="0"/>
              <a:t>Announce how much was collected during the presentation and how much was given last year.</a:t>
            </a:r>
          </a:p>
          <a:p>
            <a:pPr lvl="1"/>
            <a:r>
              <a:rPr lang="en-US" sz="1900" dirty="0" smtClean="0"/>
              <a:t>Show the video.  Education is so important during these presentations.  It ensures that no small details are missed.</a:t>
            </a:r>
          </a:p>
          <a:p>
            <a:pPr lvl="1"/>
            <a:r>
              <a:rPr lang="en-US" sz="1900" dirty="0" smtClean="0"/>
              <a:t>Remind donors that we aren’t asking for payment tonight. </a:t>
            </a:r>
            <a:r>
              <a:rPr lang="en-US" sz="1900" u="sng" dirty="0" smtClean="0"/>
              <a:t> Paying a pledge throughout the year makes a big difference in giving ability.</a:t>
            </a:r>
          </a:p>
          <a:p>
            <a:pPr lvl="1"/>
            <a:endParaRPr lang="en-US" dirty="0" smtClean="0"/>
          </a:p>
        </p:txBody>
      </p:sp>
      <p:sp>
        <p:nvSpPr>
          <p:cNvPr id="4" name="Content Placeholder 2"/>
          <p:cNvSpPr txBox="1">
            <a:spLocks/>
          </p:cNvSpPr>
          <p:nvPr/>
        </p:nvSpPr>
        <p:spPr bwMode="auto">
          <a:xfrm>
            <a:off x="4800600" y="1524000"/>
            <a:ext cx="4114800" cy="42343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  <a:normAutofit fontScale="92500" lnSpcReduction="10000"/>
          </a:bodyPr>
          <a:lstStyle>
            <a:lvl1pPr marL="342900" indent="-3429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1pPr>
            <a:lvl2pPr marL="742950" indent="-28575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2pPr>
            <a:lvl3pPr marL="11430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3pPr>
            <a:lvl4pPr marL="16002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1400" b="1" i="1" kern="1200">
                <a:solidFill>
                  <a:srgbClr val="CF0031"/>
                </a:solidFill>
                <a:latin typeface="Helvetica"/>
                <a:ea typeface="ヒラギノ角ゴ Pro W3" charset="0"/>
                <a:cs typeface="ヒラギノ角ゴ Pro W3" charset="0"/>
              </a:defRPr>
            </a:lvl4pPr>
            <a:lvl5pPr marL="2057400" indent="-228600" algn="l" defTabSz="457200" rtl="0" eaLnBrk="1" fontAlgn="base" hangingPunct="1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»"/>
              <a:defRPr sz="1200" i="1" kern="1200">
                <a:solidFill>
                  <a:srgbClr val="005AA3"/>
                </a:solidFill>
                <a:latin typeface="Helvetica"/>
                <a:ea typeface="ヒラギノ角ゴ Pro W3" charset="0"/>
                <a:cs typeface="ヒラギノ角ゴ Pro W3" charset="0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Font typeface="Arial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sz="2200" dirty="0" smtClean="0"/>
              <a:t>Don’ts.</a:t>
            </a:r>
          </a:p>
          <a:p>
            <a:pPr lvl="1"/>
            <a:r>
              <a:rPr lang="en-US" sz="1700" dirty="0" smtClean="0"/>
              <a:t>Apologize for asking for money.  We have a program worth supporting.</a:t>
            </a:r>
          </a:p>
          <a:p>
            <a:pPr lvl="1"/>
            <a:r>
              <a:rPr lang="en-US" sz="1700" dirty="0" smtClean="0"/>
              <a:t>Make excuses for why someone wouldn’t be able to give.</a:t>
            </a:r>
          </a:p>
          <a:p>
            <a:pPr lvl="1"/>
            <a:r>
              <a:rPr lang="en-US" sz="1700" dirty="0" smtClean="0"/>
              <a:t>Under-value the program.  When families know they can make payments throughout the year they are more likely to consider a $150 gift.</a:t>
            </a:r>
          </a:p>
          <a:p>
            <a:pPr lvl="1"/>
            <a:r>
              <a:rPr lang="en-US" sz="1700" dirty="0" smtClean="0"/>
              <a:t>Take up to much time on the agenda.  10 minutes start to finish should be plenty of time.</a:t>
            </a:r>
          </a:p>
          <a:p>
            <a:pPr lvl="1"/>
            <a:r>
              <a:rPr lang="en-US" sz="1700" dirty="0" smtClean="0"/>
              <a:t>Assume you know how much families can give based on where they live.  You may be surprised!</a:t>
            </a:r>
          </a:p>
          <a:p>
            <a:pPr lvl="1"/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243160484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Pledge Card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7162800" y="2971800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u="sng" dirty="0" smtClean="0">
                <a:solidFill>
                  <a:schemeClr val="accent1"/>
                </a:solidFill>
              </a:rPr>
              <a:t>Remind donors to sign their cards</a:t>
            </a:r>
            <a:endParaRPr lang="en-US" u="sng" dirty="0">
              <a:solidFill>
                <a:schemeClr val="accent1"/>
              </a:solidFill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920552" y="1799614"/>
            <a:ext cx="1981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Talk about monthly payment options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19" name="TextBox 18"/>
          <p:cNvSpPr txBox="1"/>
          <p:nvPr/>
        </p:nvSpPr>
        <p:spPr>
          <a:xfrm>
            <a:off x="685800" y="1676400"/>
            <a:ext cx="4037798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solidFill>
                  <a:schemeClr val="accent1"/>
                </a:solidFill>
              </a:rPr>
              <a:t>Encourage a $150 pledge to support one Scout. Remind donors that some can afford to give more, some less, but the importance of gift is paramount. 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24" name="TextBox 23"/>
          <p:cNvSpPr txBox="1"/>
          <p:nvPr/>
        </p:nvSpPr>
        <p:spPr>
          <a:xfrm>
            <a:off x="3352800" y="4023450"/>
            <a:ext cx="51435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1"/>
                </a:solidFill>
              </a:rPr>
              <a:t>Reference matching gift &amp; volunteer grant companies</a:t>
            </a:r>
            <a:endParaRPr lang="en-US" dirty="0">
              <a:solidFill>
                <a:schemeClr val="accent1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685800" y="3807896"/>
            <a:ext cx="20574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b="1" dirty="0" smtClean="0">
                <a:solidFill>
                  <a:schemeClr val="accent1"/>
                </a:solidFill>
              </a:rPr>
              <a:t>NEW!</a:t>
            </a:r>
          </a:p>
          <a:p>
            <a:r>
              <a:rPr lang="en-US" sz="1600" dirty="0" smtClean="0">
                <a:solidFill>
                  <a:schemeClr val="accent1"/>
                </a:solidFill>
              </a:rPr>
              <a:t>Address must be billing address when using a credit card</a:t>
            </a:r>
            <a:endParaRPr lang="en-US" sz="1600" dirty="0">
              <a:solidFill>
                <a:schemeClr val="accent1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1295400" y="2966710"/>
            <a:ext cx="490570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FF0000"/>
                </a:solidFill>
              </a:rPr>
              <a:t>Review the card before hand, and show the video!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744394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BSA 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BSA 2</Template>
  <TotalTime>12304</TotalTime>
  <Words>975</Words>
  <Application>Microsoft Office PowerPoint</Application>
  <PresentationFormat>On-screen Show (4:3)</PresentationFormat>
  <Paragraphs>103</Paragraphs>
  <Slides>12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7" baseType="lpstr">
      <vt:lpstr>Arial</vt:lpstr>
      <vt:lpstr>Calibri</vt:lpstr>
      <vt:lpstr>Helvetica</vt:lpstr>
      <vt:lpstr>ヒラギノ角ゴ Pro W3</vt:lpstr>
      <vt:lpstr>BSA 2</vt:lpstr>
      <vt:lpstr>2017 Family Friends of Scouting</vt:lpstr>
      <vt:lpstr>PowerPoint Presentation</vt:lpstr>
      <vt:lpstr>Why YOU are (specifically) here</vt:lpstr>
      <vt:lpstr>Family Friends of Scouting</vt:lpstr>
      <vt:lpstr>Let’s Talk Operating Budget “Where’s the money go?”</vt:lpstr>
      <vt:lpstr>The Process</vt:lpstr>
      <vt:lpstr>The Process </vt:lpstr>
      <vt:lpstr>How To Be Successful. Do’s and Don’ts of a Presentation </vt:lpstr>
      <vt:lpstr>The Pledge Card</vt:lpstr>
      <vt:lpstr>The Process</vt:lpstr>
      <vt:lpstr>Donor Recognition</vt:lpstr>
      <vt:lpstr>To Sum it up….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Sean Gallagher</dc:creator>
  <cp:lastModifiedBy>Marshall long</cp:lastModifiedBy>
  <cp:revision>89</cp:revision>
  <cp:lastPrinted>2015-12-03T15:06:03Z</cp:lastPrinted>
  <dcterms:created xsi:type="dcterms:W3CDTF">2011-12-12T16:42:50Z</dcterms:created>
  <dcterms:modified xsi:type="dcterms:W3CDTF">2016-11-08T22:28:37Z</dcterms:modified>
</cp:coreProperties>
</file>