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9" r:id="rId3"/>
    <p:sldId id="260" r:id="rId4"/>
    <p:sldId id="274" r:id="rId5"/>
    <p:sldId id="261" r:id="rId6"/>
    <p:sldId id="262" r:id="rId7"/>
    <p:sldId id="263" r:id="rId8"/>
    <p:sldId id="270" r:id="rId9"/>
    <p:sldId id="264" r:id="rId10"/>
    <p:sldId id="271" r:id="rId11"/>
    <p:sldId id="265" r:id="rId12"/>
    <p:sldId id="266" r:id="rId13"/>
    <p:sldId id="267" r:id="rId14"/>
    <p:sldId id="268" r:id="rId15"/>
    <p:sldId id="269" r:id="rId16"/>
    <p:sldId id="272" r:id="rId17"/>
    <p:sldId id="273" r:id="rId18"/>
    <p:sldId id="275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9F9053-8887-401A-B393-03D8CA49CDC1}" v="15" dt="2024-01-22T20:18:07.9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628" autoAdjust="0"/>
  </p:normalViewPr>
  <p:slideViewPr>
    <p:cSldViewPr snapToGrid="0">
      <p:cViewPr varScale="1">
        <p:scale>
          <a:sx n="106" d="100"/>
          <a:sy n="106" d="100"/>
        </p:scale>
        <p:origin x="67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3" d="100"/>
          <a:sy n="73" d="100"/>
        </p:scale>
        <p:origin x="2694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B1826-2F30-4E4C-A026-2BE71EDD01E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A733E-61B7-4FBF-BA7F-194EC266D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76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RIch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A733E-61B7-4FBF-BA7F-194EC266DB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24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A733E-61B7-4FBF-BA7F-194EC266DB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81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A733E-61B7-4FBF-BA7F-194EC266DB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17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A733E-61B7-4FBF-BA7F-194EC266DB8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58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A733E-61B7-4FBF-BA7F-194EC266DB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29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A733E-61B7-4FBF-BA7F-194EC266DB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22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A733E-61B7-4FBF-BA7F-194EC266DB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12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A733E-61B7-4FBF-BA7F-194EC266DB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93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A733E-61B7-4FBF-BA7F-194EC266DB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83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A733E-61B7-4FBF-BA7F-194EC266DB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03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RIch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A733E-61B7-4FBF-BA7F-194EC266DB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22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A733E-61B7-4FBF-BA7F-194EC266DB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75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53AB1-8A42-E1CF-3745-C0565B196F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B92A8D-7D2C-4161-89DC-912C1FA43BE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C8F7C-0FFA-C3E4-1B94-27E3A17DB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FE4E0-AC68-0308-B38A-CAFB7586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A521-9A99-49C4-A193-A71FFFAF1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09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E86C7-CC63-203C-996D-17E95E5C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3D985F-AD45-99B7-57F0-1518A132E5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7D996-BD74-778B-E949-F27326C0D2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B92A8D-7D2C-4161-89DC-912C1FA43BE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58E36-A74E-71B8-50A8-FA35F1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0369D-89C2-E0C0-24A4-9B8D6B1B6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A521-9A99-49C4-A193-A71FFFAF1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35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DFC3BE-4D21-CA27-CFA6-687C4A380C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B68A1D-D422-0126-BD4F-1F0ADBDA3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6D232-4099-EFF1-BFAD-B1C0DCF7CE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B92A8D-7D2C-4161-89DC-912C1FA43BE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70B05-7EB6-2C90-2C69-F1617085D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0C6FF-3008-53D0-8DC0-92F2E8A9F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A521-9A99-49C4-A193-A71FFFAF1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3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28554-A449-3EDB-34A6-4EE0EE1E8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450" y="2915152"/>
            <a:ext cx="8801100" cy="342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B72C52-3DDB-7EA8-55A3-238FF2893A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3998" y="6345892"/>
            <a:ext cx="3158002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06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96A3-19C0-DA80-99D8-67CD5B2AF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F8E3E-3532-533C-366D-02DE74A00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81F05-2183-C935-F1A1-661CED35D1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B92A8D-7D2C-4161-89DC-912C1FA43BE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87119-7FB1-091B-94E1-EE211B2A2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A2C61-DBD2-1004-E046-E1D80565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A521-9A99-49C4-A193-A71FFFAF1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60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986A0-59C5-3A18-8CF7-A1BBFD030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7C223-7A73-F6DB-17AC-0364F24AE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3EE662-9D40-6F83-F785-322DDD123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D5D55-8AA7-AA99-5ACB-03A3CF0D6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B92A8D-7D2C-4161-89DC-912C1FA43BE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598EB-A299-2B32-56F7-8B34F78A1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48189-EBA7-961E-5272-23F264A4A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A521-9A99-49C4-A193-A71FFFAF1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0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D40ED-D59D-482B-E64C-9E546193E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51238-828F-1906-62CE-29619AE6A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3114A-E3D7-C2CF-4597-491DDE4ED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AB3E22-2A50-126B-B197-73CDC2C8AD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28409C-E32C-2E4A-F60A-6DF98E2601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A2D545-94EE-3F7A-D133-C83B50FC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B92A8D-7D2C-4161-89DC-912C1FA43BE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357DEF-7CC5-AFA1-D566-FFC19B47B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54B414-F86E-0C43-A88B-BB1D5000C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A521-9A99-49C4-A193-A71FFFAF1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89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875A9-A25D-77CD-8151-35CB1D9AF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2ED4B0-2C9E-534B-01E9-05E95BB27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B92A8D-7D2C-4161-89DC-912C1FA43BE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47CD1-03DB-6B41-B32A-3B3ACAEA8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1FFB6B-0F84-7DD4-DD68-BEC636D65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A521-9A99-49C4-A193-A71FFFAF1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30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D6480A-FDC7-A048-3164-E6DC76E3E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B92A8D-7D2C-4161-89DC-912C1FA43BE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521760-4D5C-A6F7-7DA2-5DC4420E8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E9C19-058C-611E-5DBD-52CB1A7F5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A521-9A99-49C4-A193-A71FFFAF1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10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04AA6-762C-77AA-F8D6-EB6CC29FF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259F9-9E9D-3850-2A48-BAAB47D20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D1866-1182-F0F0-8325-6319E2286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2B39C5-9C34-1515-A832-29F258E96C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B92A8D-7D2C-4161-89DC-912C1FA43BE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94A81-BF3B-8F22-ECE3-A82D92F2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3B351-F175-4FA1-6AC6-A27DD50E8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A521-9A99-49C4-A193-A71FFFAF1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27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5CF1D-4FF5-D1FF-A64C-E9A5C0A4C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5EC8AC-0B10-CE6E-65AD-CAE4809939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986A6F-57C1-85AC-A0AC-E0B0DC0ED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7F2169-B609-A687-57BB-FFC6C517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B92A8D-7D2C-4161-89DC-912C1FA43BE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889260-E6D1-745D-6B9A-D0CBA32FD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1C8D4-EDAE-0D2A-172E-DBF85246F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A521-9A99-49C4-A193-A71FFFAF1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73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5A77D-F240-5D76-000C-E7BE08D17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7525"/>
            <a:ext cx="10515600" cy="3119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1C6F3-ED69-7BFB-762D-348BEE75D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3500" y="6538912"/>
            <a:ext cx="3238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Questions? </a:t>
            </a:r>
          </a:p>
          <a:p>
            <a:r>
              <a:rPr lang="fr-FR" dirty="0"/>
              <a:t>Email – ben.Mahlke@scouting.org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D67740-FE78-6CF7-3EDF-4B4167C9686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47651" y="0"/>
            <a:ext cx="5320124" cy="295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0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cscouts.org/dayofgivin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skcscouts.org/dayofgiv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qRLtDd1bzM?start=3&amp;feature=oembed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cscouts.org/dayofgivin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1lgmzBsbHM?feature=oembed" TargetMode="Externa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50DFB4-62D3-ACD8-5C32-AF3D7C02B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3600" b="1" dirty="0">
                <a:cs typeface="Arial" panose="020B0604020202020204" pitchFamily="34" charset="0"/>
              </a:rPr>
              <a:t>2024</a:t>
            </a:r>
          </a:p>
          <a:p>
            <a:pPr marL="0" indent="0" algn="ctr">
              <a:buNone/>
            </a:pPr>
            <a:r>
              <a:rPr lang="en-US" sz="3600" b="1" dirty="0">
                <a:cs typeface="Arial" panose="020B0604020202020204" pitchFamily="34" charset="0"/>
              </a:rPr>
              <a:t>Day of Giving Training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50B0B-58B2-9D5F-4A9E-E8EAC5088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768" y="4848225"/>
            <a:ext cx="3032463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88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910C6E-B620-21E4-6569-DD37E0367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450" y="4021128"/>
            <a:ext cx="9410700" cy="2648635"/>
          </a:xfrm>
        </p:spPr>
        <p:txBody>
          <a:bodyPr>
            <a:normAutofit lnSpcReduction="10000"/>
          </a:bodyPr>
          <a:lstStyle/>
          <a:p>
            <a:pPr marL="7938" lvl="1" indent="-7938">
              <a:spcBef>
                <a:spcPts val="1800"/>
              </a:spcBef>
              <a:buNone/>
            </a:pPr>
            <a:r>
              <a:rPr lang="en-US" sz="2400" b="1" dirty="0"/>
              <a:t>Communicate </a:t>
            </a:r>
            <a:r>
              <a:rPr lang="en-US" sz="2400" dirty="0"/>
              <a:t>with your families about your goal and donating</a:t>
            </a:r>
          </a:p>
          <a:p>
            <a:pPr marL="342900" lvl="1" indent="-342900">
              <a:spcBef>
                <a:spcPts val="1800"/>
              </a:spcBef>
            </a:pPr>
            <a:r>
              <a:rPr lang="en-US" sz="2400" dirty="0"/>
              <a:t>Email, Social Media, Text, Phone</a:t>
            </a:r>
          </a:p>
          <a:p>
            <a:pPr marL="7938" lvl="1" indent="-7938">
              <a:spcBef>
                <a:spcPts val="1800"/>
              </a:spcBef>
              <a:buNone/>
            </a:pPr>
            <a:r>
              <a:rPr lang="en-US" sz="2400" b="1" dirty="0"/>
              <a:t>Repost from Council page and Create Content</a:t>
            </a:r>
          </a:p>
          <a:p>
            <a:pPr marL="7938" lvl="1" indent="-7938">
              <a:spcBef>
                <a:spcPts val="1800"/>
              </a:spcBef>
              <a:buNone/>
            </a:pPr>
            <a:r>
              <a:rPr lang="en-US" sz="2400" b="1" dirty="0"/>
              <a:t>Make </a:t>
            </a:r>
            <a:r>
              <a:rPr lang="en-US" b="1" dirty="0"/>
              <a:t>a Gift &amp; </a:t>
            </a:r>
            <a:r>
              <a:rPr lang="en-US" sz="2400" b="1" dirty="0"/>
              <a:t>Track</a:t>
            </a:r>
            <a:r>
              <a:rPr lang="en-US" sz="2400" dirty="0"/>
              <a:t> your unit’s progress toward its goal.</a:t>
            </a:r>
          </a:p>
          <a:p>
            <a:pPr marL="7938" lvl="1" indent="-7938">
              <a:spcBef>
                <a:spcPts val="1800"/>
              </a:spcBef>
              <a:buNone/>
            </a:pPr>
            <a:r>
              <a:rPr lang="en-US" sz="2400" b="1" dirty="0"/>
              <a:t>Share </a:t>
            </a:r>
            <a:r>
              <a:rPr lang="en-US" b="1" dirty="0"/>
              <a:t>&amp; Celebrate</a:t>
            </a:r>
            <a:r>
              <a:rPr lang="en-US" dirty="0"/>
              <a:t> your unit’s success in supporting Scouting.</a:t>
            </a:r>
            <a:endParaRPr lang="en-US" sz="24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F43D1-D7AD-0FC9-E4AB-C3024DC3BD46}"/>
              </a:ext>
            </a:extLst>
          </p:cNvPr>
          <p:cNvSpPr txBox="1"/>
          <p:nvPr/>
        </p:nvSpPr>
        <p:spPr>
          <a:xfrm>
            <a:off x="1695450" y="2943910"/>
            <a:ext cx="8801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Day of Giving (Day of)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Unit Coordinator Responsibilities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1B31DF-C5AE-B8DE-2E57-86DBD6278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19" t="12784" r="25076" b="7137"/>
          <a:stretch/>
        </p:blipFill>
        <p:spPr>
          <a:xfrm>
            <a:off x="-145952" y="-1"/>
            <a:ext cx="4004039" cy="6810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3F1391-D502-5B97-4A30-B1FAF6052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386" t="7452" r="11148" b="45812"/>
          <a:stretch/>
        </p:blipFill>
        <p:spPr>
          <a:xfrm>
            <a:off x="8126651" y="38547"/>
            <a:ext cx="4241536" cy="6819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4111A2-DCCE-4ADC-96DC-27D4C433A9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21" t="15868" r="46814" b="9133"/>
          <a:stretch/>
        </p:blipFill>
        <p:spPr>
          <a:xfrm>
            <a:off x="3858087" y="-1"/>
            <a:ext cx="4359574" cy="4555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C213B6-7CA0-5C66-EF0C-8D21A4F9C9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906" t="31035" r="16028" b="15632"/>
          <a:stretch/>
        </p:blipFill>
        <p:spPr>
          <a:xfrm>
            <a:off x="3858087" y="4000039"/>
            <a:ext cx="4359574" cy="349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34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910C6E-B620-21E4-6569-DD37E0367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450" y="4021128"/>
            <a:ext cx="9410700" cy="2648635"/>
          </a:xfrm>
        </p:spPr>
        <p:txBody>
          <a:bodyPr>
            <a:normAutofit/>
          </a:bodyPr>
          <a:lstStyle/>
          <a:p>
            <a:pPr marL="0" lvl="1" indent="0">
              <a:spcBef>
                <a:spcPts val="1800"/>
              </a:spcBef>
              <a:buNone/>
            </a:pPr>
            <a:r>
              <a:rPr lang="en-US" sz="2400" b="1" dirty="0"/>
              <a:t>Share </a:t>
            </a:r>
            <a:r>
              <a:rPr lang="en-US" sz="2400" dirty="0"/>
              <a:t>with your unit if you reached your goal or how far you are from it.</a:t>
            </a:r>
            <a:endParaRPr lang="en-US" sz="2400" b="1" dirty="0"/>
          </a:p>
          <a:p>
            <a:pPr marL="0" lvl="1" indent="0">
              <a:spcBef>
                <a:spcPts val="1800"/>
              </a:spcBef>
              <a:buNone/>
            </a:pPr>
            <a:r>
              <a:rPr lang="en-US" sz="2400" b="1" dirty="0"/>
              <a:t>Follow-up</a:t>
            </a:r>
            <a:r>
              <a:rPr lang="en-US" sz="2400" dirty="0"/>
              <a:t> with those that did not participate in the </a:t>
            </a:r>
            <a:r>
              <a:rPr lang="en-US" sz="2400" i="1" dirty="0"/>
              <a:t>Day of Giving</a:t>
            </a:r>
            <a:r>
              <a:rPr lang="en-US" sz="2400" dirty="0"/>
              <a:t>.</a:t>
            </a:r>
          </a:p>
          <a:p>
            <a:pPr marL="0" lvl="1" indent="0">
              <a:spcBef>
                <a:spcPts val="1800"/>
              </a:spcBef>
              <a:buNone/>
            </a:pPr>
            <a:r>
              <a:rPr lang="en-US" sz="2400" b="1" dirty="0"/>
              <a:t>Communicate &amp; Deliver</a:t>
            </a:r>
            <a:r>
              <a:rPr lang="en-US" sz="2400" dirty="0"/>
              <a:t> pledges/donations to council office or District Executive.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F43D1-D7AD-0FC9-E4AB-C3024DC3BD46}"/>
              </a:ext>
            </a:extLst>
          </p:cNvPr>
          <p:cNvSpPr txBox="1"/>
          <p:nvPr/>
        </p:nvSpPr>
        <p:spPr>
          <a:xfrm>
            <a:off x="1695450" y="2943910"/>
            <a:ext cx="8801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Post Day of Giving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Unit Coordinator Responsibilities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75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AF43D1-D7AD-0FC9-E4AB-C3024DC3BD46}"/>
              </a:ext>
            </a:extLst>
          </p:cNvPr>
          <p:cNvSpPr txBox="1"/>
          <p:nvPr/>
        </p:nvSpPr>
        <p:spPr>
          <a:xfrm>
            <a:off x="1738312" y="2905780"/>
            <a:ext cx="8715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Day of Giving -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TIMELINE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D2D844E-9751-3A06-C548-0D72EDAAF2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571454"/>
              </p:ext>
            </p:extLst>
          </p:nvPr>
        </p:nvGraphicFramePr>
        <p:xfrm>
          <a:off x="2118120" y="3419475"/>
          <a:ext cx="7955757" cy="2926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3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1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56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RIGHT</a:t>
                      </a:r>
                      <a:r>
                        <a:rPr lang="en-US" sz="1800" b="1" baseline="0" dirty="0">
                          <a:solidFill>
                            <a:schemeClr val="accent1"/>
                          </a:solidFill>
                        </a:rPr>
                        <a:t> NOW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Volunteer Leadership Trained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50">
                <a:tc rowSpan="3">
                  <a:txBody>
                    <a:bodyPr/>
                    <a:lstStyle/>
                    <a:p>
                      <a:r>
                        <a:rPr lang="en-US" sz="1800" dirty="0"/>
                        <a:t>By Feb 29,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Volunteers for Day</a:t>
                      </a:r>
                      <a:r>
                        <a:rPr lang="en-US" sz="1800" baseline="0" dirty="0"/>
                        <a:t> of Giving</a:t>
                      </a:r>
                      <a:r>
                        <a:rPr lang="en-US" sz="1800" dirty="0"/>
                        <a:t> phone calling recruited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Updated Promotion Kit on Day of Giving Page</a:t>
                      </a:r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678506"/>
                  </a:ext>
                </a:extLst>
              </a:tr>
              <a:tr h="345569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Phone call volunteers trained</a:t>
                      </a:r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569">
                <a:tc>
                  <a:txBody>
                    <a:bodyPr/>
                    <a:lstStyle/>
                    <a:p>
                      <a:r>
                        <a:rPr lang="en-US" sz="1800" dirty="0"/>
                        <a:t>NOW – March 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Lead donations and pledges secured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6717799"/>
                  </a:ext>
                </a:extLst>
              </a:tr>
              <a:tr h="345569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March 14,</a:t>
                      </a:r>
                      <a:r>
                        <a:rPr lang="en-US" sz="1800" b="1" baseline="0" dirty="0">
                          <a:solidFill>
                            <a:schemeClr val="accent1"/>
                          </a:solidFill>
                        </a:rPr>
                        <a:t> 2024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DAY OF GIVING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5569">
                <a:tc>
                  <a:txBody>
                    <a:bodyPr/>
                    <a:lstStyle/>
                    <a:p>
                      <a:r>
                        <a:rPr lang="en-US" sz="1800" dirty="0"/>
                        <a:t>March 15–</a:t>
                      </a:r>
                      <a:r>
                        <a:rPr lang="en-US" sz="1800" baseline="0" dirty="0"/>
                        <a:t>31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Follow up calls and emails</a:t>
                      </a:r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5569">
                <a:tc>
                  <a:txBody>
                    <a:bodyPr/>
                    <a:lstStyle/>
                    <a:p>
                      <a:r>
                        <a:rPr lang="en-US" sz="1800" dirty="0"/>
                        <a:t>March 31,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Reach unit goal to qualify for incentive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0475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910C6E-B620-21E4-6569-DD37E0367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450" y="3590242"/>
            <a:ext cx="9410700" cy="269625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000" dirty="0">
                <a:solidFill>
                  <a:schemeClr val="accent1"/>
                </a:solidFill>
              </a:rPr>
              <a:t>Free Cloth Rank Advancement </a:t>
            </a:r>
            <a:r>
              <a:rPr lang="en-US" sz="3000" dirty="0"/>
              <a:t>– April 2024 thru March 2025</a:t>
            </a:r>
          </a:p>
          <a:p>
            <a:pPr marL="0" indent="0" algn="ctr">
              <a:buNone/>
            </a:pPr>
            <a:r>
              <a:rPr lang="en-US" sz="3000" dirty="0"/>
              <a:t>Weekend of </a:t>
            </a:r>
            <a:r>
              <a:rPr lang="en-US" sz="3000" dirty="0">
                <a:solidFill>
                  <a:schemeClr val="accent1"/>
                </a:solidFill>
              </a:rPr>
              <a:t>Free Tent Camping</a:t>
            </a:r>
            <a:r>
              <a:rPr lang="en-US" sz="3000" dirty="0"/>
              <a:t> at an SKC Camp</a:t>
            </a:r>
          </a:p>
          <a:p>
            <a:pPr marL="0" indent="0">
              <a:buNone/>
            </a:pPr>
            <a:r>
              <a:rPr lang="en-US" sz="3000" b="1" dirty="0"/>
              <a:t>How to Earn:</a:t>
            </a:r>
            <a:endParaRPr lang="en-US" sz="2600" b="1" dirty="0"/>
          </a:p>
          <a:p>
            <a:pPr lvl="1"/>
            <a:r>
              <a:rPr lang="en-US" sz="2600" dirty="0"/>
              <a:t>Have and report a </a:t>
            </a:r>
            <a:r>
              <a:rPr lang="en-US" sz="2600" i="1" dirty="0"/>
              <a:t>Day of Giving </a:t>
            </a:r>
            <a:r>
              <a:rPr lang="en-US" sz="2600" dirty="0"/>
              <a:t>Unit Coordinator </a:t>
            </a:r>
          </a:p>
          <a:p>
            <a:pPr lvl="1"/>
            <a:r>
              <a:rPr lang="en-US" sz="2600" dirty="0"/>
              <a:t>Attend </a:t>
            </a:r>
            <a:r>
              <a:rPr lang="en-US" sz="2600" i="1" dirty="0"/>
              <a:t>Day of Giving</a:t>
            </a:r>
            <a:r>
              <a:rPr lang="en-US" sz="2600" dirty="0"/>
              <a:t> Training </a:t>
            </a:r>
          </a:p>
          <a:p>
            <a:pPr lvl="1"/>
            <a:r>
              <a:rPr lang="en-US" sz="2600" dirty="0"/>
              <a:t>Reach Unit Day of Giving goal – By March 31, 2024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F43D1-D7AD-0FC9-E4AB-C3024DC3BD46}"/>
              </a:ext>
            </a:extLst>
          </p:cNvPr>
          <p:cNvSpPr txBox="1"/>
          <p:nvPr/>
        </p:nvSpPr>
        <p:spPr>
          <a:xfrm>
            <a:off x="1695450" y="2943911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Unit Incentives</a:t>
            </a:r>
            <a:endParaRPr lang="en-US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65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910C6E-B620-21E4-6569-DD37E0367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3590924"/>
            <a:ext cx="10553700" cy="279082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6400" b="1" dirty="0"/>
              <a:t>Council Goal </a:t>
            </a:r>
            <a:r>
              <a:rPr lang="en-US" sz="6400" dirty="0"/>
              <a:t>– 843 youth in-need supported ($189,675)</a:t>
            </a:r>
          </a:p>
          <a:p>
            <a:r>
              <a:rPr lang="en-US" sz="5600" dirty="0"/>
              <a:t>Fully funding all youth receiving camperships, scholarships and ScoutReach programming across the SKC.</a:t>
            </a:r>
          </a:p>
          <a:p>
            <a:r>
              <a:rPr lang="en-US" sz="5600" dirty="0"/>
              <a:t>Every DOG gift goes to fund all youth, no matter their family’s circumstances, having the ability to participate in Scouting!</a:t>
            </a:r>
          </a:p>
          <a:p>
            <a:pPr marL="0" indent="0">
              <a:buNone/>
            </a:pPr>
            <a:endParaRPr lang="en-US" sz="6400" dirty="0"/>
          </a:p>
          <a:p>
            <a:pPr marL="0" indent="0">
              <a:buNone/>
            </a:pPr>
            <a:r>
              <a:rPr lang="en-US" sz="6400" b="1" dirty="0"/>
              <a:t>Unit Goal </a:t>
            </a:r>
            <a:r>
              <a:rPr lang="en-US" sz="6400" dirty="0"/>
              <a:t>– Sent to each unit by District Day of Giving Chair or District Professional</a:t>
            </a:r>
          </a:p>
          <a:p>
            <a:r>
              <a:rPr lang="en-US" sz="5600" dirty="0"/>
              <a:t>Methodology: Unit goals are set using a variety of metrics including past support, unit size, demographics and giving capacity.</a:t>
            </a:r>
          </a:p>
          <a:p>
            <a:pPr marL="457200" lvl="1" indent="0">
              <a:buNone/>
            </a:pPr>
            <a:endParaRPr lang="en-US" sz="6400" dirty="0"/>
          </a:p>
          <a:p>
            <a:pPr marL="457200" lvl="1" indent="0" algn="ctr">
              <a:buNone/>
            </a:pPr>
            <a:r>
              <a:rPr lang="en-US" sz="6400" b="1" dirty="0"/>
              <a:t>Example: Pack 1234 Day of Giving Goal</a:t>
            </a:r>
          </a:p>
          <a:p>
            <a:pPr marL="457200" lvl="1" indent="0" algn="ctr">
              <a:buNone/>
            </a:pPr>
            <a:r>
              <a:rPr lang="en-US" sz="5600" b="1" dirty="0"/>
              <a:t> </a:t>
            </a:r>
          </a:p>
          <a:p>
            <a:pPr marL="457200" lvl="1" indent="0">
              <a:buNone/>
            </a:pPr>
            <a:r>
              <a:rPr lang="en-US" sz="5600" dirty="0"/>
              <a:t>Scouts = 50	2023 Giving = $1,000    	   # Of Gifts = 5             Average Gift = $200          2024 Goal = $1200 (increase of $200 or 1 gift)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F43D1-D7AD-0FC9-E4AB-C3024DC3BD46}"/>
              </a:ext>
            </a:extLst>
          </p:cNvPr>
          <p:cNvSpPr txBox="1"/>
          <p:nvPr/>
        </p:nvSpPr>
        <p:spPr>
          <a:xfrm>
            <a:off x="1590675" y="2944594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Day of Giving -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j-ea"/>
                <a:cs typeface="+mj-cs"/>
              </a:rPr>
              <a:t>Goals</a:t>
            </a:r>
            <a:endParaRPr lang="en-US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309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910C6E-B620-21E4-6569-DD37E0367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450" y="3590242"/>
            <a:ext cx="9410700" cy="2696258"/>
          </a:xfrm>
        </p:spPr>
        <p:txBody>
          <a:bodyPr>
            <a:normAutofit/>
          </a:bodyPr>
          <a:lstStyle/>
          <a:p>
            <a:r>
              <a:rPr lang="en-US" sz="2800" dirty="0"/>
              <a:t>Day of Giving Tool Kit – </a:t>
            </a:r>
            <a:r>
              <a:rPr lang="en-US" sz="2800" dirty="0">
                <a:hlinkClick r:id="rId3"/>
              </a:rPr>
              <a:t>www.skcscouts.org/dayofgiving</a:t>
            </a:r>
            <a:r>
              <a:rPr lang="en-US" sz="2800" dirty="0"/>
              <a:t> </a:t>
            </a:r>
          </a:p>
          <a:p>
            <a:r>
              <a:rPr lang="en-US" sz="2800" dirty="0"/>
              <a:t>Its not just about donations it about awareness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F43D1-D7AD-0FC9-E4AB-C3024DC3BD46}"/>
              </a:ext>
            </a:extLst>
          </p:cNvPr>
          <p:cNvSpPr txBox="1"/>
          <p:nvPr/>
        </p:nvSpPr>
        <p:spPr>
          <a:xfrm>
            <a:off x="1695450" y="2943910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Day of Giving Communication</a:t>
            </a:r>
            <a:endParaRPr lang="en-US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156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910C6E-B620-21E4-6569-DD37E0367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450" y="3590242"/>
            <a:ext cx="9410700" cy="2696258"/>
          </a:xfrm>
        </p:spPr>
        <p:txBody>
          <a:bodyPr>
            <a:normAutofit/>
          </a:bodyPr>
          <a:lstStyle/>
          <a:p>
            <a:r>
              <a:rPr lang="en-US" sz="2800" dirty="0"/>
              <a:t>Day of Giving Tool Kit – </a:t>
            </a:r>
            <a:r>
              <a:rPr lang="en-US" sz="2800" dirty="0">
                <a:hlinkClick r:id="rId2"/>
              </a:rPr>
              <a:t>www.skcscouts.org/dayofgiving</a:t>
            </a:r>
            <a:r>
              <a:rPr lang="en-US" sz="2800" dirty="0"/>
              <a:t> </a:t>
            </a:r>
          </a:p>
          <a:p>
            <a:r>
              <a:rPr lang="en-US" sz="2800" dirty="0"/>
              <a:t>Its not just about donations it about awareness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F43D1-D7AD-0FC9-E4AB-C3024DC3BD46}"/>
              </a:ext>
            </a:extLst>
          </p:cNvPr>
          <p:cNvSpPr txBox="1"/>
          <p:nvPr/>
        </p:nvSpPr>
        <p:spPr>
          <a:xfrm>
            <a:off x="1695450" y="2943910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Day of Giving Communication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47972-9FC0-E8EF-BD13-965DF3B8A4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48" t="14178" r="25379" b="5071"/>
          <a:stretch/>
        </p:blipFill>
        <p:spPr>
          <a:xfrm>
            <a:off x="0" y="0"/>
            <a:ext cx="3992451" cy="6894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B5657F-7ED5-1DB0-591B-A38C619A94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196" t="20563" r="19807" b="9015"/>
          <a:stretch/>
        </p:blipFill>
        <p:spPr>
          <a:xfrm>
            <a:off x="3992450" y="-1"/>
            <a:ext cx="4610637" cy="5696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8BECE2-9A44-C822-0923-21166848D5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51" t="21502" r="31387" b="7271"/>
          <a:stretch/>
        </p:blipFill>
        <p:spPr>
          <a:xfrm>
            <a:off x="8545132" y="-1"/>
            <a:ext cx="3528810" cy="708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54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 Media 6" title="2022 Day of Giving - Maskiell">
            <a:hlinkClick r:id="" action="ppaction://media"/>
            <a:extLst>
              <a:ext uri="{FF2B5EF4-FFF2-40B4-BE49-F238E27FC236}">
                <a16:creationId xmlns:a16="http://schemas.microsoft.com/office/drawing/2014/main" id="{D5F118FD-FF84-D5D3-3565-100E0D7C44C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21893" cy="690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0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AF43D1-D7AD-0FC9-E4AB-C3024DC3BD46}"/>
              </a:ext>
            </a:extLst>
          </p:cNvPr>
          <p:cNvSpPr txBox="1"/>
          <p:nvPr/>
        </p:nvSpPr>
        <p:spPr>
          <a:xfrm>
            <a:off x="1695450" y="3592179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QUESTIONS &amp; ANSWERS</a:t>
            </a:r>
            <a:endParaRPr lang="en-US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92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AF43D1-D7AD-0FC9-E4AB-C3024DC3BD46}"/>
              </a:ext>
            </a:extLst>
          </p:cNvPr>
          <p:cNvSpPr txBox="1"/>
          <p:nvPr/>
        </p:nvSpPr>
        <p:spPr>
          <a:xfrm>
            <a:off x="2098770" y="3087212"/>
            <a:ext cx="83281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</a:rPr>
              <a:t>THANK YOU!</a:t>
            </a:r>
            <a:br>
              <a:rPr lang="en-US" sz="4400" dirty="0"/>
            </a:br>
            <a:r>
              <a:rPr lang="en-US" sz="4400" dirty="0"/>
              <a:t>F</a:t>
            </a:r>
            <a:r>
              <a:rPr lang="en-US" sz="4400" b="0" dirty="0"/>
              <a:t>or </a:t>
            </a:r>
            <a:r>
              <a:rPr lang="en-US" sz="4400" dirty="0"/>
              <a:t>attending this training, supporting the Day of Giving, and funding the </a:t>
            </a:r>
            <a:r>
              <a:rPr lang="en-US" sz="4400" i="1" dirty="0">
                <a:solidFill>
                  <a:schemeClr val="accent1"/>
                </a:solidFill>
              </a:rPr>
              <a:t>#Adventure4All </a:t>
            </a:r>
            <a:r>
              <a:rPr lang="en-US" sz="4400" dirty="0"/>
              <a:t>Scouts in the SKC!</a:t>
            </a:r>
          </a:p>
        </p:txBody>
      </p:sp>
    </p:spTree>
    <p:extLst>
      <p:ext uri="{BB962C8B-B14F-4D97-AF65-F5344CB8AC3E}">
        <p14:creationId xmlns:p14="http://schemas.microsoft.com/office/powerpoint/2010/main" val="3844670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DD505C-89BD-5FE7-3654-EC51C33B8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chemeClr val="accent1"/>
                </a:solidFill>
              </a:rPr>
              <a:t>THANK YOU!</a:t>
            </a:r>
          </a:p>
          <a:p>
            <a:pPr marL="0" indent="0" algn="ctr">
              <a:buNone/>
            </a:pPr>
            <a:r>
              <a:rPr lang="en-US" sz="2400" dirty="0"/>
              <a:t>Because of your participation in the Day of Giving and time as a Scouting Volunteer over 8,500 youth are positively impacted through Scouting! </a:t>
            </a:r>
          </a:p>
        </p:txBody>
      </p:sp>
    </p:spTree>
    <p:extLst>
      <p:ext uri="{BB962C8B-B14F-4D97-AF65-F5344CB8AC3E}">
        <p14:creationId xmlns:p14="http://schemas.microsoft.com/office/powerpoint/2010/main" val="1098482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4588A6-3868-F6F1-16CB-F56F2F154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sz="900" b="1" dirty="0">
              <a:solidFill>
                <a:schemeClr val="accent1"/>
              </a:solidFill>
              <a:latin typeface="Calibri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District/Council volunteer leadership</a:t>
            </a:r>
            <a:endParaRPr lang="en-US" sz="1800" b="1" dirty="0">
              <a:solidFill>
                <a:schemeClr val="accent1"/>
              </a:solidFill>
              <a:latin typeface="Calibri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2020 = 3	       2021 = 24 	 </a:t>
            </a:r>
            <a:r>
              <a:rPr lang="en-US" sz="1800" b="1" dirty="0">
                <a:latin typeface="Calibri"/>
              </a:rPr>
              <a:t>2022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lang="en-US" sz="1800" b="1" dirty="0">
                <a:latin typeface="Calibri"/>
              </a:rPr>
              <a:t>8	        2023 = 12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 engagement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2020 = 38        2021 = 209 </a:t>
            </a:r>
            <a:r>
              <a:rPr lang="en-US" sz="1800" b="1" dirty="0">
                <a:latin typeface="Calibri"/>
              </a:rPr>
              <a:t>	    2022 = 172         2023 = 157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Donation total</a:t>
            </a:r>
            <a:endParaRPr lang="en-US" sz="1800" b="1" noProof="0" dirty="0">
              <a:solidFill>
                <a:schemeClr val="accent1"/>
              </a:solidFill>
              <a:latin typeface="Calibri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2020 = 41,833  </a:t>
            </a:r>
            <a:r>
              <a:rPr lang="en-US" sz="1800" b="1" dirty="0">
                <a:latin typeface="Calibri"/>
              </a:rPr>
              <a:t>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2021 = $214,521       </a:t>
            </a:r>
            <a:r>
              <a:rPr lang="en-US" sz="1800" b="1" dirty="0">
                <a:latin typeface="Calibri"/>
              </a:rPr>
              <a:t>2022 = $132,047      2023 = $176,719</a:t>
            </a:r>
            <a:endParaRPr lang="en-US" sz="1100" b="1" dirty="0">
              <a:latin typeface="Calibri"/>
            </a:endParaRPr>
          </a:p>
          <a:p>
            <a:pPr marL="0" indent="0" algn="ctr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63518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4588A6-3868-F6F1-16CB-F56F2F154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sz="900" b="1" dirty="0">
              <a:solidFill>
                <a:schemeClr val="accent1"/>
              </a:solidFill>
              <a:latin typeface="Calibri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IMPACT of the Day of Giving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b="1" dirty="0">
                <a:solidFill>
                  <a:schemeClr val="accent1"/>
                </a:solidFill>
                <a:latin typeface="Calibri"/>
              </a:rPr>
              <a:t>Council Scout Executive &amp; CEO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b="1" dirty="0">
                <a:solidFill>
                  <a:schemeClr val="accent1"/>
                </a:solidFill>
                <a:latin typeface="Calibri"/>
              </a:rPr>
              <a:t>Jeff Moe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27494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910C6E-B620-21E4-6569-DD37E0367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450" y="3828365"/>
            <a:ext cx="8801100" cy="2648635"/>
          </a:xfrm>
        </p:spPr>
        <p:txBody>
          <a:bodyPr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Expand the Scouting movement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telling Scouting’s story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Help donors and Scouters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feel like they are a part of something bigger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Offers an easy way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current donors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continue supporting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Scouting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Offers an easy way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prospective donors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begin supporting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Scouting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Allows people a way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share how Scouting impacts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them personally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F43D1-D7AD-0FC9-E4AB-C3024DC3BD46}"/>
              </a:ext>
            </a:extLst>
          </p:cNvPr>
          <p:cNvSpPr txBox="1"/>
          <p:nvPr/>
        </p:nvSpPr>
        <p:spPr>
          <a:xfrm>
            <a:off x="1695450" y="3105834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490728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910C6E-B620-21E4-6569-DD37E0367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449" y="3818840"/>
            <a:ext cx="8801101" cy="2648635"/>
          </a:xfr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30488" algn="l"/>
                <a:tab pos="5486400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Council Chair: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Rich Maskiell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30488" algn="l"/>
                <a:tab pos="5486400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Daybreak District: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Mike Dalton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30488" algn="l"/>
                <a:tab pos="5486400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Frontier District: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Patsy Fauber &amp; Terri Bahr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30488" algn="l"/>
                <a:tab pos="5486400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Gateway District: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Nathan Weber</a:t>
            </a:r>
            <a:endParaRPr lang="en-US" sz="2200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30488" algn="l"/>
                <a:tab pos="5486400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Polaris District: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Konik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30488" algn="l"/>
                <a:tab pos="5486400" algn="l"/>
                <a:tab pos="7893050" algn="l"/>
              </a:tabLst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 Coordinators	              Unit Leaders	          Council Staff Members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F43D1-D7AD-0FC9-E4AB-C3024DC3BD46}"/>
              </a:ext>
            </a:extLst>
          </p:cNvPr>
          <p:cNvSpPr txBox="1"/>
          <p:nvPr/>
        </p:nvSpPr>
        <p:spPr>
          <a:xfrm>
            <a:off x="1695450" y="3105834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Who?</a:t>
            </a:r>
          </a:p>
        </p:txBody>
      </p:sp>
    </p:spTree>
    <p:extLst>
      <p:ext uri="{BB962C8B-B14F-4D97-AF65-F5344CB8AC3E}">
        <p14:creationId xmlns:p14="http://schemas.microsoft.com/office/powerpoint/2010/main" val="2409402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910C6E-B620-21E4-6569-DD37E0367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450" y="4021128"/>
            <a:ext cx="9410700" cy="2648635"/>
          </a:xfrm>
        </p:spPr>
        <p:txBody>
          <a:bodyPr>
            <a:normAutofit/>
          </a:bodyPr>
          <a:lstStyle/>
          <a:p>
            <a:pPr marL="7938" marR="0" lvl="1" indent="-79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Share and review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messages and materials with unit leaders.</a:t>
            </a:r>
          </a:p>
          <a:p>
            <a:pPr marL="7938" marR="0" lvl="1" indent="-79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Share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unit goal, incentives and messages with parents.</a:t>
            </a:r>
          </a:p>
          <a:p>
            <a:pPr marL="7938" marR="0" lvl="1" indent="-79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Ask and Receive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lead gifts from past donors.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938" marR="0" lvl="1" indent="-79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matching gifts ahead of Day of Giving.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F43D1-D7AD-0FC9-E4AB-C3024DC3BD46}"/>
              </a:ext>
            </a:extLst>
          </p:cNvPr>
          <p:cNvSpPr txBox="1"/>
          <p:nvPr/>
        </p:nvSpPr>
        <p:spPr>
          <a:xfrm>
            <a:off x="1695450" y="2943910"/>
            <a:ext cx="8801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Pre-Day of Giving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Unit Coordinator Responsibilities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831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910C6E-B620-21E4-6569-DD37E0367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450" y="3590242"/>
            <a:ext cx="9410700" cy="2696258"/>
          </a:xfrm>
        </p:spPr>
        <p:txBody>
          <a:bodyPr>
            <a:normAutofit/>
          </a:bodyPr>
          <a:lstStyle/>
          <a:p>
            <a:r>
              <a:rPr lang="en-US" sz="2800" dirty="0"/>
              <a:t>Day of Giving Tool Kit – </a:t>
            </a:r>
            <a:r>
              <a:rPr lang="en-US" sz="2800" dirty="0">
                <a:hlinkClick r:id="rId3"/>
              </a:rPr>
              <a:t>www.skcscouts.org/dayofgiving</a:t>
            </a:r>
            <a:r>
              <a:rPr lang="en-US" sz="2800" dirty="0"/>
              <a:t> </a:t>
            </a:r>
          </a:p>
          <a:p>
            <a:r>
              <a:rPr lang="en-US" sz="2800" dirty="0"/>
              <a:t>Its not just about donations it about awareness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F43D1-D7AD-0FC9-E4AB-C3024DC3BD46}"/>
              </a:ext>
            </a:extLst>
          </p:cNvPr>
          <p:cNvSpPr txBox="1"/>
          <p:nvPr/>
        </p:nvSpPr>
        <p:spPr>
          <a:xfrm>
            <a:off x="1695450" y="2943910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Day of Giving Communication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pic>
        <p:nvPicPr>
          <p:cNvPr id="5" name="Online Media 1" title="Troop 299 Day of Giving 2021">
            <a:hlinkClick r:id="" action="ppaction://media"/>
            <a:extLst>
              <a:ext uri="{FF2B5EF4-FFF2-40B4-BE49-F238E27FC236}">
                <a16:creationId xmlns:a16="http://schemas.microsoft.com/office/drawing/2014/main" id="{A53E4686-3585-FCE4-FE58-BC4D6B28A0B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3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910C6E-B620-21E4-6569-DD37E0367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450" y="4021128"/>
            <a:ext cx="9410700" cy="2648635"/>
          </a:xfrm>
        </p:spPr>
        <p:txBody>
          <a:bodyPr>
            <a:normAutofit lnSpcReduction="10000"/>
          </a:bodyPr>
          <a:lstStyle/>
          <a:p>
            <a:pPr marL="7938" lvl="1" indent="-7938">
              <a:spcBef>
                <a:spcPts val="1800"/>
              </a:spcBef>
              <a:buNone/>
            </a:pPr>
            <a:r>
              <a:rPr lang="en-US" sz="2400" b="1" dirty="0"/>
              <a:t>Communicate </a:t>
            </a:r>
            <a:r>
              <a:rPr lang="en-US" sz="2400" dirty="0"/>
              <a:t>with your families about your goal and donating</a:t>
            </a:r>
          </a:p>
          <a:p>
            <a:pPr marL="342900" lvl="1" indent="-342900">
              <a:spcBef>
                <a:spcPts val="1800"/>
              </a:spcBef>
            </a:pPr>
            <a:r>
              <a:rPr lang="en-US" sz="2400" dirty="0"/>
              <a:t>Email, Social Media, Text, Phone</a:t>
            </a:r>
          </a:p>
          <a:p>
            <a:pPr marL="7938" lvl="1" indent="-7938">
              <a:spcBef>
                <a:spcPts val="1800"/>
              </a:spcBef>
              <a:buNone/>
            </a:pPr>
            <a:r>
              <a:rPr lang="en-US" sz="2400" b="1" dirty="0"/>
              <a:t>Repost from Council page and Create Content</a:t>
            </a:r>
          </a:p>
          <a:p>
            <a:pPr marL="7938" lvl="1" indent="-7938">
              <a:spcBef>
                <a:spcPts val="1800"/>
              </a:spcBef>
              <a:buNone/>
            </a:pPr>
            <a:r>
              <a:rPr lang="en-US" sz="2400" b="1" dirty="0"/>
              <a:t>Make </a:t>
            </a:r>
            <a:r>
              <a:rPr lang="en-US" b="1" dirty="0"/>
              <a:t>a Gift &amp; </a:t>
            </a:r>
            <a:r>
              <a:rPr lang="en-US" sz="2400" b="1" dirty="0"/>
              <a:t>Track</a:t>
            </a:r>
            <a:r>
              <a:rPr lang="en-US" sz="2400" dirty="0"/>
              <a:t> your unit’s progress toward its goal.</a:t>
            </a:r>
          </a:p>
          <a:p>
            <a:pPr marL="7938" lvl="1" indent="-7938">
              <a:spcBef>
                <a:spcPts val="1800"/>
              </a:spcBef>
              <a:buNone/>
            </a:pPr>
            <a:r>
              <a:rPr lang="en-US" sz="2400" b="1" dirty="0"/>
              <a:t>Share </a:t>
            </a:r>
            <a:r>
              <a:rPr lang="en-US" b="1" dirty="0"/>
              <a:t>&amp; Celebrate</a:t>
            </a:r>
            <a:r>
              <a:rPr lang="en-US" dirty="0"/>
              <a:t> your unit’s success in supporting Scouting.</a:t>
            </a:r>
            <a:endParaRPr lang="en-US" sz="24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F43D1-D7AD-0FC9-E4AB-C3024DC3BD46}"/>
              </a:ext>
            </a:extLst>
          </p:cNvPr>
          <p:cNvSpPr txBox="1"/>
          <p:nvPr/>
        </p:nvSpPr>
        <p:spPr>
          <a:xfrm>
            <a:off x="1695450" y="2943910"/>
            <a:ext cx="8801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Day of Giving (Day of)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Unit Coordinator Responsibilities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4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794</Words>
  <Application>Microsoft Office PowerPoint</Application>
  <PresentationFormat>Widescreen</PresentationFormat>
  <Paragraphs>120</Paragraphs>
  <Slides>19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Mahlke</dc:creator>
  <cp:lastModifiedBy>Kami Hisey</cp:lastModifiedBy>
  <cp:revision>2</cp:revision>
  <dcterms:created xsi:type="dcterms:W3CDTF">2024-01-22T16:04:27Z</dcterms:created>
  <dcterms:modified xsi:type="dcterms:W3CDTF">2024-02-20T21:23:29Z</dcterms:modified>
</cp:coreProperties>
</file>