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6" r:id="rId5"/>
    <p:sldId id="281" r:id="rId6"/>
    <p:sldId id="260" r:id="rId7"/>
    <p:sldId id="257" r:id="rId8"/>
    <p:sldId id="273" r:id="rId9"/>
    <p:sldId id="336" r:id="rId10"/>
    <p:sldId id="340" r:id="rId11"/>
    <p:sldId id="335" r:id="rId12"/>
    <p:sldId id="284" r:id="rId13"/>
    <p:sldId id="341" r:id="rId14"/>
    <p:sldId id="337" r:id="rId15"/>
    <p:sldId id="270" r:id="rId16"/>
    <p:sldId id="338" r:id="rId17"/>
    <p:sldId id="319" r:id="rId18"/>
    <p:sldId id="333" r:id="rId19"/>
    <p:sldId id="334" r:id="rId20"/>
    <p:sldId id="339" r:id="rId21"/>
    <p:sldId id="343" r:id="rId22"/>
    <p:sldId id="287" r:id="rId23"/>
    <p:sldId id="342" r:id="rId2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1FEA25-445F-4D87-AC5D-69C7B8F25B6A}">
          <p14:sldIdLst>
            <p14:sldId id="256"/>
            <p14:sldId id="281"/>
            <p14:sldId id="260"/>
            <p14:sldId id="257"/>
            <p14:sldId id="273"/>
            <p14:sldId id="336"/>
            <p14:sldId id="340"/>
            <p14:sldId id="335"/>
            <p14:sldId id="284"/>
            <p14:sldId id="341"/>
            <p14:sldId id="337"/>
            <p14:sldId id="270"/>
            <p14:sldId id="338"/>
            <p14:sldId id="319"/>
            <p14:sldId id="333"/>
            <p14:sldId id="334"/>
            <p14:sldId id="339"/>
            <p14:sldId id="343"/>
            <p14:sldId id="287"/>
            <p14:sldId id="3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77" d="100"/>
          <a:sy n="77" d="100"/>
        </p:scale>
        <p:origin x="75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AD94BE0-614E-4F69-9F5C-E73A618E39F8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7DA5C62-63B7-4782-AF36-4DEC8438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05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67" y="2138363"/>
            <a:ext cx="1530351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656799" y="1650332"/>
            <a:ext cx="6341173" cy="211025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Southern Region</a:t>
            </a:r>
          </a:p>
        </p:txBody>
      </p:sp>
    </p:spTree>
    <p:extLst>
      <p:ext uri="{BB962C8B-B14F-4D97-AF65-F5344CB8AC3E}">
        <p14:creationId xmlns:p14="http://schemas.microsoft.com/office/powerpoint/2010/main" val="287503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DL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4" y="328614"/>
            <a:ext cx="133773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34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Southern Region</a:t>
            </a:r>
          </a:p>
        </p:txBody>
      </p:sp>
    </p:spTree>
    <p:extLst>
      <p:ext uri="{BB962C8B-B14F-4D97-AF65-F5344CB8AC3E}">
        <p14:creationId xmlns:p14="http://schemas.microsoft.com/office/powerpoint/2010/main" val="229551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DL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4" y="328614"/>
            <a:ext cx="133773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Southern Region</a:t>
            </a:r>
          </a:p>
        </p:txBody>
      </p:sp>
    </p:spTree>
    <p:extLst>
      <p:ext uri="{BB962C8B-B14F-4D97-AF65-F5344CB8AC3E}">
        <p14:creationId xmlns:p14="http://schemas.microsoft.com/office/powerpoint/2010/main" val="3662550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DL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4" y="328614"/>
            <a:ext cx="133773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9608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1937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7960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1937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Southern Region</a:t>
            </a:r>
          </a:p>
        </p:txBody>
      </p:sp>
    </p:spTree>
    <p:extLst>
      <p:ext uri="{BB962C8B-B14F-4D97-AF65-F5344CB8AC3E}">
        <p14:creationId xmlns:p14="http://schemas.microsoft.com/office/powerpoint/2010/main" val="289101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DL_4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4" y="328614"/>
            <a:ext cx="133773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Southern Region</a:t>
            </a:r>
          </a:p>
        </p:txBody>
      </p:sp>
    </p:spTree>
    <p:extLst>
      <p:ext uri="{BB962C8B-B14F-4D97-AF65-F5344CB8AC3E}">
        <p14:creationId xmlns:p14="http://schemas.microsoft.com/office/powerpoint/2010/main" val="99902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Southern Region</a:t>
            </a:r>
          </a:p>
        </p:txBody>
      </p:sp>
    </p:spTree>
    <p:extLst>
      <p:ext uri="{BB962C8B-B14F-4D97-AF65-F5344CB8AC3E}">
        <p14:creationId xmlns:p14="http://schemas.microsoft.com/office/powerpoint/2010/main" val="387540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Southern Region</a:t>
            </a:r>
          </a:p>
        </p:txBody>
      </p:sp>
    </p:spTree>
    <p:extLst>
      <p:ext uri="{BB962C8B-B14F-4D97-AF65-F5344CB8AC3E}">
        <p14:creationId xmlns:p14="http://schemas.microsoft.com/office/powerpoint/2010/main" val="193281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//Users/jaypointer/Desktop/Folio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Folio.png" descr="/Users/jaypointer/Desktop/Folio.png"/>
          <p:cNvPicPr>
            <a:picLocks noChangeAspect="1"/>
          </p:cNvPicPr>
          <p:nvPr userDrawn="1"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07075"/>
            <a:ext cx="12223751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089151" y="274638"/>
            <a:ext cx="93916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1030" name="Picture 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601" y="5961063"/>
            <a:ext cx="14118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3" descr="AnnivGrStandard_White.pn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1" y="6508751"/>
            <a:ext cx="2440516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9245601" y="6463772"/>
            <a:ext cx="294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/>
              <a:t>Three Fires Council</a:t>
            </a:r>
          </a:p>
        </p:txBody>
      </p:sp>
    </p:spTree>
    <p:extLst>
      <p:ext uri="{BB962C8B-B14F-4D97-AF65-F5344CB8AC3E}">
        <p14:creationId xmlns:p14="http://schemas.microsoft.com/office/powerpoint/2010/main" val="190861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CF0031"/>
          </a:solidFill>
          <a:latin typeface="Helvetica"/>
          <a:ea typeface="ヒラギノ角ゴ Pro W3" charset="0"/>
          <a:cs typeface="ヒラギノ角ゴ Pro W3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CF0031"/>
          </a:solidFill>
          <a:latin typeface="Helvetica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b="1" i="1" kern="1200">
          <a:solidFill>
            <a:srgbClr val="CF0031"/>
          </a:solidFill>
          <a:latin typeface="Helvetica"/>
          <a:ea typeface="ヒラギノ角ゴ Pro W3" charset="0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i="1" kern="1200">
          <a:solidFill>
            <a:srgbClr val="005AA3"/>
          </a:solidFill>
          <a:latin typeface="Helvetica"/>
          <a:ea typeface="ヒラギノ角ゴ Pro W3" charset="0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5">
            <a:extLst>
              <a:ext uri="{FF2B5EF4-FFF2-40B4-BE49-F238E27FC236}">
                <a16:creationId xmlns:a16="http://schemas.microsoft.com/office/drawing/2014/main" id="{2611B630-C081-47E7-AE92-2751E5275E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pPr eaLnBrk="1" hangingPunct="1"/>
            <a:fld id="{BBCB7526-C005-4CB4-97D8-2841D71D88BC}" type="slidenum">
              <a:rPr lang="en-US" altLang="en-US" sz="1000">
                <a:solidFill>
                  <a:srgbClr val="95B3D7"/>
                </a:solidFill>
                <a:latin typeface="Helvetica" panose="020B0604020202020204" pitchFamily="34" charset="0"/>
              </a:rPr>
              <a:pPr eaLnBrk="1" hangingPunct="1"/>
              <a:t>1</a:t>
            </a:fld>
            <a:endParaRPr lang="en-US" altLang="en-US" sz="1000">
              <a:solidFill>
                <a:srgbClr val="95B3D7"/>
              </a:solidFill>
              <a:latin typeface="Helvetica" panose="020B0604020202020204" pitchFamily="34" charset="0"/>
            </a:endParaRPr>
          </a:p>
        </p:txBody>
      </p:sp>
      <p:sp>
        <p:nvSpPr>
          <p:cNvPr id="11266" name="Title 8">
            <a:extLst>
              <a:ext uri="{FF2B5EF4-FFF2-40B4-BE49-F238E27FC236}">
                <a16:creationId xmlns:a16="http://schemas.microsoft.com/office/drawing/2014/main" id="{9C275502-3B3E-4CDC-84DC-814362CA9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7826" y="2130426"/>
            <a:ext cx="6022975" cy="1470025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Scouting Family Forum</a:t>
            </a:r>
            <a:b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</a:br>
            <a:r>
              <a:rPr lang="en-US" altLang="en-US" sz="3600" dirty="0">
                <a:latin typeface="Helvetica" panose="020B0604020202020204" pitchFamily="34" charset="0"/>
                <a:ea typeface="ヒラギノ角ゴ Pro W3" charset="-128"/>
              </a:rPr>
              <a:t>Simon Kenton Council</a:t>
            </a:r>
            <a:endParaRPr lang="en-US" altLang="en-US" dirty="0">
              <a:latin typeface="Helvetica" panose="020B0604020202020204" pitchFamily="34" charset="0"/>
              <a:ea typeface="ヒラギノ角ゴ Pro W3" charset="-128"/>
            </a:endParaRPr>
          </a:p>
        </p:txBody>
      </p:sp>
      <p:sp>
        <p:nvSpPr>
          <p:cNvPr id="11273" name="Rectangle 9">
            <a:extLst>
              <a:ext uri="{FF2B5EF4-FFF2-40B4-BE49-F238E27FC236}">
                <a16:creationId xmlns:a16="http://schemas.microsoft.com/office/drawing/2014/main" id="{40138F27-991A-4F2F-9842-9A9BFC2B990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Session 8  |  December 13, 2022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EA73AC7C-4904-438F-A4A2-CD29FE81F1F1}"/>
              </a:ext>
            </a:extLst>
          </p:cNvPr>
          <p:cNvSpPr txBox="1">
            <a:spLocks/>
          </p:cNvSpPr>
          <p:nvPr/>
        </p:nvSpPr>
        <p:spPr bwMode="auto">
          <a:xfrm>
            <a:off x="1951522" y="311566"/>
            <a:ext cx="7344879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latin typeface="Helvetica"/>
                <a:ea typeface="ヒラギノ角ゴ Pro W3" charset="0"/>
                <a:cs typeface="ヒラギノ角ゴ Pro W3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Helvetica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 eaLnBrk="1" hangingPunct="1">
              <a:lnSpc>
                <a:spcPct val="114000"/>
              </a:lnSpc>
              <a:spcAft>
                <a:spcPts val="0"/>
              </a:spcAft>
            </a:pPr>
            <a:endParaRPr lang="en-US" altLang="en-US" sz="3000" dirty="0">
              <a:latin typeface="Helvetica" panose="020B0604020202020204" pitchFamily="34" charset="0"/>
              <a:ea typeface="ヒラギノ角ゴ Pro W3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4C55-563F-4BCF-9297-EAC329704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605" y="309509"/>
            <a:ext cx="9391649" cy="1143000"/>
          </a:xfrm>
        </p:spPr>
        <p:txBody>
          <a:bodyPr/>
          <a:lstStyle/>
          <a:p>
            <a:r>
              <a:rPr lang="en-US" dirty="0"/>
              <a:t>Properties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C358A8-2164-6208-8F91-E670DE367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4" y="1473782"/>
            <a:ext cx="11767931" cy="4715523"/>
          </a:xfrm>
        </p:spPr>
        <p:txBody>
          <a:bodyPr/>
          <a:lstStyle/>
          <a:p>
            <a:r>
              <a:rPr lang="en-US" dirty="0"/>
              <a:t>Property Sale Update</a:t>
            </a:r>
          </a:p>
          <a:p>
            <a:pPr lvl="1"/>
            <a:r>
              <a:rPr lang="en-US" sz="2200" dirty="0"/>
              <a:t>CLR and Madison Lake are listed for sale. </a:t>
            </a:r>
          </a:p>
          <a:p>
            <a:pPr lvl="1"/>
            <a:r>
              <a:rPr lang="en-US" sz="2200" dirty="0"/>
              <a:t>The south 60-acre side of Camp Lazarus is still on hold until we move forward with the other properties.</a:t>
            </a:r>
          </a:p>
          <a:p>
            <a:r>
              <a:rPr lang="en-US" dirty="0"/>
              <a:t>Property Overview – CFR Improvements</a:t>
            </a:r>
          </a:p>
          <a:p>
            <a:pPr lvl="1"/>
            <a:r>
              <a:rPr lang="en-US" sz="2200" dirty="0"/>
              <a:t>Water supply on lower camp</a:t>
            </a:r>
          </a:p>
          <a:p>
            <a:pPr lvl="1"/>
            <a:r>
              <a:rPr lang="en-US" sz="2200" dirty="0"/>
              <a:t>Lower lake shelter to be replaced</a:t>
            </a:r>
          </a:p>
          <a:p>
            <a:pPr lvl="1"/>
            <a:r>
              <a:rPr lang="en-US" sz="2200" dirty="0"/>
              <a:t>Updated and improved amphitheater</a:t>
            </a:r>
          </a:p>
          <a:p>
            <a:pPr lvl="1"/>
            <a:r>
              <a:rPr lang="en-US" sz="2200" dirty="0"/>
              <a:t>35 New canvas tents</a:t>
            </a:r>
          </a:p>
          <a:p>
            <a:pPr lvl="1"/>
            <a:r>
              <a:rPr lang="en-US" sz="2200" dirty="0"/>
              <a:t>Communications infrastructure improvements</a:t>
            </a:r>
          </a:p>
          <a:p>
            <a:pPr lvl="1"/>
            <a:r>
              <a:rPr lang="en-US" sz="2200" dirty="0"/>
              <a:t>Six new, individual bathroom at the dining hall</a:t>
            </a:r>
          </a:p>
        </p:txBody>
      </p:sp>
    </p:spTree>
    <p:extLst>
      <p:ext uri="{BB962C8B-B14F-4D97-AF65-F5344CB8AC3E}">
        <p14:creationId xmlns:p14="http://schemas.microsoft.com/office/powerpoint/2010/main" val="2800191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5">
            <a:extLst>
              <a:ext uri="{FF2B5EF4-FFF2-40B4-BE49-F238E27FC236}">
                <a16:creationId xmlns:a16="http://schemas.microsoft.com/office/drawing/2014/main" id="{2611B630-C081-47E7-AE92-2751E5275E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pPr eaLnBrk="1" hangingPunct="1"/>
            <a:fld id="{BBCB7526-C005-4CB4-97D8-2841D71D88BC}" type="slidenum">
              <a:rPr lang="en-US" altLang="en-US" sz="1000">
                <a:solidFill>
                  <a:srgbClr val="95B3D7"/>
                </a:solidFill>
                <a:latin typeface="Helvetica" panose="020B0604020202020204" pitchFamily="34" charset="0"/>
              </a:rPr>
              <a:pPr eaLnBrk="1" hangingPunct="1"/>
              <a:t>11</a:t>
            </a:fld>
            <a:endParaRPr lang="en-US" altLang="en-US" sz="1000">
              <a:solidFill>
                <a:srgbClr val="95B3D7"/>
              </a:solidFill>
              <a:latin typeface="Helvetica" panose="020B0604020202020204" pitchFamily="34" charset="0"/>
            </a:endParaRPr>
          </a:p>
        </p:txBody>
      </p:sp>
      <p:sp>
        <p:nvSpPr>
          <p:cNvPr id="11266" name="Title 8">
            <a:extLst>
              <a:ext uri="{FF2B5EF4-FFF2-40B4-BE49-F238E27FC236}">
                <a16:creationId xmlns:a16="http://schemas.microsoft.com/office/drawing/2014/main" id="{9C275502-3B3E-4CDC-84DC-814362CA9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7826" y="2130426"/>
            <a:ext cx="5696404" cy="1298575"/>
          </a:xfrm>
        </p:spPr>
        <p:txBody>
          <a:bodyPr/>
          <a:lstStyle/>
          <a:p>
            <a:pPr algn="ctr" eaLnBrk="1" hangingPunct="1">
              <a:lnSpc>
                <a:spcPct val="114000"/>
              </a:lnSpc>
              <a:spcAft>
                <a:spcPts val="0"/>
              </a:spcAft>
            </a:pPr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Day of Giving</a:t>
            </a:r>
            <a:b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</a:br>
            <a: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  <a:t>Rich Maskiell</a:t>
            </a:r>
          </a:p>
        </p:txBody>
      </p:sp>
    </p:spTree>
    <p:extLst>
      <p:ext uri="{BB962C8B-B14F-4D97-AF65-F5344CB8AC3E}">
        <p14:creationId xmlns:p14="http://schemas.microsoft.com/office/powerpoint/2010/main" val="225504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9D847-8DA9-497D-B64A-08AF24AEB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2023 Day of Giving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BF68A-2D76-43C0-B379-83A3A3A66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688" y="1417638"/>
            <a:ext cx="9716169" cy="4234338"/>
          </a:xfrm>
        </p:spPr>
        <p:txBody>
          <a:bodyPr/>
          <a:lstStyle/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000" dirty="0"/>
              <a:t>Save the Date – Day of Giving </a:t>
            </a:r>
          </a:p>
          <a:p>
            <a:pPr lvl="1"/>
            <a:r>
              <a:rPr lang="en-US" sz="1800" dirty="0"/>
              <a:t>Tuesday, March 7, 2023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Goal – Support 1,000 Scouts</a:t>
            </a:r>
          </a:p>
          <a:p>
            <a:pPr lvl="1"/>
            <a:r>
              <a:rPr lang="en-US" sz="1800" dirty="0"/>
              <a:t>Raise $175,000 for Scouting</a:t>
            </a:r>
            <a:endParaRPr lang="en-US" sz="16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Day of Giving – Unit Coordinator Training</a:t>
            </a:r>
          </a:p>
          <a:p>
            <a:pPr lvl="1"/>
            <a:r>
              <a:rPr lang="en-US" sz="1800" dirty="0"/>
              <a:t>January 18, 2023 at 7:00 p.m. (Zoom)</a:t>
            </a:r>
            <a:endParaRPr lang="en-US" sz="1600" dirty="0"/>
          </a:p>
          <a:p>
            <a:pPr marL="914400" lvl="2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Unit Incentives:</a:t>
            </a:r>
          </a:p>
          <a:p>
            <a:pPr lvl="1"/>
            <a:r>
              <a:rPr lang="en-US" sz="1800" dirty="0"/>
              <a:t> Reach Assigned Unit Day of Giving Goal by March 31, 2023</a:t>
            </a:r>
          </a:p>
          <a:p>
            <a:pPr lvl="2"/>
            <a:r>
              <a:rPr lang="en-US" dirty="0"/>
              <a:t>Free Cloth Rank Advancement</a:t>
            </a:r>
          </a:p>
          <a:p>
            <a:pPr lvl="2"/>
            <a:r>
              <a:rPr lang="en-US" dirty="0"/>
              <a:t>Free Weekend of Tent Camping 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1B0E2B-7845-494B-B0BF-AE43D2B3C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125" y="1417638"/>
            <a:ext cx="3947174" cy="263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1781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5">
            <a:extLst>
              <a:ext uri="{FF2B5EF4-FFF2-40B4-BE49-F238E27FC236}">
                <a16:creationId xmlns:a16="http://schemas.microsoft.com/office/drawing/2014/main" id="{2611B630-C081-47E7-AE92-2751E5275E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pPr eaLnBrk="1" hangingPunct="1"/>
            <a:fld id="{BBCB7526-C005-4CB4-97D8-2841D71D88BC}" type="slidenum">
              <a:rPr lang="en-US" altLang="en-US" sz="1000">
                <a:solidFill>
                  <a:srgbClr val="95B3D7"/>
                </a:solidFill>
                <a:latin typeface="Helvetica" panose="020B0604020202020204" pitchFamily="34" charset="0"/>
              </a:rPr>
              <a:pPr eaLnBrk="1" hangingPunct="1"/>
              <a:t>13</a:t>
            </a:fld>
            <a:endParaRPr lang="en-US" altLang="en-US" sz="1000">
              <a:solidFill>
                <a:srgbClr val="95B3D7"/>
              </a:solidFill>
              <a:latin typeface="Helvetica" panose="020B0604020202020204" pitchFamily="34" charset="0"/>
            </a:endParaRPr>
          </a:p>
        </p:txBody>
      </p:sp>
      <p:sp>
        <p:nvSpPr>
          <p:cNvPr id="11266" name="Title 8">
            <a:extLst>
              <a:ext uri="{FF2B5EF4-FFF2-40B4-BE49-F238E27FC236}">
                <a16:creationId xmlns:a16="http://schemas.microsoft.com/office/drawing/2014/main" id="{9C275502-3B3E-4CDC-84DC-814362CA9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7825" y="2130426"/>
            <a:ext cx="6206477" cy="1298575"/>
          </a:xfrm>
        </p:spPr>
        <p:txBody>
          <a:bodyPr/>
          <a:lstStyle/>
          <a:p>
            <a:pPr algn="ctr" eaLnBrk="1" hangingPunct="1">
              <a:lnSpc>
                <a:spcPct val="114000"/>
              </a:lnSpc>
              <a:spcAft>
                <a:spcPts val="0"/>
              </a:spcAft>
            </a:pPr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Membership Successes</a:t>
            </a:r>
            <a:b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</a:br>
            <a: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  <a:t>Ken Heintz</a:t>
            </a:r>
          </a:p>
        </p:txBody>
      </p:sp>
    </p:spTree>
    <p:extLst>
      <p:ext uri="{BB962C8B-B14F-4D97-AF65-F5344CB8AC3E}">
        <p14:creationId xmlns:p14="http://schemas.microsoft.com/office/powerpoint/2010/main" val="2131131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4C55-563F-4BCF-9297-EAC329704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605" y="309509"/>
            <a:ext cx="9391649" cy="1143000"/>
          </a:xfrm>
        </p:spPr>
        <p:txBody>
          <a:bodyPr/>
          <a:lstStyle/>
          <a:p>
            <a:r>
              <a:rPr lang="en-US" dirty="0"/>
              <a:t>2022 Membership Recruitment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C358A8-2164-6208-8F91-E670DE367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4" y="1473783"/>
            <a:ext cx="11767931" cy="4234338"/>
          </a:xfrm>
        </p:spPr>
        <p:txBody>
          <a:bodyPr/>
          <a:lstStyle/>
          <a:p>
            <a:r>
              <a:rPr lang="en-US" dirty="0"/>
              <a:t>Membership Kickoff &amp; Training Conducted – July 25, 2022</a:t>
            </a:r>
          </a:p>
          <a:p>
            <a:pPr lvl="1"/>
            <a:r>
              <a:rPr lang="en-US" dirty="0"/>
              <a:t>Also, at August District Roundtables (200+ attended)</a:t>
            </a:r>
          </a:p>
          <a:p>
            <a:pPr marL="457200" lvl="1" indent="0">
              <a:buNone/>
            </a:pPr>
            <a:endParaRPr lang="en-US" sz="600" dirty="0"/>
          </a:p>
          <a:p>
            <a:r>
              <a:rPr lang="en-US" dirty="0"/>
              <a:t>Council Membership Highlights </a:t>
            </a:r>
          </a:p>
          <a:p>
            <a:pPr lvl="1"/>
            <a:r>
              <a:rPr lang="en-US" dirty="0"/>
              <a:t>Over 1,600 Scouts registered this fall (200+ over 2021)</a:t>
            </a:r>
          </a:p>
          <a:p>
            <a:pPr lvl="1"/>
            <a:r>
              <a:rPr lang="en-US" dirty="0"/>
              <a:t>Exploring Program has grown by 63% in 2022</a:t>
            </a:r>
          </a:p>
          <a:p>
            <a:pPr marL="457200" lvl="1" indent="0">
              <a:buNone/>
            </a:pPr>
            <a:endParaRPr lang="en-US" sz="600" dirty="0"/>
          </a:p>
          <a:p>
            <a:r>
              <a:rPr lang="en-US" dirty="0"/>
              <a:t>District Membership Highlights </a:t>
            </a:r>
          </a:p>
          <a:p>
            <a:pPr lvl="1"/>
            <a:r>
              <a:rPr lang="en-US" b="1" dirty="0"/>
              <a:t>Frontier</a:t>
            </a:r>
            <a:r>
              <a:rPr lang="en-US" dirty="0"/>
              <a:t> achieved total membership growth of 2.3% and grew Cub Scouts by 6.6%</a:t>
            </a:r>
          </a:p>
          <a:p>
            <a:pPr lvl="1"/>
            <a:r>
              <a:rPr lang="en-US" b="1" dirty="0"/>
              <a:t>Daybreak</a:t>
            </a:r>
            <a:r>
              <a:rPr lang="en-US" dirty="0"/>
              <a:t> achieved 4.7% growth in Cub Scouts and is only 10 youth away from year end growth</a:t>
            </a:r>
          </a:p>
          <a:p>
            <a:pPr lvl="1"/>
            <a:r>
              <a:rPr lang="en-US" b="1" dirty="0"/>
              <a:t>Gateway </a:t>
            </a:r>
            <a:r>
              <a:rPr lang="en-US" dirty="0"/>
              <a:t>achieved 1.3% growth in Cub Scouts and is 80 youth away from year end growth</a:t>
            </a:r>
          </a:p>
          <a:p>
            <a:pPr lvl="1"/>
            <a:r>
              <a:rPr lang="en-US" b="1" dirty="0"/>
              <a:t>Polaris </a:t>
            </a:r>
            <a:r>
              <a:rPr lang="en-US" dirty="0"/>
              <a:t>has recruited 476 new youth, the most of any district in the SKC </a:t>
            </a:r>
            <a:endParaRPr lang="en-US" b="1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80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4C55-563F-4BCF-9297-EAC329704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605" y="309509"/>
            <a:ext cx="9391649" cy="1143000"/>
          </a:xfrm>
        </p:spPr>
        <p:txBody>
          <a:bodyPr/>
          <a:lstStyle/>
          <a:p>
            <a:r>
              <a:rPr lang="en-US" dirty="0"/>
              <a:t>2022 Membership Recruitment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901781-4933-FC71-399A-99731BED9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83" t="21166" r="37222" b="7139"/>
          <a:stretch/>
        </p:blipFill>
        <p:spPr>
          <a:xfrm>
            <a:off x="2244090" y="1177995"/>
            <a:ext cx="2869777" cy="45020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D98CD4-2AEF-1CCD-6A2F-528C930BD4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097" t="21166" r="37292" b="7139"/>
          <a:stretch/>
        </p:blipFill>
        <p:spPr>
          <a:xfrm>
            <a:off x="5384026" y="1177995"/>
            <a:ext cx="2860339" cy="45020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D0C927-70E6-17C7-675F-0838779884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23" t="21166" r="37361" b="7139"/>
          <a:stretch/>
        </p:blipFill>
        <p:spPr>
          <a:xfrm>
            <a:off x="8633502" y="1177995"/>
            <a:ext cx="2838752" cy="450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4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4C55-563F-4BCF-9297-EAC329704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605" y="309509"/>
            <a:ext cx="9391649" cy="1143000"/>
          </a:xfrm>
        </p:spPr>
        <p:txBody>
          <a:bodyPr/>
          <a:lstStyle/>
          <a:p>
            <a:r>
              <a:rPr lang="en-US" dirty="0"/>
              <a:t>2023 Membership Recruitment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C358A8-2164-6208-8F91-E670DE367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4" y="1606305"/>
            <a:ext cx="11383617" cy="4234338"/>
          </a:xfrm>
        </p:spPr>
        <p:txBody>
          <a:bodyPr/>
          <a:lstStyle/>
          <a:p>
            <a:r>
              <a:rPr lang="en-US" dirty="0"/>
              <a:t>Year-Round Membership Recruiting </a:t>
            </a:r>
          </a:p>
          <a:p>
            <a:pPr lvl="1"/>
            <a:r>
              <a:rPr lang="en-US" dirty="0"/>
              <a:t>Every meeting is an opportunity for a youth to join Scouting!</a:t>
            </a:r>
          </a:p>
          <a:p>
            <a:pPr lvl="1"/>
            <a:r>
              <a:rPr lang="en-US" dirty="0"/>
              <a:t>Spring &amp; Fall Campaigns</a:t>
            </a:r>
          </a:p>
          <a:p>
            <a:r>
              <a:rPr lang="en-US" dirty="0"/>
              <a:t>Membership Kickoff &amp; Training </a:t>
            </a:r>
          </a:p>
          <a:p>
            <a:pPr lvl="1"/>
            <a:r>
              <a:rPr lang="en-US" dirty="0"/>
              <a:t>May 2023 </a:t>
            </a:r>
            <a:endParaRPr lang="en-US" sz="600" dirty="0"/>
          </a:p>
          <a:p>
            <a:r>
              <a:rPr lang="en-US" dirty="0"/>
              <a:t>Leadership</a:t>
            </a:r>
          </a:p>
          <a:p>
            <a:pPr lvl="1"/>
            <a:r>
              <a:rPr lang="en-US" dirty="0"/>
              <a:t>Council &amp; District Membership Chair positions filled</a:t>
            </a:r>
          </a:p>
          <a:p>
            <a:pPr lvl="2"/>
            <a:r>
              <a:rPr lang="en-US" dirty="0"/>
              <a:t>Building Committees </a:t>
            </a:r>
          </a:p>
          <a:p>
            <a:r>
              <a:rPr lang="en-US" dirty="0"/>
              <a:t>Innovation</a:t>
            </a:r>
          </a:p>
          <a:p>
            <a:pPr lvl="1"/>
            <a:r>
              <a:rPr lang="en-US" dirty="0"/>
              <a:t>Share your recruiting ideas and success stories! We need them to grow in 2023! </a:t>
            </a:r>
          </a:p>
          <a:p>
            <a:pPr marL="457200" lvl="1" indent="0">
              <a:buNone/>
            </a:pP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134364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5">
            <a:extLst>
              <a:ext uri="{FF2B5EF4-FFF2-40B4-BE49-F238E27FC236}">
                <a16:creationId xmlns:a16="http://schemas.microsoft.com/office/drawing/2014/main" id="{2611B630-C081-47E7-AE92-2751E5275E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pPr eaLnBrk="1" hangingPunct="1"/>
            <a:fld id="{BBCB7526-C005-4CB4-97D8-2841D71D88BC}" type="slidenum">
              <a:rPr lang="en-US" altLang="en-US" sz="1000">
                <a:solidFill>
                  <a:srgbClr val="95B3D7"/>
                </a:solidFill>
                <a:latin typeface="Helvetica" panose="020B0604020202020204" pitchFamily="34" charset="0"/>
              </a:rPr>
              <a:pPr eaLnBrk="1" hangingPunct="1"/>
              <a:t>17</a:t>
            </a:fld>
            <a:endParaRPr lang="en-US" altLang="en-US" sz="1000">
              <a:solidFill>
                <a:srgbClr val="95B3D7"/>
              </a:solidFill>
              <a:latin typeface="Helvetica" panose="020B0604020202020204" pitchFamily="34" charset="0"/>
            </a:endParaRPr>
          </a:p>
        </p:txBody>
      </p:sp>
      <p:sp>
        <p:nvSpPr>
          <p:cNvPr id="11266" name="Title 8">
            <a:extLst>
              <a:ext uri="{FF2B5EF4-FFF2-40B4-BE49-F238E27FC236}">
                <a16:creationId xmlns:a16="http://schemas.microsoft.com/office/drawing/2014/main" id="{9C275502-3B3E-4CDC-84DC-814362CA9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4963" y="2130426"/>
            <a:ext cx="8388221" cy="1298575"/>
          </a:xfrm>
        </p:spPr>
        <p:txBody>
          <a:bodyPr/>
          <a:lstStyle/>
          <a:p>
            <a:pPr algn="ctr" eaLnBrk="1" hangingPunct="1">
              <a:lnSpc>
                <a:spcPct val="114000"/>
              </a:lnSpc>
              <a:spcAft>
                <a:spcPts val="0"/>
              </a:spcAft>
            </a:pPr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Membership and Charter Renewal</a:t>
            </a:r>
            <a:b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</a:br>
            <a: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  <a:t>Chris Sherman</a:t>
            </a:r>
          </a:p>
        </p:txBody>
      </p:sp>
    </p:spTree>
    <p:extLst>
      <p:ext uri="{BB962C8B-B14F-4D97-AF65-F5344CB8AC3E}">
        <p14:creationId xmlns:p14="http://schemas.microsoft.com/office/powerpoint/2010/main" val="1396195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4C55-563F-4BCF-9297-EAC329704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605" y="309509"/>
            <a:ext cx="9391649" cy="1143000"/>
          </a:xfrm>
        </p:spPr>
        <p:txBody>
          <a:bodyPr/>
          <a:lstStyle/>
          <a:p>
            <a:r>
              <a:rPr lang="en-US" dirty="0"/>
              <a:t>2023 Membership and Charter Renewal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C358A8-2164-6208-8F91-E670DE367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4" y="1606305"/>
            <a:ext cx="11383617" cy="423433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Membership/Charter Renewal Progress</a:t>
            </a:r>
          </a:p>
          <a:p>
            <a:r>
              <a:rPr lang="en-US" dirty="0"/>
              <a:t>United Methodist Church-chartered Units</a:t>
            </a:r>
          </a:p>
          <a:p>
            <a:pPr lvl="1"/>
            <a:r>
              <a:rPr lang="en-US" dirty="0"/>
              <a:t>Progress update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Resources available for units needing assistance</a:t>
            </a:r>
          </a:p>
          <a:p>
            <a:r>
              <a:rPr lang="en-US" dirty="0"/>
              <a:t>Youth Protection Training Update</a:t>
            </a:r>
          </a:p>
          <a:p>
            <a:pPr lvl="1"/>
            <a:r>
              <a:rPr lang="en-US" dirty="0"/>
              <a:t>Concerns with expiring YPT during unit’s charter year</a:t>
            </a:r>
          </a:p>
          <a:p>
            <a:pPr lvl="1"/>
            <a:r>
              <a:rPr lang="en-US" dirty="0"/>
              <a:t>Puts units, youth, chartered orgs and BSA at risk</a:t>
            </a:r>
          </a:p>
          <a:p>
            <a:pPr lvl="1"/>
            <a:r>
              <a:rPr lang="en-US" dirty="0"/>
              <a:t>Changes coming regarding registration status leaders with expired YPT</a:t>
            </a:r>
          </a:p>
          <a:p>
            <a:pPr lvl="1"/>
            <a:r>
              <a:rPr lang="en-US" dirty="0"/>
              <a:t>Process and procedures to be finalized, change to take place sometime in 2023</a:t>
            </a:r>
          </a:p>
          <a:p>
            <a:pPr marL="457200" lvl="1" indent="0">
              <a:buNone/>
            </a:pP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933673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5">
            <a:extLst>
              <a:ext uri="{FF2B5EF4-FFF2-40B4-BE49-F238E27FC236}">
                <a16:creationId xmlns:a16="http://schemas.microsoft.com/office/drawing/2014/main" id="{2611B630-C081-47E7-AE92-2751E5275E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pPr eaLnBrk="1" hangingPunct="1"/>
            <a:fld id="{BBCB7526-C005-4CB4-97D8-2841D71D88BC}" type="slidenum">
              <a:rPr lang="en-US" altLang="en-US" sz="1000">
                <a:solidFill>
                  <a:srgbClr val="95B3D7"/>
                </a:solidFill>
                <a:latin typeface="Helvetica" panose="020B0604020202020204" pitchFamily="34" charset="0"/>
              </a:rPr>
              <a:pPr eaLnBrk="1" hangingPunct="1"/>
              <a:t>19</a:t>
            </a:fld>
            <a:endParaRPr lang="en-US" altLang="en-US" sz="1000">
              <a:solidFill>
                <a:srgbClr val="95B3D7"/>
              </a:solidFill>
              <a:latin typeface="Helvetica" panose="020B0604020202020204" pitchFamily="34" charset="0"/>
            </a:endParaRPr>
          </a:p>
        </p:txBody>
      </p:sp>
      <p:sp>
        <p:nvSpPr>
          <p:cNvPr id="11266" name="Title 8">
            <a:extLst>
              <a:ext uri="{FF2B5EF4-FFF2-40B4-BE49-F238E27FC236}">
                <a16:creationId xmlns:a16="http://schemas.microsoft.com/office/drawing/2014/main" id="{9C275502-3B3E-4CDC-84DC-814362CA9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7826" y="2130426"/>
            <a:ext cx="6022974" cy="1298575"/>
          </a:xfrm>
        </p:spPr>
        <p:txBody>
          <a:bodyPr/>
          <a:lstStyle/>
          <a:p>
            <a:pPr algn="ctr" eaLnBrk="1" hangingPunct="1">
              <a:lnSpc>
                <a:spcPct val="114000"/>
              </a:lnSpc>
              <a:spcAft>
                <a:spcPts val="0"/>
              </a:spcAft>
            </a:pPr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Scout Executive Update</a:t>
            </a:r>
            <a:b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</a:br>
            <a: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  <a:t>Jeff Moe</a:t>
            </a:r>
          </a:p>
        </p:txBody>
      </p:sp>
    </p:spTree>
    <p:extLst>
      <p:ext uri="{BB962C8B-B14F-4D97-AF65-F5344CB8AC3E}">
        <p14:creationId xmlns:p14="http://schemas.microsoft.com/office/powerpoint/2010/main" val="1290539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5">
            <a:extLst>
              <a:ext uri="{FF2B5EF4-FFF2-40B4-BE49-F238E27FC236}">
                <a16:creationId xmlns:a16="http://schemas.microsoft.com/office/drawing/2014/main" id="{2611B630-C081-47E7-AE92-2751E5275E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pPr eaLnBrk="1" hangingPunct="1"/>
            <a:fld id="{BBCB7526-C005-4CB4-97D8-2841D71D88BC}" type="slidenum">
              <a:rPr lang="en-US" altLang="en-US" sz="1000">
                <a:solidFill>
                  <a:srgbClr val="95B3D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000">
              <a:solidFill>
                <a:srgbClr val="95B3D7"/>
              </a:solidFill>
              <a:latin typeface="Helvetica" panose="020B0604020202020204" pitchFamily="34" charset="0"/>
            </a:endParaRPr>
          </a:p>
        </p:txBody>
      </p:sp>
      <p:sp>
        <p:nvSpPr>
          <p:cNvPr id="11266" name="Title 8">
            <a:extLst>
              <a:ext uri="{FF2B5EF4-FFF2-40B4-BE49-F238E27FC236}">
                <a16:creationId xmlns:a16="http://schemas.microsoft.com/office/drawing/2014/main" id="{9C275502-3B3E-4CDC-84DC-814362CA9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9506" y="2130426"/>
            <a:ext cx="6320078" cy="1298575"/>
          </a:xfrm>
        </p:spPr>
        <p:txBody>
          <a:bodyPr/>
          <a:lstStyle/>
          <a:p>
            <a:pPr algn="ctr" eaLnBrk="1" hangingPunct="1">
              <a:lnSpc>
                <a:spcPct val="114000"/>
              </a:lnSpc>
              <a:spcAft>
                <a:spcPts val="0"/>
              </a:spcAft>
            </a:pPr>
            <a:r>
              <a:rPr lang="en-US" altLang="en-US" sz="3600" dirty="0">
                <a:latin typeface="Helvetica" panose="020B0604020202020204" pitchFamily="34" charset="0"/>
                <a:ea typeface="ヒラギノ角ゴ Pro W3" charset="-128"/>
              </a:rPr>
              <a:t>Welcome &amp; Introductions</a:t>
            </a:r>
          </a:p>
        </p:txBody>
      </p:sp>
    </p:spTree>
    <p:extLst>
      <p:ext uri="{BB962C8B-B14F-4D97-AF65-F5344CB8AC3E}">
        <p14:creationId xmlns:p14="http://schemas.microsoft.com/office/powerpoint/2010/main" val="299772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5">
            <a:extLst>
              <a:ext uri="{FF2B5EF4-FFF2-40B4-BE49-F238E27FC236}">
                <a16:creationId xmlns:a16="http://schemas.microsoft.com/office/drawing/2014/main" id="{2611B630-C081-47E7-AE92-2751E5275E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pPr eaLnBrk="1" hangingPunct="1"/>
            <a:fld id="{BBCB7526-C005-4CB4-97D8-2841D71D88BC}" type="slidenum">
              <a:rPr lang="en-US" altLang="en-US" sz="1000">
                <a:solidFill>
                  <a:srgbClr val="95B3D7"/>
                </a:solidFill>
                <a:latin typeface="Helvetica" panose="020B0604020202020204" pitchFamily="34" charset="0"/>
              </a:rPr>
              <a:pPr eaLnBrk="1" hangingPunct="1"/>
              <a:t>20</a:t>
            </a:fld>
            <a:endParaRPr lang="en-US" altLang="en-US" sz="1000">
              <a:solidFill>
                <a:srgbClr val="95B3D7"/>
              </a:solidFill>
              <a:latin typeface="Helvetica" panose="020B0604020202020204" pitchFamily="34" charset="0"/>
            </a:endParaRPr>
          </a:p>
        </p:txBody>
      </p:sp>
      <p:sp>
        <p:nvSpPr>
          <p:cNvPr id="11266" name="Title 8">
            <a:extLst>
              <a:ext uri="{FF2B5EF4-FFF2-40B4-BE49-F238E27FC236}">
                <a16:creationId xmlns:a16="http://schemas.microsoft.com/office/drawing/2014/main" id="{9C275502-3B3E-4CDC-84DC-814362CA9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7826" y="2130426"/>
            <a:ext cx="6022974" cy="1298575"/>
          </a:xfrm>
        </p:spPr>
        <p:txBody>
          <a:bodyPr/>
          <a:lstStyle/>
          <a:p>
            <a:pPr algn="ctr" eaLnBrk="1" hangingPunct="1">
              <a:lnSpc>
                <a:spcPct val="114000"/>
              </a:lnSpc>
              <a:spcAft>
                <a:spcPts val="0"/>
              </a:spcAft>
            </a:pPr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Questions </a:t>
            </a:r>
            <a:r>
              <a:rPr lang="en-US" altLang="en-US">
                <a:latin typeface="Helvetica" panose="020B0604020202020204" pitchFamily="34" charset="0"/>
                <a:ea typeface="ヒラギノ角ゴ Pro W3" charset="-128"/>
              </a:rPr>
              <a:t>&amp; Answers</a:t>
            </a:r>
            <a:endParaRPr lang="en-US" altLang="en-US" sz="3000" dirty="0">
              <a:latin typeface="Helvetica" panose="020B0604020202020204" pitchFamily="34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7384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EB99B-54F5-43D5-A8AD-1BDB56DD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and 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D6BC1-41FD-4066-B744-10B2B2C85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Family Forum Purpose: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b="0" i="1" dirty="0"/>
              <a:t>To keep SKC leaders well informed, engaged, and up-to-date on news across the Council while offering an open forum for discussion, feedback and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15338-3C5A-432A-8518-59419FD7E5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95B3D7"/>
                </a:solidFill>
                <a:latin typeface="Helvetica" panose="020B0604020202020204" pitchFamily="34" charset="0"/>
                <a:ea typeface="ヒラギノ角ゴ Pro W3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9pPr>
          </a:lstStyle>
          <a:p>
            <a:fld id="{D5D5913D-0394-4142-9D0D-0CAD3A44428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18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7D68D3-DC5D-4616-A5B9-211785CE3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266" y="1476339"/>
            <a:ext cx="5030032" cy="5030032"/>
          </a:xfrm>
          <a:prstGeom prst="rect">
            <a:avLst/>
          </a:prstGeom>
        </p:spPr>
      </p:pic>
      <p:sp>
        <p:nvSpPr>
          <p:cNvPr id="12289" name="Title 1">
            <a:extLst>
              <a:ext uri="{FF2B5EF4-FFF2-40B4-BE49-F238E27FC236}">
                <a16:creationId xmlns:a16="http://schemas.microsoft.com/office/drawing/2014/main" id="{25CBD90F-4C45-4905-A09B-32371A2BF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Meeting opening</a:t>
            </a:r>
          </a:p>
        </p:txBody>
      </p:sp>
      <p:sp>
        <p:nvSpPr>
          <p:cNvPr id="12290" name="Content Placeholder 2">
            <a:extLst>
              <a:ext uri="{FF2B5EF4-FFF2-40B4-BE49-F238E27FC236}">
                <a16:creationId xmlns:a16="http://schemas.microsoft.com/office/drawing/2014/main" id="{F99482B9-A02A-4322-9960-8A14CB090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9891" y="1342288"/>
            <a:ext cx="8153400" cy="264968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800" dirty="0">
                <a:latin typeface="Helvetica" panose="020B0604020202020204" pitchFamily="34" charset="0"/>
                <a:ea typeface="ヒラギノ角ゴ Pro W3" charset="-128"/>
              </a:rPr>
              <a:t>Pledge of Allegiance</a:t>
            </a:r>
          </a:p>
          <a:p>
            <a:pPr marL="0" indent="0" algn="ctr" eaLnBrk="1" hangingPunct="1">
              <a:buNone/>
            </a:pPr>
            <a:endParaRPr lang="en-US" altLang="en-US" dirty="0">
              <a:latin typeface="Helvetica" panose="020B0604020202020204" pitchFamily="34" charset="0"/>
              <a:ea typeface="ヒラギノ角ゴ Pro W3" charset="-128"/>
            </a:endParaRPr>
          </a:p>
          <a:p>
            <a:pPr marL="0" indent="0" algn="ctr" eaLnBrk="1" hangingPunct="1">
              <a:buNone/>
            </a:pPr>
            <a:endParaRPr lang="en-US" altLang="en-US" sz="3200" dirty="0">
              <a:latin typeface="Helvetica" panose="020B0604020202020204" pitchFamily="34" charset="0"/>
              <a:ea typeface="ヒラギノ角ゴ Pro W3" charset="-128"/>
            </a:endParaRPr>
          </a:p>
          <a:p>
            <a:pPr marL="0" indent="0" algn="ctr" eaLnBrk="1" hangingPunct="1">
              <a:buNone/>
            </a:pPr>
            <a:endParaRPr lang="en-US" altLang="en-US" dirty="0">
              <a:latin typeface="Helvetica" panose="020B0604020202020204" pitchFamily="34" charset="0"/>
              <a:ea typeface="ヒラギノ角ゴ Pro W3" charset="-128"/>
            </a:endParaRPr>
          </a:p>
          <a:p>
            <a:pPr marL="0" indent="0" algn="ctr" eaLnBrk="1" hangingPunct="1">
              <a:buNone/>
            </a:pPr>
            <a:endParaRPr lang="en-US" altLang="en-US" dirty="0">
              <a:latin typeface="Helvetica" panose="020B0604020202020204" pitchFamily="34" charset="0"/>
              <a:ea typeface="ヒラギノ角ゴ Pro W3" charset="-128"/>
            </a:endParaRPr>
          </a:p>
          <a:p>
            <a:pPr marL="0" indent="0" algn="ctr" eaLnBrk="1" hangingPunct="1">
              <a:buNone/>
            </a:pPr>
            <a:endParaRPr lang="en-US" altLang="en-US" dirty="0">
              <a:latin typeface="Helvetica" panose="020B0604020202020204" pitchFamily="34" charset="0"/>
              <a:ea typeface="ヒラギノ角ゴ Pro W3" charset="-128"/>
            </a:endParaRPr>
          </a:p>
          <a:p>
            <a:pPr marL="0" indent="0" algn="ctr" eaLnBrk="1" hangingPunct="1">
              <a:buNone/>
            </a:pPr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			   								</a:t>
            </a:r>
          </a:p>
        </p:txBody>
      </p:sp>
      <p:sp>
        <p:nvSpPr>
          <p:cNvPr id="12291" name="Slide Number Placeholder 4">
            <a:extLst>
              <a:ext uri="{FF2B5EF4-FFF2-40B4-BE49-F238E27FC236}">
                <a16:creationId xmlns:a16="http://schemas.microsoft.com/office/drawing/2014/main" id="{0346ECBD-F470-42A5-BB91-C368D69C4A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xfrm>
            <a:off x="8686800" y="6508750"/>
            <a:ext cx="4127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95B3D7"/>
                </a:solidFill>
                <a:latin typeface="Helvetica" panose="020B0604020202020204" pitchFamily="34" charset="0"/>
                <a:ea typeface="ヒラギノ角ゴ Pro W3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9pPr>
          </a:lstStyle>
          <a:p>
            <a:pPr eaLnBrk="1" hangingPunct="1"/>
            <a:fld id="{D5D5913D-0394-4142-9D0D-0CAD3A44428B}" type="slidenum">
              <a:rPr lang="en-US" altLang="en-US" smtClean="0"/>
              <a:pPr eaLnBrk="1" hangingPunct="1"/>
              <a:t>4</a:t>
            </a:fld>
            <a:endParaRPr lang="en-US" altLang="en-US" sz="1000">
              <a:solidFill>
                <a:srgbClr val="95B3D7"/>
              </a:solidFill>
              <a:latin typeface="Helvetica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6AC840-0E47-44D8-BE29-0F1943318758}"/>
              </a:ext>
            </a:extLst>
          </p:cNvPr>
          <p:cNvSpPr txBox="1"/>
          <p:nvPr/>
        </p:nvSpPr>
        <p:spPr>
          <a:xfrm>
            <a:off x="1700646" y="2531004"/>
            <a:ext cx="224443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rPr>
              <a:t>Scout Oath 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On my honor I will do my best to do my duty to God and my country and to obey the Scout Law; to help other people at all times; to keep myself physically strong, mentally awake, and morally straight.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35424B-220A-4BEC-ABED-87934EBBC116}"/>
              </a:ext>
            </a:extLst>
          </p:cNvPr>
          <p:cNvSpPr txBox="1"/>
          <p:nvPr/>
        </p:nvSpPr>
        <p:spPr>
          <a:xfrm>
            <a:off x="8679874" y="2531004"/>
            <a:ext cx="194367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</a:rPr>
              <a:t>Scout Law 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Scout is: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Trustworthy, Loyal,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Helpful, Friendly,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Courteous, Kind,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Obedient, Cheerful,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Thrifty, Brave,</a:t>
            </a:r>
          </a:p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Clean, and Reverent.</a:t>
            </a:r>
          </a:p>
          <a:p>
            <a:endParaRPr lang="en-US" sz="1600" dirty="0">
              <a:solidFill>
                <a:schemeClr val="accent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EB99B-54F5-43D5-A8AD-1BDB56DD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D6BC1-41FD-4066-B744-10B2B2C85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683329"/>
            <a:ext cx="8480323" cy="4525963"/>
          </a:xfrm>
        </p:spPr>
        <p:txBody>
          <a:bodyPr/>
          <a:lstStyle/>
          <a:p>
            <a:pPr>
              <a:spcAft>
                <a:spcPts val="300"/>
              </a:spcAft>
            </a:pPr>
            <a:r>
              <a:rPr lang="en-US" b="0" dirty="0"/>
              <a:t>Council News and Highlights – Jay Jacobsmeyer</a:t>
            </a:r>
          </a:p>
          <a:p>
            <a:pPr>
              <a:spcAft>
                <a:spcPts val="300"/>
              </a:spcAft>
            </a:pPr>
            <a:r>
              <a:rPr lang="en-US" b="0" dirty="0"/>
              <a:t>National Bankruptcy Update– Jay Jacobsmeyer</a:t>
            </a:r>
          </a:p>
          <a:p>
            <a:pPr>
              <a:spcAft>
                <a:spcPts val="300"/>
              </a:spcAft>
            </a:pPr>
            <a:r>
              <a:rPr lang="en-US" b="0" dirty="0"/>
              <a:t>Properties Update – Todd Boyer</a:t>
            </a:r>
          </a:p>
          <a:p>
            <a:pPr>
              <a:spcAft>
                <a:spcPts val="300"/>
              </a:spcAft>
            </a:pPr>
            <a:r>
              <a:rPr lang="en-US" b="0" dirty="0"/>
              <a:t>Day of Giving – Rich Maskiell</a:t>
            </a:r>
          </a:p>
          <a:p>
            <a:pPr>
              <a:spcAft>
                <a:spcPts val="300"/>
              </a:spcAft>
            </a:pPr>
            <a:r>
              <a:rPr lang="en-US" b="0" dirty="0"/>
              <a:t>Membership Successes – Ken Heintz</a:t>
            </a:r>
          </a:p>
          <a:p>
            <a:pPr>
              <a:spcAft>
                <a:spcPts val="300"/>
              </a:spcAft>
            </a:pPr>
            <a:r>
              <a:rPr lang="en-US" b="0" dirty="0"/>
              <a:t>Charter Renewal and UMC Updates – Chris Sherman</a:t>
            </a:r>
          </a:p>
          <a:p>
            <a:pPr>
              <a:spcAft>
                <a:spcPts val="300"/>
              </a:spcAft>
            </a:pPr>
            <a:r>
              <a:rPr lang="en-US" b="0" dirty="0"/>
              <a:t>Scout Executive Update – Jeff Moe</a:t>
            </a:r>
          </a:p>
          <a:p>
            <a:pPr>
              <a:spcAft>
                <a:spcPts val="300"/>
              </a:spcAft>
            </a:pPr>
            <a:r>
              <a:rPr lang="en-US" b="0" dirty="0"/>
              <a:t>Q&amp;A – All</a:t>
            </a:r>
          </a:p>
          <a:p>
            <a:pPr marL="0" indent="0">
              <a:spcAft>
                <a:spcPts val="300"/>
              </a:spcAft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15338-3C5A-432A-8518-59419FD7E5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86800" y="6508750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95B3D7"/>
                </a:solidFill>
                <a:latin typeface="Helvetica" panose="020B0604020202020204" pitchFamily="34" charset="0"/>
                <a:ea typeface="ヒラギノ角ゴ Pro W3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ucida Grande" charset="0"/>
                <a:ea typeface="ヒラギノ角ゴ Pro W3" charset="-128"/>
                <a:cs typeface="+mn-cs"/>
              </a:defRPr>
            </a:lvl9pPr>
          </a:lstStyle>
          <a:p>
            <a:fld id="{D5D5913D-0394-4142-9D0D-0CAD3A44428B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993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5">
            <a:extLst>
              <a:ext uri="{FF2B5EF4-FFF2-40B4-BE49-F238E27FC236}">
                <a16:creationId xmlns:a16="http://schemas.microsoft.com/office/drawing/2014/main" id="{2611B630-C081-47E7-AE92-2751E5275E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pPr eaLnBrk="1" hangingPunct="1"/>
            <a:fld id="{BBCB7526-C005-4CB4-97D8-2841D71D88BC}" type="slidenum">
              <a:rPr lang="en-US" altLang="en-US" sz="1000">
                <a:solidFill>
                  <a:srgbClr val="95B3D7"/>
                </a:solidFill>
                <a:latin typeface="Helvetica" panose="020B0604020202020204" pitchFamily="34" charset="0"/>
              </a:rPr>
              <a:pPr eaLnBrk="1" hangingPunct="1"/>
              <a:t>6</a:t>
            </a:fld>
            <a:endParaRPr lang="en-US" altLang="en-US" sz="1000">
              <a:solidFill>
                <a:srgbClr val="95B3D7"/>
              </a:solidFill>
              <a:latin typeface="Helvetica" panose="020B0604020202020204" pitchFamily="34" charset="0"/>
            </a:endParaRPr>
          </a:p>
        </p:txBody>
      </p:sp>
      <p:sp>
        <p:nvSpPr>
          <p:cNvPr id="11266" name="Title 8">
            <a:extLst>
              <a:ext uri="{FF2B5EF4-FFF2-40B4-BE49-F238E27FC236}">
                <a16:creationId xmlns:a16="http://schemas.microsoft.com/office/drawing/2014/main" id="{9C275502-3B3E-4CDC-84DC-814362CA9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9505" y="2130426"/>
            <a:ext cx="6628257" cy="1298575"/>
          </a:xfrm>
        </p:spPr>
        <p:txBody>
          <a:bodyPr/>
          <a:lstStyle/>
          <a:p>
            <a:pPr algn="ctr" eaLnBrk="1" hangingPunct="1">
              <a:lnSpc>
                <a:spcPct val="114000"/>
              </a:lnSpc>
              <a:spcAft>
                <a:spcPts val="0"/>
              </a:spcAft>
            </a:pPr>
            <a:r>
              <a:rPr lang="en-US" altLang="en-US" sz="3600" dirty="0">
                <a:latin typeface="Helvetica" panose="020B0604020202020204" pitchFamily="34" charset="0"/>
                <a:ea typeface="ヒラギノ角ゴ Pro W3" charset="-128"/>
              </a:rPr>
              <a:t>Council News and Highlights</a:t>
            </a:r>
            <a:br>
              <a:rPr lang="en-US" altLang="en-US" sz="3600" dirty="0">
                <a:latin typeface="Helvetica" panose="020B0604020202020204" pitchFamily="34" charset="0"/>
                <a:ea typeface="ヒラギノ角ゴ Pro W3" charset="-128"/>
              </a:rPr>
            </a:br>
            <a: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  <a:t>Jay Jacobsmeyer</a:t>
            </a:r>
          </a:p>
        </p:txBody>
      </p:sp>
    </p:spTree>
    <p:extLst>
      <p:ext uri="{BB962C8B-B14F-4D97-AF65-F5344CB8AC3E}">
        <p14:creationId xmlns:p14="http://schemas.microsoft.com/office/powerpoint/2010/main" val="279994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4C55-563F-4BCF-9297-EAC329704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605" y="309509"/>
            <a:ext cx="9391649" cy="1143000"/>
          </a:xfrm>
        </p:spPr>
        <p:txBody>
          <a:bodyPr/>
          <a:lstStyle/>
          <a:p>
            <a:r>
              <a:rPr lang="en-US" dirty="0"/>
              <a:t>Council News and Highlights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C358A8-2164-6208-8F91-E670DE367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34" y="1473783"/>
            <a:ext cx="11767931" cy="4234338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2022 was a year of both challenges and opportunities in Scouting.</a:t>
            </a:r>
          </a:p>
          <a:p>
            <a:pPr lvl="2">
              <a:buFont typeface="Helvetica" panose="020B0604020202020204" pitchFamily="34" charset="0"/>
              <a:buChar char="-"/>
            </a:pPr>
            <a:r>
              <a:rPr lang="en-US" sz="2200" dirty="0"/>
              <a:t>Bankruptcy</a:t>
            </a:r>
          </a:p>
          <a:p>
            <a:pPr lvl="2">
              <a:buFont typeface="Helvetica" panose="020B0604020202020204" pitchFamily="34" charset="0"/>
              <a:buChar char="-"/>
            </a:pPr>
            <a:r>
              <a:rPr lang="en-US" sz="2200" dirty="0"/>
              <a:t>Health and Safety</a:t>
            </a:r>
          </a:p>
          <a:p>
            <a:pPr lvl="2">
              <a:buFont typeface="Helvetica" panose="020B0604020202020204" pitchFamily="34" charset="0"/>
              <a:buChar char="-"/>
            </a:pPr>
            <a:r>
              <a:rPr lang="en-US" sz="2200" dirty="0"/>
              <a:t>The Court of Public Opinion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Great momentum in many areas of the council, including membership, camps, events and training, and more</a:t>
            </a:r>
          </a:p>
          <a:p>
            <a:pPr lvl="2">
              <a:buFont typeface="Helvetica" panose="020B0604020202020204" pitchFamily="34" charset="0"/>
              <a:buChar char="-"/>
            </a:pPr>
            <a:r>
              <a:rPr lang="en-US" sz="2200" dirty="0"/>
              <a:t>Greater growth month to month over 2021</a:t>
            </a:r>
          </a:p>
          <a:p>
            <a:pPr lvl="2">
              <a:buFont typeface="Helvetica" panose="020B0604020202020204" pitchFamily="34" charset="0"/>
              <a:buChar char="-"/>
            </a:pPr>
            <a:r>
              <a:rPr lang="en-US" sz="2200" dirty="0"/>
              <a:t>Over 1,600 new Scouts</a:t>
            </a:r>
            <a:endParaRPr lang="en-US" sz="22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Grateful for leadership by so many to help our council succeed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85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5">
            <a:extLst>
              <a:ext uri="{FF2B5EF4-FFF2-40B4-BE49-F238E27FC236}">
                <a16:creationId xmlns:a16="http://schemas.microsoft.com/office/drawing/2014/main" id="{2611B630-C081-47E7-AE92-2751E5275E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pPr eaLnBrk="1" hangingPunct="1"/>
            <a:fld id="{BBCB7526-C005-4CB4-97D8-2841D71D88BC}" type="slidenum">
              <a:rPr lang="en-US" altLang="en-US" sz="1000">
                <a:solidFill>
                  <a:srgbClr val="95B3D7"/>
                </a:solidFill>
                <a:latin typeface="Helvetica" panose="020B0604020202020204" pitchFamily="34" charset="0"/>
              </a:rPr>
              <a:pPr eaLnBrk="1" hangingPunct="1"/>
              <a:t>8</a:t>
            </a:fld>
            <a:endParaRPr lang="en-US" altLang="en-US" sz="1000">
              <a:solidFill>
                <a:srgbClr val="95B3D7"/>
              </a:solidFill>
              <a:latin typeface="Helvetica" panose="020B0604020202020204" pitchFamily="34" charset="0"/>
            </a:endParaRPr>
          </a:p>
        </p:txBody>
      </p:sp>
      <p:sp>
        <p:nvSpPr>
          <p:cNvPr id="11266" name="Title 8">
            <a:extLst>
              <a:ext uri="{FF2B5EF4-FFF2-40B4-BE49-F238E27FC236}">
                <a16:creationId xmlns:a16="http://schemas.microsoft.com/office/drawing/2014/main" id="{9C275502-3B3E-4CDC-84DC-814362CA9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9506" y="2130426"/>
            <a:ext cx="6320078" cy="1298575"/>
          </a:xfrm>
        </p:spPr>
        <p:txBody>
          <a:bodyPr/>
          <a:lstStyle/>
          <a:p>
            <a:pPr algn="ctr" eaLnBrk="1" hangingPunct="1">
              <a:lnSpc>
                <a:spcPct val="114000"/>
              </a:lnSpc>
              <a:spcAft>
                <a:spcPts val="0"/>
              </a:spcAft>
            </a:pPr>
            <a:r>
              <a:rPr lang="en-US" altLang="en-US" sz="3600" dirty="0">
                <a:latin typeface="Helvetica" panose="020B0604020202020204" pitchFamily="34" charset="0"/>
                <a:ea typeface="ヒラギノ角ゴ Pro W3" charset="-128"/>
              </a:rPr>
              <a:t>National Bankruptcy Update</a:t>
            </a:r>
            <a:br>
              <a:rPr lang="en-US" altLang="en-US" sz="3600" dirty="0">
                <a:latin typeface="Helvetica" panose="020B0604020202020204" pitchFamily="34" charset="0"/>
                <a:ea typeface="ヒラギノ角ゴ Pro W3" charset="-128"/>
              </a:rPr>
            </a:br>
            <a: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  <a:t>Jay Jacobsmeyer</a:t>
            </a:r>
          </a:p>
        </p:txBody>
      </p:sp>
    </p:spTree>
    <p:extLst>
      <p:ext uri="{BB962C8B-B14F-4D97-AF65-F5344CB8AC3E}">
        <p14:creationId xmlns:p14="http://schemas.microsoft.com/office/powerpoint/2010/main" val="2317919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Number Placeholder 5">
            <a:extLst>
              <a:ext uri="{FF2B5EF4-FFF2-40B4-BE49-F238E27FC236}">
                <a16:creationId xmlns:a16="http://schemas.microsoft.com/office/drawing/2014/main" id="{2611B630-C081-47E7-AE92-2751E5275E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charset="0"/>
                <a:ea typeface="ヒラギノ角ゴ Pro W3" charset="-128"/>
              </a:defRPr>
            </a:lvl9pPr>
          </a:lstStyle>
          <a:p>
            <a:pPr eaLnBrk="1" hangingPunct="1"/>
            <a:fld id="{BBCB7526-C005-4CB4-97D8-2841D71D88BC}" type="slidenum">
              <a:rPr lang="en-US" altLang="en-US" sz="1000">
                <a:solidFill>
                  <a:srgbClr val="95B3D7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000">
              <a:solidFill>
                <a:srgbClr val="95B3D7"/>
              </a:solidFill>
              <a:latin typeface="Helvetica" panose="020B0604020202020204" pitchFamily="34" charset="0"/>
            </a:endParaRPr>
          </a:p>
        </p:txBody>
      </p:sp>
      <p:sp>
        <p:nvSpPr>
          <p:cNvPr id="11266" name="Title 8">
            <a:extLst>
              <a:ext uri="{FF2B5EF4-FFF2-40B4-BE49-F238E27FC236}">
                <a16:creationId xmlns:a16="http://schemas.microsoft.com/office/drawing/2014/main" id="{9C275502-3B3E-4CDC-84DC-814362CA9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7826" y="2130426"/>
            <a:ext cx="5696404" cy="1298575"/>
          </a:xfrm>
        </p:spPr>
        <p:txBody>
          <a:bodyPr/>
          <a:lstStyle/>
          <a:p>
            <a:pPr algn="ctr" eaLnBrk="1" hangingPunct="1">
              <a:lnSpc>
                <a:spcPct val="114000"/>
              </a:lnSpc>
              <a:spcAft>
                <a:spcPts val="0"/>
              </a:spcAft>
            </a:pPr>
            <a: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  <a:t>Properties Update</a:t>
            </a:r>
            <a:br>
              <a:rPr lang="en-US" altLang="en-US" dirty="0">
                <a:latin typeface="Helvetica" panose="020B0604020202020204" pitchFamily="34" charset="0"/>
                <a:ea typeface="ヒラギノ角ゴ Pro W3" charset="-128"/>
              </a:rPr>
            </a:br>
            <a:r>
              <a:rPr lang="en-US" altLang="en-US" sz="3000" dirty="0">
                <a:latin typeface="Helvetica" panose="020B0604020202020204" pitchFamily="34" charset="0"/>
                <a:ea typeface="ヒラギノ角ゴ Pro W3" charset="-128"/>
              </a:rPr>
              <a:t>Todd Boyer</a:t>
            </a:r>
          </a:p>
        </p:txBody>
      </p:sp>
    </p:spTree>
    <p:extLst>
      <p:ext uri="{BB962C8B-B14F-4D97-AF65-F5344CB8AC3E}">
        <p14:creationId xmlns:p14="http://schemas.microsoft.com/office/powerpoint/2010/main" val="31692321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E90C1D96F5774E9E980DE8F30C7A38" ma:contentTypeVersion="13" ma:contentTypeDescription="Create a new document." ma:contentTypeScope="" ma:versionID="2d601dc74e7b17019e4904bb8785f5ce">
  <xsd:schema xmlns:xsd="http://www.w3.org/2001/XMLSchema" xmlns:xs="http://www.w3.org/2001/XMLSchema" xmlns:p="http://schemas.microsoft.com/office/2006/metadata/properties" xmlns:ns2="83970781-1a0a-4c95-8f4c-dd99166cd3e2" xmlns:ns3="99a8dac0-9866-4f68-9a37-0ab084b2ec3c" targetNamespace="http://schemas.microsoft.com/office/2006/metadata/properties" ma:root="true" ma:fieldsID="e8c40d4474a0e98000ccdb9f6a99291c" ns2:_="" ns3:_="">
    <xsd:import namespace="83970781-1a0a-4c95-8f4c-dd99166cd3e2"/>
    <xsd:import namespace="99a8dac0-9866-4f68-9a37-0ab084b2ec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70781-1a0a-4c95-8f4c-dd99166cd3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8dac0-9866-4f68-9a37-0ab084b2ec3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125353-0FB7-4615-B7CE-AC921ABC65E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9B8C98F-A05B-40E9-8878-0EA9C7E942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31ED78-AA73-4F29-BE60-2D84386DC6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970781-1a0a-4c95-8f4c-dd99166cd3e2"/>
    <ds:schemaRef ds:uri="99a8dac0-9866-4f68-9a37-0ab084b2ec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5067</TotalTime>
  <Words>704</Words>
  <Application>Microsoft Office PowerPoint</Application>
  <PresentationFormat>Widescreen</PresentationFormat>
  <Paragraphs>126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Helvetica</vt:lpstr>
      <vt:lpstr>1_Office Theme</vt:lpstr>
      <vt:lpstr>Scouting Family Forum Simon Kenton Council</vt:lpstr>
      <vt:lpstr>Welcome &amp; Introductions</vt:lpstr>
      <vt:lpstr>Welcome and Introductions</vt:lpstr>
      <vt:lpstr>Meeting opening</vt:lpstr>
      <vt:lpstr>Agenda</vt:lpstr>
      <vt:lpstr>Council News and Highlights Jay Jacobsmeyer</vt:lpstr>
      <vt:lpstr>Council News and Highlights</vt:lpstr>
      <vt:lpstr>National Bankruptcy Update Jay Jacobsmeyer</vt:lpstr>
      <vt:lpstr>Properties Update Todd Boyer</vt:lpstr>
      <vt:lpstr>Properties Update</vt:lpstr>
      <vt:lpstr>Day of Giving Rich Maskiell</vt:lpstr>
      <vt:lpstr>2023 Day of Giving </vt:lpstr>
      <vt:lpstr>Membership Successes Ken Heintz</vt:lpstr>
      <vt:lpstr>2022 Membership Recruitment </vt:lpstr>
      <vt:lpstr>2022 Membership Recruitment  </vt:lpstr>
      <vt:lpstr>2023 Membership Recruitment </vt:lpstr>
      <vt:lpstr>Membership and Charter Renewal Chris Sherman</vt:lpstr>
      <vt:lpstr>2023 Membership and Charter Renewal</vt:lpstr>
      <vt:lpstr>Scout Executive Update Jeff Moe</vt:lpstr>
      <vt:lpstr>Questions &amp;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SKC Day of Giving</dc:title>
  <dc:creator>Ben Mahlke</dc:creator>
  <cp:lastModifiedBy>Phillip Smith</cp:lastModifiedBy>
  <cp:revision>32</cp:revision>
  <dcterms:created xsi:type="dcterms:W3CDTF">2020-08-05T16:10:44Z</dcterms:created>
  <dcterms:modified xsi:type="dcterms:W3CDTF">2022-12-13T22:34:56Z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0x0101007DE90C1D96F5774E9E980DE8F30C7A38</vt:lpwstr>
  </property>
</Properties>
</file>