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9" r:id="rId6"/>
    <p:sldId id="289" r:id="rId7"/>
    <p:sldId id="290" r:id="rId8"/>
    <p:sldId id="301" r:id="rId9"/>
    <p:sldId id="297" r:id="rId10"/>
    <p:sldId id="304" r:id="rId11"/>
    <p:sldId id="305" r:id="rId12"/>
    <p:sldId id="291" r:id="rId13"/>
    <p:sldId id="292" r:id="rId14"/>
    <p:sldId id="296" r:id="rId15"/>
    <p:sldId id="294" r:id="rId16"/>
    <p:sldId id="288" r:id="rId17"/>
    <p:sldId id="298" r:id="rId18"/>
    <p:sldId id="299" r:id="rId19"/>
    <p:sldId id="300" r:id="rId20"/>
    <p:sldId id="303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31"/>
    <a:srgbClr val="005AA3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97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518FBD-79CC-4FC2-A7E5-CD019F64EBD7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2E57DF0-A788-4137-8430-1EEF585C8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70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77D08A-6C7E-416F-9DB2-622E2D3523CE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B90C8BE-101C-4FAC-874A-E4AD94DA7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82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NOTE ABOUT – SCOUTS BSA UNITS RECRUIT IN THE SPRING</a:t>
            </a:r>
          </a:p>
          <a:p>
            <a:r>
              <a:rPr lang="en-US" dirty="0"/>
              <a:t>SCOUTS BSA HELP WITH CUB RECRUITMENT – THOSE CUB SCOUTS ARE YOUR FUTURE SCOUTS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77D08A-6C7E-416F-9DB2-622E2D3523CE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C8BE-101C-4FAC-874A-E4AD94DA77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77D08A-6C7E-416F-9DB2-622E2D3523CE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C8BE-101C-4FAC-874A-E4AD94DA77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impact both Scouts BSA and Packs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77D08A-6C7E-416F-9DB2-622E2D3523CE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C8BE-101C-4FAC-874A-E4AD94DA77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77D08A-6C7E-416F-9DB2-622E2D3523CE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C8BE-101C-4FAC-874A-E4AD94DA77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D71582-19E2-4460-B25B-33AC48FD5A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90DED9-3949-4575-A113-5B5C0FAF9BC4}" type="datetime1">
              <a:rPr lang="en-US"/>
              <a:pPr/>
              <a:t>6/9/2023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F11068-1A7C-46F4-9016-2B323F823F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FACBF3-55EC-4CFF-97A3-EF72C0793148}" type="datetime1">
              <a:rPr lang="en-US"/>
              <a:pPr/>
              <a:t>6/9/2023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7FD7E-1365-4E3C-83E2-54E5BD9D60A9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878ED-F252-4F87-9599-9426CFB79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7A0EB4-A490-45F9-BE13-B791CAEC9E12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4998B-9D9B-47A9-959E-5A52E5DAF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004FEA-F2CD-41C3-B95B-73E311990EB0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17160-8FD8-4933-87C8-E69618667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3FD46A-A73E-4892-8B29-DC51B7BD0A4D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596E5-88BE-47FC-80E4-1D6A7BCF7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644DE3-4958-47A5-91D1-677A43F495F8}" type="datetime1">
              <a:rPr lang="en-US"/>
              <a:pPr/>
              <a:t>6/9/2023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E5F3C5-C38F-4940-AB18-0B64421F3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tatineryFoli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charset="0"/>
              </a:defRPr>
            </a:lvl1pPr>
          </a:lstStyle>
          <a:p>
            <a:fld id="{353FA85C-7F2A-4DD1-BC6C-2CC09260404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9" descr="Prepared_For_Life_4K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926263" y="5961063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charset="0"/>
              </a:defRPr>
            </a:lvl1pPr>
          </a:lstStyle>
          <a:p>
            <a:fld id="{0129A67E-067B-4147-8E4D-7F5ECD40B24A}" type="datetime1">
              <a:rPr lang="en-US"/>
              <a:pPr/>
              <a:t>6/9/2023</a:t>
            </a:fld>
            <a:endParaRPr lang="en-US"/>
          </a:p>
        </p:txBody>
      </p:sp>
      <p:pic>
        <p:nvPicPr>
          <p:cNvPr id="1032" name="Picture 13" descr="AnnivGrStandard_White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coutingwire.org/marketing-and-membership-hu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en.mahlke@scouting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Flyer-Scout-Talk-Request-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outingwire.org/marketing-and-membership-hub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outshop.org/" TargetMode="External"/><Relationship Id="rId4" Type="http://schemas.openxmlformats.org/officeDocument/2006/relationships/hyperlink" Target="mailto:SimonKentonScoutShop@scouting.o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70AEB5-1A6A-468A-8BDF-91B7A69EC121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2743200" y="1171133"/>
            <a:ext cx="5943600" cy="3311237"/>
          </a:xfrm>
        </p:spPr>
        <p:txBody>
          <a:bodyPr/>
          <a:lstStyle/>
          <a:p>
            <a:pPr algn="ctr" eaLnBrk="1" hangingPunct="1"/>
            <a:br>
              <a:rPr lang="en-US" sz="3200" dirty="0">
                <a:latin typeface="Helvetica" charset="0"/>
                <a:ea typeface="ヒラギノ角ゴ Pro W3" charset="-128"/>
              </a:rPr>
            </a:br>
            <a:r>
              <a:rPr lang="en-US" sz="3200" dirty="0">
                <a:latin typeface="Helvetica" charset="0"/>
                <a:ea typeface="ヒラギノ角ゴ Pro W3" charset="-128"/>
              </a:rPr>
              <a:t>Simon Kenton Council</a:t>
            </a:r>
            <a:br>
              <a:rPr lang="en-US" sz="3200" dirty="0">
                <a:latin typeface="Helvetica" charset="0"/>
                <a:ea typeface="ヒラギノ角ゴ Pro W3" charset="-128"/>
              </a:rPr>
            </a:br>
            <a:r>
              <a:rPr lang="en-US" sz="3200" dirty="0">
                <a:latin typeface="Helvetica" charset="0"/>
                <a:ea typeface="ヒラギノ角ゴ Pro W3" charset="-128"/>
              </a:rPr>
              <a:t>Membership </a:t>
            </a:r>
            <a:br>
              <a:rPr lang="en-US" sz="3200" dirty="0">
                <a:latin typeface="Helvetica" charset="0"/>
                <a:ea typeface="ヒラギノ角ゴ Pro W3" charset="-128"/>
              </a:rPr>
            </a:br>
            <a:r>
              <a:rPr lang="en-US" sz="3200" dirty="0">
                <a:latin typeface="Helvetica" charset="0"/>
                <a:ea typeface="ヒラギノ角ゴ Pro W3" charset="-128"/>
              </a:rPr>
              <a:t>Kickoff and Training</a:t>
            </a:r>
            <a:br>
              <a:rPr lang="en-US" sz="1050" dirty="0">
                <a:latin typeface="Helvetica" charset="0"/>
                <a:ea typeface="ヒラギノ角ゴ Pro W3" charset="-128"/>
              </a:rPr>
            </a:br>
            <a:br>
              <a:rPr lang="en-US" sz="1050" dirty="0">
                <a:latin typeface="Helvetica" charset="0"/>
                <a:ea typeface="ヒラギノ角ゴ Pro W3" charset="-128"/>
              </a:rPr>
            </a:br>
            <a:r>
              <a:rPr lang="en-US" sz="2800" i="1" u="sng" dirty="0">
                <a:solidFill>
                  <a:srgbClr val="005AA3"/>
                </a:solidFill>
                <a:latin typeface="Helvetica" charset="0"/>
                <a:ea typeface="ヒラギノ角ゴ Pro W3" charset="-128"/>
              </a:rPr>
              <a:t>Adventure For All! </a:t>
            </a:r>
            <a:endParaRPr lang="en-US" sz="3200" i="1" u="sng" dirty="0">
              <a:latin typeface="Helvetica" charset="0"/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AC66-952E-8DD3-9210-356D852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 Peer – Invite a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80A2-BFA6-F5B8-0E6F-3BFE2AAB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865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CF0031"/>
                </a:solidFill>
              </a:rPr>
              <a:t>Invite Cards</a:t>
            </a:r>
          </a:p>
          <a:p>
            <a:pPr lvl="1"/>
            <a:r>
              <a:rPr lang="en-US" dirty="0"/>
              <a:t>These cards can be created by the pack for parents to hand out to other families. Card templates can be found on the BSA Brand Center by visiting: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CF0031"/>
                </a:solidFill>
                <a:hlinkClick r:id="rId2"/>
              </a:rPr>
              <a:t>https://scoutingwire.org/marketing-and-membership-hub/</a:t>
            </a:r>
            <a:r>
              <a:rPr lang="en-US" dirty="0">
                <a:solidFill>
                  <a:srgbClr val="CF0031"/>
                </a:solidFill>
              </a:rPr>
              <a:t> </a:t>
            </a:r>
          </a:p>
          <a:p>
            <a:pPr lvl="1"/>
            <a:r>
              <a:rPr lang="en-US" dirty="0"/>
              <a:t>Include details like date and location of pack/den meetings and pack/den leadership contact information</a:t>
            </a:r>
          </a:p>
          <a:p>
            <a:pPr lvl="1"/>
            <a:r>
              <a:rPr lang="en-US" dirty="0"/>
              <a:t>Have each leader/family carry and hand out cards at school and community functions</a:t>
            </a:r>
          </a:p>
          <a:p>
            <a:pPr lvl="1"/>
            <a:r>
              <a:rPr lang="en-US" dirty="0"/>
              <a:t>Have each Scout share these cards with their friends.</a:t>
            </a:r>
          </a:p>
          <a:p>
            <a:pPr marL="457200" lvl="1" indent="0">
              <a:buNone/>
            </a:pPr>
            <a:endParaRPr lang="en-US" dirty="0">
              <a:solidFill>
                <a:srgbClr val="CF003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F962-D050-3BDA-F59A-391AE86F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FA22-D160-D856-7D10-EB112E82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8B5FD-E520-5EB8-4302-F6DC318FC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76C073-A3D3-498D-7715-AA8783666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3" t="23090" r="24461" b="5876"/>
          <a:stretch/>
        </p:blipFill>
        <p:spPr>
          <a:xfrm>
            <a:off x="-112541" y="1871002"/>
            <a:ext cx="4670475" cy="3545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B9E56-099A-3BD0-4798-038367CB30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69" t="22817" r="24416" b="6149"/>
          <a:stretch/>
        </p:blipFill>
        <p:spPr>
          <a:xfrm>
            <a:off x="4586068" y="1871002"/>
            <a:ext cx="4670475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6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AC66-952E-8DD3-9210-356D852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Sign Up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80A2-BFA6-F5B8-0E6F-3BFE2AAB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866"/>
            <a:ext cx="8229600" cy="38485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They came to join – </a:t>
            </a:r>
            <a:r>
              <a:rPr lang="en-US" sz="2800" dirty="0">
                <a:solidFill>
                  <a:srgbClr val="CF0031"/>
                </a:solidFill>
              </a:rPr>
              <a:t>SIGN THEM UP!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Four Station Sign Up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Station 1 – Welcome/Sign 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Station 2 – What We Do (Calendar/Contacts/Books/Pictures)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Station 3 – SIGN UP utilizing electronic application (paper backup)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Station 4 – Check Out &amp; Q&amp;A with Leadership (sign off on apps)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F962-D050-3BDA-F59A-391AE86F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/>
              <a:t>SIGN IN QR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3406F-9813-4F84-34F0-3949E8ECB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47" y="1166018"/>
            <a:ext cx="3496306" cy="4525963"/>
          </a:xfrm>
          <a:prstGeom prst="rect">
            <a:avLst/>
          </a:prstGeom>
          <a:noFill/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0F86561-4917-446B-AFEF-204F38B7572F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5B51-F5F9-7684-CC00-83DAB395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School Sign-Ups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94E-307C-5938-E94C-10A0A94B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60797" cy="4525963"/>
          </a:xfrm>
        </p:spPr>
        <p:txBody>
          <a:bodyPr/>
          <a:lstStyle/>
          <a:p>
            <a:r>
              <a:rPr lang="en-US" sz="1800" dirty="0"/>
              <a:t>Approve any online applications submitted </a:t>
            </a:r>
            <a:r>
              <a:rPr lang="en-US" sz="1800" dirty="0">
                <a:solidFill>
                  <a:srgbClr val="CF0031"/>
                </a:solidFill>
              </a:rPr>
              <a:t>(via my.scouting.org)</a:t>
            </a:r>
          </a:p>
          <a:p>
            <a:r>
              <a:rPr lang="en-US" sz="1800" dirty="0">
                <a:solidFill>
                  <a:srgbClr val="CF0031"/>
                </a:solidFill>
              </a:rPr>
              <a:t>Make sure every family receives a welcome phone call </a:t>
            </a:r>
          </a:p>
          <a:p>
            <a:r>
              <a:rPr lang="en-US" sz="1800" dirty="0"/>
              <a:t>Review your performance vs. last year </a:t>
            </a:r>
            <a:r>
              <a:rPr lang="en-US" sz="1800" dirty="0">
                <a:solidFill>
                  <a:srgbClr val="CF0031"/>
                </a:solidFill>
              </a:rPr>
              <a:t>(DE will provide this data)</a:t>
            </a:r>
          </a:p>
          <a:p>
            <a:r>
              <a:rPr lang="en-US" sz="1800" dirty="0"/>
              <a:t>Identify if an additional sign-up night(s)</a:t>
            </a:r>
          </a:p>
          <a:p>
            <a:pPr lvl="1"/>
            <a:r>
              <a:rPr lang="en-US" sz="1400" dirty="0">
                <a:solidFill>
                  <a:srgbClr val="CF0031"/>
                </a:solidFill>
              </a:rPr>
              <a:t>Set up sign up night(s), request flyers, and utilize promotional materials</a:t>
            </a:r>
          </a:p>
          <a:p>
            <a:r>
              <a:rPr lang="en-US" sz="1800" dirty="0"/>
              <a:t>Review sign in info and follow up with families that didn’t sign up </a:t>
            </a:r>
          </a:p>
          <a:p>
            <a:pPr lvl="1"/>
            <a:r>
              <a:rPr lang="en-US" sz="1400" dirty="0">
                <a:solidFill>
                  <a:srgbClr val="CF0031"/>
                </a:solidFill>
              </a:rPr>
              <a:t>DE will provide excel sign in sheet data)</a:t>
            </a:r>
            <a:endParaRPr lang="en-US" sz="1400" dirty="0"/>
          </a:p>
          <a:p>
            <a:r>
              <a:rPr lang="en-US" sz="1800" dirty="0"/>
              <a:t>Ensure packs onboard families at Unit Orientation </a:t>
            </a:r>
          </a:p>
          <a:p>
            <a:pPr lvl="1"/>
            <a:r>
              <a:rPr lang="en-US" sz="1400" dirty="0">
                <a:solidFill>
                  <a:srgbClr val="CF0031"/>
                </a:solidFill>
              </a:rPr>
              <a:t>Tell your DE the date of your orientation </a:t>
            </a:r>
          </a:p>
          <a:p>
            <a:r>
              <a:rPr lang="en-US" sz="1800" dirty="0"/>
              <a:t>Participate in Council Fall Activities</a:t>
            </a:r>
          </a:p>
          <a:p>
            <a:r>
              <a:rPr lang="en-US" sz="1800" dirty="0"/>
              <a:t>Conduct a new youth popcorn kick off and new families are participating in the popcorn sale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577F2-E8F2-D5CA-98C0-7AD5C68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6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5B51-F5F9-7684-CC00-83DAB395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94E-307C-5938-E94C-10A0A94B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Schedule your sign-up night and request flyers</a:t>
            </a:r>
          </a:p>
          <a:p>
            <a:r>
              <a:rPr lang="en-US" sz="2000" dirty="0"/>
              <a:t>Attend back to school night at your school(s)</a:t>
            </a:r>
          </a:p>
          <a:p>
            <a:r>
              <a:rPr lang="en-US" sz="2000" dirty="0"/>
              <a:t>PROMOTE YOUR SIGN-UP NIGHT </a:t>
            </a:r>
          </a:p>
          <a:p>
            <a:pPr lvl="1"/>
            <a:r>
              <a:rPr lang="en-US" sz="1600" dirty="0">
                <a:solidFill>
                  <a:srgbClr val="CF0031"/>
                </a:solidFill>
              </a:rPr>
              <a:t>7 different ways (minimum)</a:t>
            </a:r>
            <a:endParaRPr lang="en-US" sz="2000" dirty="0"/>
          </a:p>
          <a:p>
            <a:r>
              <a:rPr lang="en-US" sz="2000" dirty="0"/>
              <a:t>Every youth that attends should be signed up </a:t>
            </a:r>
            <a:r>
              <a:rPr lang="en-US" sz="1400" dirty="0">
                <a:solidFill>
                  <a:srgbClr val="CF0031"/>
                </a:solidFill>
              </a:rPr>
              <a:t>(that’s why they came)</a:t>
            </a:r>
            <a:endParaRPr lang="en-US" sz="2000" dirty="0">
              <a:solidFill>
                <a:srgbClr val="CF0031"/>
              </a:solidFill>
            </a:endParaRPr>
          </a:p>
          <a:p>
            <a:r>
              <a:rPr lang="en-US" sz="2000" dirty="0"/>
              <a:t>Approve all applications the night of the sign up</a:t>
            </a:r>
          </a:p>
          <a:p>
            <a:r>
              <a:rPr lang="en-US" sz="2000" dirty="0"/>
              <a:t>Ensure new families know when the next meeting occurs and have their leader's contact info</a:t>
            </a:r>
          </a:p>
          <a:p>
            <a:r>
              <a:rPr lang="en-US" sz="2000" dirty="0"/>
              <a:t>Have an Orientation Meeting</a:t>
            </a:r>
          </a:p>
          <a:p>
            <a:r>
              <a:rPr lang="en-US" sz="2000" dirty="0">
                <a:solidFill>
                  <a:srgbClr val="CF0031"/>
                </a:solidFill>
              </a:rPr>
              <a:t>GROW YOUR UNIT &amp; HAVE FUN!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577F2-E8F2-D5CA-98C0-7AD5C68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4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623E-EB25-2BA1-4240-D8F0F34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Membership Recruitment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59A1-D1A4-538D-E066-33864221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86847"/>
            <a:ext cx="8229600" cy="1071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Questions &amp; Answers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9EE8-0C55-58E2-89BA-BAF3173C7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0C567-A612-4218-1E46-CCC72FEA8BB0}"/>
              </a:ext>
            </a:extLst>
          </p:cNvPr>
          <p:cNvSpPr txBox="1"/>
          <p:nvPr/>
        </p:nvSpPr>
        <p:spPr>
          <a:xfrm>
            <a:off x="2060917" y="3811137"/>
            <a:ext cx="502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Ben Mahlke</a:t>
            </a:r>
          </a:p>
          <a:p>
            <a:pPr algn="ctr"/>
            <a:r>
              <a:rPr lang="en-US" b="1" dirty="0"/>
              <a:t>630-277-1322</a:t>
            </a:r>
          </a:p>
          <a:p>
            <a:pPr algn="ctr"/>
            <a:r>
              <a:rPr lang="en-US" b="1" dirty="0">
                <a:hlinkClick r:id="rId2"/>
              </a:rPr>
              <a:t>ben.mahlke@scouting.org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98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5A20-B6EA-F6EB-EB77-4B7BC357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Sign-Up Night – Walkthrough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AD313D-256D-0A7C-0186-EEADEFC6D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438" y="1291828"/>
            <a:ext cx="5699124" cy="42743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437B8-E125-F544-E900-823132588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ヒラギノ角ゴ Pro W3" charset="-128"/>
              </a:rPr>
              <a:t>2023 Fall Recruitment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95422" y="1417638"/>
            <a:ext cx="8391378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u="sng" dirty="0">
                <a:latin typeface="Helvetica" charset="0"/>
                <a:ea typeface="ヒラギノ角ゴ Pro W3" charset="-128"/>
              </a:rPr>
              <a:t>The goal </a:t>
            </a:r>
            <a:r>
              <a:rPr lang="en-US" dirty="0">
                <a:latin typeface="Helvetica" charset="0"/>
                <a:ea typeface="ヒラギノ角ゴ Pro W3" charset="-128"/>
              </a:rPr>
              <a:t>is to conduct a stand alone </a:t>
            </a:r>
            <a:r>
              <a:rPr lang="en-US" dirty="0" err="1">
                <a:latin typeface="Helvetica" charset="0"/>
                <a:ea typeface="ヒラギノ角ゴ Pro W3" charset="-128"/>
              </a:rPr>
              <a:t>recruiment</a:t>
            </a:r>
            <a:r>
              <a:rPr lang="en-US" dirty="0">
                <a:latin typeface="Helvetica" charset="0"/>
                <a:ea typeface="ヒラギノ角ゴ Pro W3" charset="-128"/>
              </a:rPr>
              <a:t> by prepared packs at every elementary school within the boundaries of the Simon Kenton Council.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CF0031"/>
                </a:solidFill>
                <a:latin typeface="Helvetica" charset="0"/>
                <a:ea typeface="ヒラギノ角ゴ Pro W3" charset="-128"/>
              </a:rPr>
              <a:t>*Give every youth the chance to experience Scouting*</a:t>
            </a:r>
          </a:p>
          <a:p>
            <a:pPr marL="0" indent="0" eaLnBrk="1" hangingPunct="1">
              <a:buNone/>
            </a:pPr>
            <a:endParaRPr lang="en-US" sz="1400" dirty="0">
              <a:latin typeface="Helvetica" charset="0"/>
              <a:ea typeface="ヒラギノ角ゴ Pro W3" charset="-128"/>
            </a:endParaRPr>
          </a:p>
          <a:p>
            <a:pPr marL="0" indent="0" eaLnBrk="1" hangingPunct="1">
              <a:buNone/>
            </a:pPr>
            <a:r>
              <a:rPr lang="en-US" dirty="0">
                <a:latin typeface="Helvetica" charset="0"/>
                <a:ea typeface="ヒラギノ角ゴ Pro W3" charset="-128"/>
              </a:rPr>
              <a:t>Timeline = Now – Year End</a:t>
            </a:r>
          </a:p>
          <a:p>
            <a:pPr marL="0" indent="0" eaLnBrk="1" hangingPunct="1">
              <a:buNone/>
            </a:pPr>
            <a:endParaRPr lang="en-US" sz="1050" dirty="0">
              <a:latin typeface="Helvetica" charset="0"/>
              <a:ea typeface="ヒラギノ角ゴ Pro W3" charset="-128"/>
            </a:endParaRPr>
          </a:p>
          <a:p>
            <a:pPr marL="0" indent="0" eaLnBrk="1" hangingPunct="1">
              <a:buNone/>
            </a:pPr>
            <a:r>
              <a:rPr lang="en-US" sz="2800" u="sng" dirty="0">
                <a:latin typeface="Helvetica" charset="0"/>
                <a:ea typeface="ヒラギノ角ゴ Pro W3" charset="-128"/>
              </a:rPr>
              <a:t>Execute best practices </a:t>
            </a:r>
          </a:p>
          <a:p>
            <a:pPr marL="0" indent="0" eaLnBrk="1" hangingPunct="1">
              <a:buNone/>
            </a:pPr>
            <a:r>
              <a:rPr lang="en-US" dirty="0">
                <a:latin typeface="Helvetica" charset="0"/>
                <a:ea typeface="ヒラギノ角ゴ Pro W3" charset="-128"/>
              </a:rPr>
              <a:t>Learn the plan.</a:t>
            </a:r>
          </a:p>
          <a:p>
            <a:pPr marL="0" indent="0" eaLnBrk="1" hangingPunct="1">
              <a:buNone/>
            </a:pPr>
            <a:r>
              <a:rPr lang="en-US" dirty="0">
                <a:latin typeface="Helvetica" charset="0"/>
                <a:ea typeface="ヒラギノ角ゴ Pro W3" charset="-128"/>
              </a:rPr>
              <a:t>Get the word out.</a:t>
            </a:r>
          </a:p>
          <a:p>
            <a:pPr marL="0" indent="0" eaLnBrk="1" hangingPunct="1">
              <a:buNone/>
            </a:pPr>
            <a:r>
              <a:rPr lang="en-US" dirty="0">
                <a:latin typeface="Helvetica" charset="0"/>
                <a:ea typeface="ヒラギノ角ゴ Pro W3" charset="-128"/>
              </a:rPr>
              <a:t>Grow your unit and have fun!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F86561-4917-446B-AFEF-204F38B7572F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AC66-952E-8DD3-9210-356D852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&amp;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80A2-BFA6-F5B8-0E6F-3BFE2AAB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865"/>
            <a:ext cx="8229600" cy="4525963"/>
          </a:xfrm>
        </p:spPr>
        <p:txBody>
          <a:bodyPr/>
          <a:lstStyle/>
          <a:p>
            <a:r>
              <a:rPr lang="en-US" sz="2200" dirty="0"/>
              <a:t>Recruit a Membership Coordinator &amp; Committee</a:t>
            </a:r>
          </a:p>
          <a:p>
            <a:r>
              <a:rPr lang="en-US" sz="2200" dirty="0"/>
              <a:t>Update your Beascout.org pin</a:t>
            </a:r>
          </a:p>
          <a:p>
            <a:r>
              <a:rPr lang="en-US" sz="2200" dirty="0"/>
              <a:t>Set a Goal</a:t>
            </a:r>
          </a:p>
          <a:p>
            <a:r>
              <a:rPr lang="en-US" sz="2200" dirty="0"/>
              <a:t>School Scheduling  </a:t>
            </a:r>
          </a:p>
          <a:p>
            <a:pPr lvl="1"/>
            <a:r>
              <a:rPr lang="en-US" sz="1800" dirty="0">
                <a:solidFill>
                  <a:srgbClr val="CF0031"/>
                </a:solidFill>
              </a:rPr>
              <a:t>Set a date during the 2</a:t>
            </a:r>
            <a:r>
              <a:rPr lang="en-US" sz="1800" baseline="30000" dirty="0">
                <a:solidFill>
                  <a:srgbClr val="CF0031"/>
                </a:solidFill>
              </a:rPr>
              <a:t>nd</a:t>
            </a:r>
            <a:r>
              <a:rPr lang="en-US" sz="1800" dirty="0">
                <a:solidFill>
                  <a:srgbClr val="CF0031"/>
                </a:solidFill>
              </a:rPr>
              <a:t> or 3</a:t>
            </a:r>
            <a:r>
              <a:rPr lang="en-US" sz="1800" baseline="30000" dirty="0">
                <a:solidFill>
                  <a:srgbClr val="CF0031"/>
                </a:solidFill>
              </a:rPr>
              <a:t>rd</a:t>
            </a:r>
            <a:r>
              <a:rPr lang="en-US" sz="1800" dirty="0">
                <a:solidFill>
                  <a:srgbClr val="CF0031"/>
                </a:solidFill>
              </a:rPr>
              <a:t> week of the school year</a:t>
            </a:r>
          </a:p>
          <a:p>
            <a:r>
              <a:rPr lang="en-US" sz="2200" dirty="0"/>
              <a:t>Back to School Night </a:t>
            </a:r>
          </a:p>
          <a:p>
            <a:pPr lvl="1"/>
            <a:r>
              <a:rPr lang="en-US" sz="1800" dirty="0">
                <a:solidFill>
                  <a:srgbClr val="CF0031"/>
                </a:solidFill>
              </a:rPr>
              <a:t>Have a table/display at back-to-school nights</a:t>
            </a:r>
          </a:p>
          <a:p>
            <a:r>
              <a:rPr lang="en-US" sz="2200" dirty="0"/>
              <a:t>Flyer Request</a:t>
            </a:r>
          </a:p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https://tinyurl.com/Flyer-Scout-Talk-Request-Form</a:t>
            </a:r>
            <a:r>
              <a:rPr lang="en-US" sz="1800" dirty="0"/>
              <a:t> </a:t>
            </a:r>
          </a:p>
          <a:p>
            <a:r>
              <a:rPr lang="en-US" sz="2200" dirty="0"/>
              <a:t>School Talk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1800" dirty="0">
                <a:solidFill>
                  <a:srgbClr val="CF0031"/>
                </a:solidFill>
              </a:rPr>
              <a:t>Set the talk a day or two before the sign up &amp; coordinate with your 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F962-D050-3BDA-F59A-391AE86F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AC66-952E-8DD3-9210-356D852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–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80A2-BFA6-F5B8-0E6F-3BFE2AAB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2" y="1417638"/>
            <a:ext cx="9001076" cy="1659354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CF0031"/>
                </a:solidFill>
              </a:rPr>
              <a:t>Units should consider doing multiple methods, there isn’t one method that is a "silver bullet" way of recruiting. </a:t>
            </a:r>
          </a:p>
          <a:p>
            <a:pPr marL="0" indent="0" algn="ctr">
              <a:buNone/>
            </a:pPr>
            <a:r>
              <a:rPr lang="en-US" sz="2200" i="1" dirty="0"/>
              <a:t>We challenge you to do </a:t>
            </a:r>
            <a:r>
              <a:rPr lang="en-US" sz="2200" i="1" u="sng" dirty="0"/>
              <a:t>7</a:t>
            </a:r>
            <a:r>
              <a:rPr lang="en-US" sz="2200" i="1" dirty="0"/>
              <a:t> or </a:t>
            </a:r>
            <a:r>
              <a:rPr lang="en-US" sz="2200" i="1" u="sng" dirty="0"/>
              <a:t>more</a:t>
            </a:r>
            <a:r>
              <a:rPr lang="en-US" sz="2200" i="1" dirty="0"/>
              <a:t> methods of promotion.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F962-D050-3BDA-F59A-391AE86F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B84E8-ACAB-E765-2289-126087E0D2D8}"/>
              </a:ext>
            </a:extLst>
          </p:cNvPr>
          <p:cNvSpPr txBox="1"/>
          <p:nvPr/>
        </p:nvSpPr>
        <p:spPr>
          <a:xfrm>
            <a:off x="1075055" y="2732407"/>
            <a:ext cx="7281154" cy="40934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School Talks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School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Posters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Postcards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Yard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Stickers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Uniform Days </a:t>
            </a:r>
            <a:r>
              <a:rPr lang="en-US" sz="1600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(align on A or B)</a:t>
            </a:r>
            <a:endParaRPr lang="en-US" b="1" dirty="0">
              <a:solidFill>
                <a:srgbClr val="005AA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Projects	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5AA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5AA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5AA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rgbClr val="005AA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Events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Door Hangers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Churches/Youth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A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Bookmarks</a:t>
            </a:r>
          </a:p>
          <a:p>
            <a:pPr algn="ctr"/>
            <a:endParaRPr lang="en-US" b="1" u="sng" dirty="0">
              <a:solidFill>
                <a:srgbClr val="CF0031"/>
              </a:solidFill>
            </a:endParaRPr>
          </a:p>
          <a:p>
            <a:pPr algn="ctr"/>
            <a:r>
              <a:rPr lang="en-US" sz="2400" b="1" u="sng" dirty="0">
                <a:solidFill>
                  <a:srgbClr val="CF0031"/>
                </a:solidFill>
              </a:rPr>
              <a:t>Peer to Peer</a:t>
            </a:r>
            <a:endParaRPr lang="en-US" sz="2400" dirty="0">
              <a:solidFill>
                <a:srgbClr val="CF003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50CA5-5948-19B4-3600-6777FDB3D25F}"/>
              </a:ext>
            </a:extLst>
          </p:cNvPr>
          <p:cNvSpPr txBox="1"/>
          <p:nvPr/>
        </p:nvSpPr>
        <p:spPr>
          <a:xfrm>
            <a:off x="1571503" y="5427990"/>
            <a:ext cx="628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https://scoutingwire.org/marketing-and-membership-hub/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21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DD05F-D310-34C8-AE24-99642CE58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9526" r="15747" b="24267"/>
          <a:stretch/>
        </p:blipFill>
        <p:spPr>
          <a:xfrm>
            <a:off x="5964620" y="3006148"/>
            <a:ext cx="3132083" cy="2207173"/>
          </a:xfrm>
          <a:prstGeom prst="rect">
            <a:avLst/>
          </a:prstGeom>
        </p:spPr>
      </p:pic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ヒラギノ角ゴ Pro W3" charset="-128"/>
              </a:rPr>
              <a:t>Glider Incentive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C1E27-D0A2-77E4-7504-BEF519B9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60" y="1421085"/>
            <a:ext cx="7504761" cy="4525963"/>
          </a:xfrm>
        </p:spPr>
        <p:txBody>
          <a:bodyPr/>
          <a:lstStyle/>
          <a:p>
            <a:r>
              <a:rPr lang="en-US" sz="2000" dirty="0"/>
              <a:t>Each new Scout that signs up will receive a Glider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Gliders will be distributed based on paid membership</a:t>
            </a:r>
          </a:p>
          <a:p>
            <a:r>
              <a:rPr lang="en-US" sz="2000" dirty="0"/>
              <a:t>Packs are encouraged to distribute and utilize the gliders at their parent orientation meeting following their sign up</a:t>
            </a:r>
          </a:p>
          <a:p>
            <a:r>
              <a:rPr lang="en-US" sz="2000" dirty="0"/>
              <a:t>STEM - Cub Scout Activity &amp; Awards </a:t>
            </a: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800" u="sng" dirty="0"/>
              <a:t>Purchasing additional Gliders:</a:t>
            </a:r>
          </a:p>
          <a:p>
            <a:pPr marL="0" indent="0">
              <a:buNone/>
            </a:pPr>
            <a:r>
              <a:rPr lang="en-US" sz="1600" dirty="0"/>
              <a:t>Store Options: (pick up only)</a:t>
            </a:r>
          </a:p>
          <a:p>
            <a:pPr marL="0" indent="0">
              <a:buNone/>
            </a:pPr>
            <a:r>
              <a:rPr lang="en-US" sz="1600" dirty="0"/>
              <a:t>Call the store 614-481-4270</a:t>
            </a:r>
          </a:p>
          <a:p>
            <a:pPr marL="0" indent="0">
              <a:buNone/>
            </a:pPr>
            <a:r>
              <a:rPr lang="en-US" sz="1600" dirty="0"/>
              <a:t>Email the Store at: </a:t>
            </a:r>
            <a:r>
              <a:rPr lang="en-US" sz="1600" dirty="0">
                <a:hlinkClick r:id="rId4"/>
              </a:rPr>
              <a:t>SimonKentonScoutShop@scouting.org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Online: </a:t>
            </a:r>
            <a:r>
              <a:rPr lang="en-US" sz="1600" dirty="0">
                <a:hlinkClick r:id="rId5"/>
              </a:rPr>
              <a:t>www.scoutshop.org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4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339C679-5FB4-54F1-D8ED-342C369BA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1" t="20124" r="37667" b="13264"/>
          <a:stretch/>
        </p:blipFill>
        <p:spPr>
          <a:xfrm>
            <a:off x="6428935" y="3263913"/>
            <a:ext cx="2257865" cy="34245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8715F-7DF1-38F2-67AE-63F1D6472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F6F114-C35B-013D-1EBC-6B7B33F0A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3" t="20789" r="28769" b="28861"/>
          <a:stretch/>
        </p:blipFill>
        <p:spPr>
          <a:xfrm>
            <a:off x="77103" y="166688"/>
            <a:ext cx="4022299" cy="2691284"/>
          </a:xfrm>
          <a:prstGeom prst="rect">
            <a:avLst/>
          </a:prstGeom>
        </p:spPr>
      </p:pic>
      <p:pic>
        <p:nvPicPr>
          <p:cNvPr id="14" name="Picture 13" descr="A picture containing text, person, people, posing&#10;&#10;Description automatically generated">
            <a:extLst>
              <a:ext uri="{FF2B5EF4-FFF2-40B4-BE49-F238E27FC236}">
                <a16:creationId xmlns:a16="http://schemas.microsoft.com/office/drawing/2014/main" id="{A3B84419-3EF7-A794-6142-5FA8218A5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430" y="166688"/>
            <a:ext cx="2257865" cy="2257865"/>
          </a:xfrm>
          <a:prstGeom prst="rect">
            <a:avLst/>
          </a:prstGeom>
        </p:spPr>
      </p:pic>
      <p:pic>
        <p:nvPicPr>
          <p:cNvPr id="16" name="Picture 15" descr="A picture containing person, young, sport&#10;&#10;Description automatically generated">
            <a:extLst>
              <a:ext uri="{FF2B5EF4-FFF2-40B4-BE49-F238E27FC236}">
                <a16:creationId xmlns:a16="http://schemas.microsoft.com/office/drawing/2014/main" id="{CF046893-CFDE-00B7-4032-38790EEC9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286" y="166688"/>
            <a:ext cx="2039497" cy="20394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0EAD01-6AA6-0170-77E1-044A400897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47" t="20701" r="26327" b="12686"/>
          <a:stretch/>
        </p:blipFill>
        <p:spPr>
          <a:xfrm>
            <a:off x="83663" y="3263913"/>
            <a:ext cx="4424837" cy="34648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C5BA77-71AD-94E1-725C-98958A31A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286" y="2478530"/>
            <a:ext cx="4680998" cy="7314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E83936-8E68-B223-6142-61D7FB662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109" y="3388637"/>
            <a:ext cx="921850" cy="34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5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52F8-5ABF-D8FB-6940-60821C1B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F0A7-D336-D463-36CF-06602A34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2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Power of Personal testimonials &amp; invitations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A505A-DF21-2AB1-A804-9B689F55C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21B86-7D56-3992-5C31-A52F4C5F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10" y="2088624"/>
            <a:ext cx="3514579" cy="35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52F8-5ABF-D8FB-6940-60821C1B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Geofencing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F0A7-D336-D463-36CF-06602A34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2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personal invitation to parents directly through Facebook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CF0031"/>
                </a:solidFill>
              </a:rPr>
              <a:t>WHAT IS GEOFENCING?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You can work with the SKC to set up a Facebook event &amp; Geofence for your sign-up nights.</a:t>
            </a:r>
          </a:p>
          <a:p>
            <a:r>
              <a:rPr lang="en-US" sz="2000" dirty="0"/>
              <a:t>SKC supported Geofencing will be selected based on the recruitment’s adherence to the SKC plan and effectiveness.</a:t>
            </a:r>
          </a:p>
          <a:p>
            <a:r>
              <a:rPr lang="en-US" sz="2000" dirty="0"/>
              <a:t>Your unit can utilize geofencing for all of your recruitments and events. </a:t>
            </a:r>
            <a:r>
              <a:rPr lang="en-US" sz="2000" dirty="0" err="1"/>
              <a:t>Vist</a:t>
            </a:r>
            <a:r>
              <a:rPr lang="en-US" sz="2000" dirty="0"/>
              <a:t> the BSA Brand Center for a step by step guide. </a:t>
            </a:r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A505A-DF21-2AB1-A804-9B689F55C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AC66-952E-8DD3-9210-356D852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 Peer – Invite a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80A2-BFA6-F5B8-0E6F-3BFE2AAB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865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CF0031"/>
                </a:solidFill>
              </a:rPr>
              <a:t>Every Scout and their family is a recruitment tool to promote Scouting. </a:t>
            </a:r>
          </a:p>
          <a:p>
            <a:pPr marL="0" indent="0">
              <a:buNone/>
            </a:pPr>
            <a:endParaRPr lang="en-US" dirty="0">
              <a:solidFill>
                <a:srgbClr val="CF0031"/>
              </a:solidFill>
            </a:endParaRPr>
          </a:p>
          <a:p>
            <a:r>
              <a:rPr lang="en-US" dirty="0"/>
              <a:t>Challenge every family to think of at least one other family.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Parents should invite their child’s friend's parents to the sign-up night or to the next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F962-D050-3BDA-F59A-391AE86F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1068-1A7C-46F4-9016-2B323F823F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eaaf5a-2406-40e9-bb2a-337ad6161e78" xsi:nil="true"/>
    <notes_x003a_ xmlns="f971dc4b-721f-492f-8f43-3f23dde27a21" xsi:nil="true"/>
    <lcf76f155ced4ddcb4097134ff3c332f xmlns="f971dc4b-721f-492f-8f43-3f23dde27a21">
      <Terms xmlns="http://schemas.microsoft.com/office/infopath/2007/PartnerControls"/>
    </lcf76f155ced4ddcb4097134ff3c332f>
    <Posted xmlns="f971dc4b-721f-492f-8f43-3f23dde27a21">false</Posted>
    <Broken xmlns="f971dc4b-721f-492f-8f43-3f23dde27a21" xsi:nil="true"/>
    <SharedWithUsers xmlns="c7e38992-8ea8-4f37-a966-75172e41c21a">
      <UserInfo>
        <DisplayName>Mekayla Bohanan</DisplayName>
        <AccountId>48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6841E27A2074782C77DB139DBEB1B" ma:contentTypeVersion="19" ma:contentTypeDescription="Create a new document." ma:contentTypeScope="" ma:versionID="440787509ea3e26800dfc02a1857fc2d">
  <xsd:schema xmlns:xsd="http://www.w3.org/2001/XMLSchema" xmlns:xs="http://www.w3.org/2001/XMLSchema" xmlns:p="http://schemas.microsoft.com/office/2006/metadata/properties" xmlns:ns2="f971dc4b-721f-492f-8f43-3f23dde27a21" xmlns:ns3="c7e38992-8ea8-4f37-a966-75172e41c21a" xmlns:ns4="04eaaf5a-2406-40e9-bb2a-337ad6161e78" targetNamespace="http://schemas.microsoft.com/office/2006/metadata/properties" ma:root="true" ma:fieldsID="01514d9441133fe05abdc18f59d6734e" ns2:_="" ns3:_="" ns4:_="">
    <xsd:import namespace="f971dc4b-721f-492f-8f43-3f23dde27a21"/>
    <xsd:import namespace="c7e38992-8ea8-4f37-a966-75172e41c21a"/>
    <xsd:import namespace="04eaaf5a-2406-40e9-bb2a-337ad6161e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Broken" minOccurs="0"/>
                <xsd:element ref="ns2:notes_x003a_" minOccurs="0"/>
                <xsd:element ref="ns2:Posted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1dc4b-721f-492f-8f43-3f23dde27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Broken" ma:index="21" nillable="true" ma:displayName="Broken" ma:format="Dropdown" ma:internalName="Broken">
      <xsd:simpleType>
        <xsd:union memberTypes="dms:Text">
          <xsd:simpleType>
            <xsd:restriction base="dms:Choice">
              <xsd:enumeration value="Yes"/>
              <xsd:enumeration value="No"/>
              <xsd:enumeration value="Choice 3"/>
            </xsd:restriction>
          </xsd:simpleType>
        </xsd:union>
      </xsd:simpleType>
    </xsd:element>
    <xsd:element name="notes_x003a_" ma:index="22" nillable="true" ma:displayName="notes:" ma:format="Dropdown" ma:internalName="notes_x003a_">
      <xsd:simpleType>
        <xsd:restriction base="dms:Text">
          <xsd:maxLength value="255"/>
        </xsd:restriction>
      </xsd:simpleType>
    </xsd:element>
    <xsd:element name="Posted" ma:index="23" nillable="true" ma:displayName="Posted" ma:default="0" ma:format="Dropdown" ma:internalName="Posted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38992-8ea8-4f37-a966-75172e41c21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aaf5a-2406-40e9-bb2a-337ad6161e7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6c0ee52-9197-45e6-a878-1e4b056a42e3}" ma:internalName="TaxCatchAll" ma:showField="CatchAllData" ma:web="04eaaf5a-2406-40e9-bb2a-337ad6161e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BD4A86-4C0A-4544-966B-78FDB76CD1B9}">
  <ds:schemaRefs>
    <ds:schemaRef ds:uri="http://purl.org/dc/dcmitype/"/>
    <ds:schemaRef ds:uri="04eaaf5a-2406-40e9-bb2a-337ad6161e78"/>
    <ds:schemaRef ds:uri="http://schemas.microsoft.com/office/2006/documentManagement/types"/>
    <ds:schemaRef ds:uri="c7e38992-8ea8-4f37-a966-75172e41c21a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971dc4b-721f-492f-8f43-3f23dde27a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DC1A4F-147A-4E9A-89CB-20FED196A7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DB81B-98EE-41C6-A4D5-EFE00AD68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1dc4b-721f-492f-8f43-3f23dde27a21"/>
    <ds:schemaRef ds:uri="c7e38992-8ea8-4f37-a966-75172e41c21a"/>
    <ds:schemaRef ds:uri="04eaaf5a-2406-40e9-bb2a-337ad6161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14661</TotalTime>
  <Words>897</Words>
  <Application>Microsoft Office PowerPoint</Application>
  <PresentationFormat>On-screen Show (4:3)</PresentationFormat>
  <Paragraphs>151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Lucida Grande</vt:lpstr>
      <vt:lpstr>Office Theme</vt:lpstr>
      <vt:lpstr> Simon Kenton Council Membership  Kickoff and Training  Adventure For All! </vt:lpstr>
      <vt:lpstr>2023 Fall Recruitment</vt:lpstr>
      <vt:lpstr>Planning &amp; Preparation </vt:lpstr>
      <vt:lpstr>Promotion – Best Practices</vt:lpstr>
      <vt:lpstr>Glider Incentive</vt:lpstr>
      <vt:lpstr>PowerPoint Presentation</vt:lpstr>
      <vt:lpstr>Social Media</vt:lpstr>
      <vt:lpstr>Geofencing </vt:lpstr>
      <vt:lpstr>Peer to Peer – Invite a Friend</vt:lpstr>
      <vt:lpstr>Peer to Peer – Invite a Friend</vt:lpstr>
      <vt:lpstr>Invite Cards</vt:lpstr>
      <vt:lpstr>School Sign Up Night</vt:lpstr>
      <vt:lpstr>SIGN IN QR CODE</vt:lpstr>
      <vt:lpstr>Following School Sign-Ups</vt:lpstr>
      <vt:lpstr>THE MAIN THINGS</vt:lpstr>
      <vt:lpstr>Fall Membership Recruitment </vt:lpstr>
      <vt:lpstr>Sign-Up Night – Walkthrough 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Roberts</dc:creator>
  <cp:lastModifiedBy>Kami Hisey</cp:lastModifiedBy>
  <cp:revision>80</cp:revision>
  <cp:lastPrinted>2022-05-31T19:28:57Z</cp:lastPrinted>
  <dcterms:created xsi:type="dcterms:W3CDTF">2011-01-11T15:53:32Z</dcterms:created>
  <dcterms:modified xsi:type="dcterms:W3CDTF">2023-06-09T19:33:02Z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0x0101002DE6841E27A2074782C77DB139DBEB1B</vt:lpwstr>
  </property>
  <property fmtid="{D5CDD505-2E9C-101B-9397-08002B2CF9AE}" pid="3" name="MediaServiceImageTags">
    <vt:lpwstr/>
  </property>
</Properties>
</file>