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8" r:id="rId3"/>
    <p:sldId id="298" r:id="rId4"/>
    <p:sldId id="259" r:id="rId5"/>
    <p:sldId id="273" r:id="rId6"/>
    <p:sldId id="274" r:id="rId7"/>
    <p:sldId id="2019" r:id="rId8"/>
    <p:sldId id="276" r:id="rId9"/>
    <p:sldId id="2026" r:id="rId10"/>
    <p:sldId id="2031" r:id="rId11"/>
    <p:sldId id="2032" r:id="rId12"/>
    <p:sldId id="277" r:id="rId13"/>
    <p:sldId id="284" r:id="rId14"/>
    <p:sldId id="282" r:id="rId15"/>
    <p:sldId id="279" r:id="rId16"/>
    <p:sldId id="285" r:id="rId17"/>
    <p:sldId id="286" r:id="rId18"/>
    <p:sldId id="283" r:id="rId19"/>
    <p:sldId id="2033" r:id="rId20"/>
    <p:sldId id="269" r:id="rId21"/>
    <p:sldId id="2034" r:id="rId22"/>
    <p:sldId id="314" r:id="rId23"/>
    <p:sldId id="271" r:id="rId24"/>
    <p:sldId id="2035" r:id="rId25"/>
    <p:sldId id="2036" r:id="rId26"/>
    <p:sldId id="2037" r:id="rId27"/>
    <p:sldId id="304" r:id="rId28"/>
    <p:sldId id="303" r:id="rId29"/>
    <p:sldId id="281" r:id="rId30"/>
  </p:sldIdLst>
  <p:sldSz cx="18288000" cy="10287000"/>
  <p:notesSz cx="7010400" cy="9296400"/>
  <p:embeddedFontLst>
    <p:embeddedFont>
      <p:font typeface="Arvo" panose="020B0604020202020204" charset="0"/>
      <p:regular r:id="rId32"/>
    </p:embeddedFont>
    <p:embeddedFont>
      <p:font typeface="Arvo Bold" panose="020B0604020202020204" charset="0"/>
      <p:regular r:id="rId33"/>
    </p:embeddedFont>
    <p:embeddedFont>
      <p:font typeface="Calibri" panose="020F0502020204030204" pitchFamily="34" charset="0"/>
      <p:regular r:id="rId34"/>
      <p:bold r:id="rId35"/>
      <p:italic r:id="rId36"/>
      <p:boldItalic r:id="rId37"/>
    </p:embeddedFont>
    <p:embeddedFont>
      <p:font typeface="Garamond" panose="02020404030301010803" pitchFamily="18" charset="0"/>
      <p:regular r:id="rId38"/>
      <p:bold r:id="rId39"/>
      <p:italic r:id="rId40"/>
    </p:embeddedFont>
    <p:embeddedFont>
      <p:font typeface="Raleway" pitchFamily="2" charset="0"/>
      <p:regular r:id="rId41"/>
      <p:bold r:id="rId42"/>
      <p:italic r:id="rId43"/>
      <p:boldItalic r:id="rId44"/>
    </p:embeddedFont>
    <p:embeddedFont>
      <p:font typeface="Raleway Bold" panose="020B0604020202020204" charset="0"/>
      <p:regular r:id="rId45"/>
      <p:bold r:id="rId46"/>
    </p:embeddedFont>
    <p:embeddedFont>
      <p:font typeface="Raleway Heavy" panose="020B0604020202020204" charset="0"/>
      <p:regular r:id="rId47"/>
    </p:embeddedFont>
    <p:embeddedFont>
      <p:font typeface="Segoe UI" panose="020B0502040204020203" pitchFamily="34" charset="0"/>
      <p:regular r:id="rId48"/>
      <p:bold r:id="rId49"/>
      <p:italic r:id="rId50"/>
      <p:boldItalic r:id="rId51"/>
    </p:embeddedFont>
    <p:embeddedFont>
      <p:font typeface="Segoe UI Historic" panose="020B0502040204020203" pitchFamily="3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47E"/>
    <a:srgbClr val="C4E2F6"/>
    <a:srgbClr val="C4E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74" autoAdjust="0"/>
    <p:restoredTop sz="94622" autoAdjust="0"/>
  </p:normalViewPr>
  <p:slideViewPr>
    <p:cSldViewPr>
      <p:cViewPr varScale="1">
        <p:scale>
          <a:sx n="54" d="100"/>
          <a:sy n="54" d="100"/>
        </p:scale>
        <p:origin x="93"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25F2C5A-DC1B-4961-8F7D-FBF9005E4CCE}" type="datetimeFigureOut">
              <a:rPr lang="en-US" smtClean="0"/>
              <a:t>8/3/2023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940C7AD-0EF6-4054-B423-27AB0790521A}" type="slidenum">
              <a:rPr lang="en-US" smtClean="0"/>
              <a:t>‹#›</a:t>
            </a:fld>
            <a:endParaRPr lang="en-US"/>
          </a:p>
        </p:txBody>
      </p:sp>
    </p:spTree>
    <p:extLst>
      <p:ext uri="{BB962C8B-B14F-4D97-AF65-F5344CB8AC3E}">
        <p14:creationId xmlns:p14="http://schemas.microsoft.com/office/powerpoint/2010/main" val="350542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0C7AD-0EF6-4054-B423-27AB0790521A}" type="slidenum">
              <a:rPr lang="en-US" smtClean="0"/>
              <a:t>5</a:t>
            </a:fld>
            <a:endParaRPr lang="en-US"/>
          </a:p>
        </p:txBody>
      </p:sp>
    </p:spTree>
    <p:extLst>
      <p:ext uri="{BB962C8B-B14F-4D97-AF65-F5344CB8AC3E}">
        <p14:creationId xmlns:p14="http://schemas.microsoft.com/office/powerpoint/2010/main" val="399449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0C7AD-0EF6-4054-B423-27AB0790521A}" type="slidenum">
              <a:rPr lang="en-US" smtClean="0"/>
              <a:t>22</a:t>
            </a:fld>
            <a:endParaRPr lang="en-US"/>
          </a:p>
        </p:txBody>
      </p:sp>
    </p:spTree>
    <p:extLst>
      <p:ext uri="{BB962C8B-B14F-4D97-AF65-F5344CB8AC3E}">
        <p14:creationId xmlns:p14="http://schemas.microsoft.com/office/powerpoint/2010/main" val="252054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399" y="274639"/>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0"/>
            <a:ext cx="40386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4" cy="63976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4"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0"/>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8/3/2023</a:t>
            </a:fld>
            <a:endParaRPr lang="en-US"/>
          </a:p>
        </p:txBody>
      </p:sp>
      <p:sp>
        <p:nvSpPr>
          <p:cNvPr id="5" name="Footer Placeholder 4"/>
          <p:cNvSpPr>
            <a:spLocks noGrp="1"/>
          </p:cNvSpPr>
          <p:nvPr>
            <p:ph type="ftr" sz="quarter" idx="3"/>
          </p:nvPr>
        </p:nvSpPr>
        <p:spPr>
          <a:xfrm>
            <a:off x="3124202"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11"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91441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pecatonicariverpopcorn.com/Tutorials.htm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mailto:-recker0824@gmail.com" TargetMode="External"/><Relationship Id="rId3" Type="http://schemas.openxmlformats.org/officeDocument/2006/relationships/image" Target="../media/image53.png"/><Relationship Id="rId7" Type="http://schemas.openxmlformats.org/officeDocument/2006/relationships/hyperlink" Target="mailto:faerychick27@yahoo.com" TargetMode="External"/><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hyperlink" Target="mailto:rxbauer@netscape.net" TargetMode="External"/><Relationship Id="rId5" Type="http://schemas.openxmlformats.org/officeDocument/2006/relationships/hyperlink" Target="mailto:natljones_20@yahoo.com" TargetMode="External"/><Relationship Id="rId4" Type="http://schemas.openxmlformats.org/officeDocument/2006/relationships/hyperlink" Target="mailto:James.Dockter@Scouting.org" TargetMode="External"/><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jpe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AutoShape 2"/>
          <p:cNvSpPr/>
          <p:nvPr/>
        </p:nvSpPr>
        <p:spPr>
          <a:xfrm>
            <a:off x="-289888" y="9456189"/>
            <a:ext cx="18794522" cy="1026515"/>
          </a:xfrm>
          <a:prstGeom prst="rect">
            <a:avLst/>
          </a:prstGeom>
          <a:solidFill>
            <a:srgbClr val="231F20"/>
          </a:solidFill>
        </p:spPr>
        <p:txBody>
          <a:bodyPr/>
          <a:lstStyle/>
          <a:p>
            <a:endParaRPr lang="en-US" sz="1801"/>
          </a:p>
        </p:txBody>
      </p:sp>
      <p:pic>
        <p:nvPicPr>
          <p:cNvPr id="9" name="Picture 9"/>
          <p:cNvPicPr>
            <a:picLocks noChangeAspect="1"/>
          </p:cNvPicPr>
          <p:nvPr/>
        </p:nvPicPr>
        <p:blipFill>
          <a:blip r:embed="rId2"/>
          <a:srcRect b="30293"/>
          <a:stretch>
            <a:fillRect/>
          </a:stretch>
        </p:blipFill>
        <p:spPr>
          <a:xfrm>
            <a:off x="971255" y="5499860"/>
            <a:ext cx="5587179" cy="1596158"/>
          </a:xfrm>
          <a:prstGeom prst="rect">
            <a:avLst/>
          </a:prstGeom>
        </p:spPr>
      </p:pic>
      <p:sp>
        <p:nvSpPr>
          <p:cNvPr id="10" name="TextBox 10"/>
          <p:cNvSpPr txBox="1"/>
          <p:nvPr/>
        </p:nvSpPr>
        <p:spPr>
          <a:xfrm>
            <a:off x="858284" y="2346700"/>
            <a:ext cx="5813125" cy="3596818"/>
          </a:xfrm>
          <a:prstGeom prst="rect">
            <a:avLst/>
          </a:prstGeom>
        </p:spPr>
        <p:txBody>
          <a:bodyPr lIns="0" tIns="0" rIns="0" bIns="0" rtlCol="0" anchor="t">
            <a:spAutoFit/>
          </a:bodyPr>
          <a:lstStyle/>
          <a:p>
            <a:pPr algn="ctr">
              <a:lnSpc>
                <a:spcPts val="7559"/>
              </a:lnSpc>
            </a:pPr>
            <a:r>
              <a:rPr lang="en-US" sz="7200" dirty="0">
                <a:solidFill>
                  <a:srgbClr val="231F20"/>
                </a:solidFill>
                <a:latin typeface="Raleway Heavy"/>
              </a:rPr>
              <a:t>PECATONICA RIVER POPCORN</a:t>
            </a:r>
          </a:p>
          <a:p>
            <a:pPr algn="ctr">
              <a:lnSpc>
                <a:spcPts val="4725"/>
              </a:lnSpc>
            </a:pPr>
            <a:endParaRPr lang="en-US" sz="7200" dirty="0">
              <a:solidFill>
                <a:srgbClr val="231F20"/>
              </a:solidFill>
              <a:latin typeface="Raleway Heavy"/>
            </a:endParaRPr>
          </a:p>
        </p:txBody>
      </p:sp>
      <p:pic>
        <p:nvPicPr>
          <p:cNvPr id="5" name="Picture 4">
            <a:extLst>
              <a:ext uri="{FF2B5EF4-FFF2-40B4-BE49-F238E27FC236}">
                <a16:creationId xmlns:a16="http://schemas.microsoft.com/office/drawing/2014/main" id="{3D578C57-44E1-F0B7-FE43-9F8060BE59FA}"/>
              </a:ext>
            </a:extLst>
          </p:cNvPr>
          <p:cNvPicPr>
            <a:picLocks noChangeAspect="1"/>
          </p:cNvPicPr>
          <p:nvPr/>
        </p:nvPicPr>
        <p:blipFill rotWithShape="1">
          <a:blip r:embed="rId3"/>
          <a:srcRect l="24583" t="21213" r="22917" b="3725"/>
          <a:stretch/>
        </p:blipFill>
        <p:spPr>
          <a:xfrm>
            <a:off x="7214692" y="1181101"/>
            <a:ext cx="10473660" cy="7955280"/>
          </a:xfrm>
          <a:prstGeom prst="rect">
            <a:avLst/>
          </a:prstGeom>
        </p:spPr>
      </p:pic>
      <p:grpSp>
        <p:nvGrpSpPr>
          <p:cNvPr id="14" name="Group 13">
            <a:extLst>
              <a:ext uri="{FF2B5EF4-FFF2-40B4-BE49-F238E27FC236}">
                <a16:creationId xmlns:a16="http://schemas.microsoft.com/office/drawing/2014/main" id="{93789039-7377-799F-BF6F-0146E75EB2CB}"/>
              </a:ext>
            </a:extLst>
          </p:cNvPr>
          <p:cNvGrpSpPr/>
          <p:nvPr/>
        </p:nvGrpSpPr>
        <p:grpSpPr>
          <a:xfrm>
            <a:off x="6315144" y="6475891"/>
            <a:ext cx="3461531" cy="3461531"/>
            <a:chOff x="6315142" y="6475891"/>
            <a:chExt cx="3461531" cy="3461531"/>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15142" y="6475891"/>
              <a:ext cx="3461531" cy="3461531"/>
            </a:xfrm>
            <a:prstGeom prst="rect">
              <a:avLst/>
            </a:prstGeom>
          </p:spPr>
        </p:pic>
        <p:sp>
          <p:nvSpPr>
            <p:cNvPr id="11" name="TextBox 11"/>
            <p:cNvSpPr txBox="1"/>
            <p:nvPr/>
          </p:nvSpPr>
          <p:spPr>
            <a:xfrm>
              <a:off x="7134552" y="7737923"/>
              <a:ext cx="1822711" cy="1063176"/>
            </a:xfrm>
            <a:prstGeom prst="rect">
              <a:avLst/>
            </a:prstGeom>
          </p:spPr>
          <p:txBody>
            <a:bodyPr lIns="0" tIns="0" rIns="0" bIns="0" rtlCol="0" anchor="t">
              <a:spAutoFit/>
            </a:bodyPr>
            <a:lstStyle/>
            <a:p>
              <a:pPr algn="ctr">
                <a:lnSpc>
                  <a:spcPts val="4332"/>
                </a:lnSpc>
              </a:pPr>
              <a:r>
                <a:rPr lang="en-US" sz="3200" dirty="0">
                  <a:solidFill>
                    <a:srgbClr val="000000"/>
                  </a:solidFill>
                  <a:latin typeface="Raleway Heavy"/>
                </a:rPr>
                <a:t>2023 KICKOFF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447E"/>
        </a:solidFill>
        <a:effectLst/>
      </p:bgPr>
    </p:bg>
    <p:spTree>
      <p:nvGrpSpPr>
        <p:cNvPr id="1" name=""/>
        <p:cNvGrpSpPr/>
        <p:nvPr/>
      </p:nvGrpSpPr>
      <p:grpSpPr>
        <a:xfrm>
          <a:off x="0" y="0"/>
          <a:ext cx="0" cy="0"/>
          <a:chOff x="0" y="0"/>
          <a:chExt cx="0" cy="0"/>
        </a:xfrm>
      </p:grpSpPr>
      <p:sp>
        <p:nvSpPr>
          <p:cNvPr id="2" name="AutoShape 2"/>
          <p:cNvSpPr/>
          <p:nvPr/>
        </p:nvSpPr>
        <p:spPr>
          <a:xfrm>
            <a:off x="0" y="9456191"/>
            <a:ext cx="18288000" cy="830811"/>
          </a:xfrm>
          <a:prstGeom prst="rect">
            <a:avLst/>
          </a:prstGeom>
          <a:solidFill>
            <a:srgbClr val="231F20"/>
          </a:solidFill>
        </p:spPr>
        <p:txBody>
          <a:bodyPr/>
          <a:lstStyle/>
          <a:p>
            <a:endParaRPr lang="en-US" sz="1801"/>
          </a:p>
        </p:txBody>
      </p:sp>
      <p:sp>
        <p:nvSpPr>
          <p:cNvPr id="5" name="TextBox 5"/>
          <p:cNvSpPr txBox="1"/>
          <p:nvPr/>
        </p:nvSpPr>
        <p:spPr>
          <a:xfrm>
            <a:off x="1162451" y="1341089"/>
            <a:ext cx="15963102" cy="782265"/>
          </a:xfrm>
          <a:prstGeom prst="rect">
            <a:avLst/>
          </a:prstGeom>
        </p:spPr>
        <p:txBody>
          <a:bodyPr lIns="0" tIns="0" rIns="0" bIns="0" rtlCol="0" anchor="t">
            <a:spAutoFit/>
          </a:bodyPr>
          <a:lstStyle/>
          <a:p>
            <a:pPr algn="just">
              <a:lnSpc>
                <a:spcPts val="6105"/>
              </a:lnSpc>
            </a:pPr>
            <a:r>
              <a:rPr lang="en-US" sz="5600" spc="123" dirty="0">
                <a:solidFill>
                  <a:schemeClr val="bg1"/>
                </a:solidFill>
                <a:latin typeface="Raleway" pitchFamily="2" charset="0"/>
              </a:rPr>
              <a:t>Show &amp; Deliver “Wagon Sales”</a:t>
            </a:r>
          </a:p>
        </p:txBody>
      </p:sp>
      <p:sp>
        <p:nvSpPr>
          <p:cNvPr id="3" name="TextBox 16">
            <a:extLst>
              <a:ext uri="{FF2B5EF4-FFF2-40B4-BE49-F238E27FC236}">
                <a16:creationId xmlns:a16="http://schemas.microsoft.com/office/drawing/2014/main" id="{EA84CD19-1AC1-10BA-3C36-8D7D42077741}"/>
              </a:ext>
            </a:extLst>
          </p:cNvPr>
          <p:cNvSpPr txBox="1"/>
          <p:nvPr/>
        </p:nvSpPr>
        <p:spPr>
          <a:xfrm>
            <a:off x="1143002" y="2185392"/>
            <a:ext cx="15982551" cy="5170646"/>
          </a:xfrm>
          <a:prstGeom prst="rect">
            <a:avLst/>
          </a:prstGeom>
          <a:noFill/>
        </p:spPr>
        <p:txBody>
          <a:bodyPr wrap="square" lIns="0" tIns="0" rIns="0" bIns="0" rtlCol="0" anchor="t">
            <a:spAutoFit/>
          </a:bodyPr>
          <a:lstStyle/>
          <a:p>
            <a:r>
              <a:rPr lang="en-US" sz="2800" dirty="0">
                <a:solidFill>
                  <a:schemeClr val="bg1"/>
                </a:solidFill>
                <a:latin typeface="Raleway" pitchFamily="2" charset="0"/>
              </a:rPr>
              <a:t>One of the most effective sales methods! In this case, a unit signs out popcorn to a Scout who takes it throughout their neighborhood, selling as he/she goes. </a:t>
            </a:r>
          </a:p>
          <a:p>
            <a:endParaRPr lang="en-US" sz="2800" dirty="0">
              <a:solidFill>
                <a:schemeClr val="bg1"/>
              </a:solidFill>
              <a:latin typeface="Raleway" pitchFamily="2" charset="0"/>
            </a:endParaRPr>
          </a:p>
          <a:p>
            <a:r>
              <a:rPr lang="en-US" sz="2800" dirty="0">
                <a:solidFill>
                  <a:schemeClr val="bg1"/>
                </a:solidFill>
                <a:latin typeface="Raleway" pitchFamily="2" charset="0"/>
              </a:rPr>
              <a:t>Product is brought along (in wagon or vehicle), making it a quick and easy process for the customer. So, it is like a mobile show &amp; sell booth. </a:t>
            </a:r>
          </a:p>
          <a:p>
            <a:endParaRPr lang="en-US" sz="2800" dirty="0">
              <a:solidFill>
                <a:schemeClr val="bg1"/>
              </a:solidFill>
              <a:latin typeface="Raleway" pitchFamily="2" charset="0"/>
            </a:endParaRPr>
          </a:p>
          <a:p>
            <a:r>
              <a:rPr lang="en-US" sz="2800" dirty="0">
                <a:solidFill>
                  <a:schemeClr val="bg1"/>
                </a:solidFill>
                <a:latin typeface="Raleway" pitchFamily="2" charset="0"/>
              </a:rPr>
              <a:t>Units should order for this as part of their show &amp; sell order or use product left over from your Show &amp; Sell locations. </a:t>
            </a:r>
          </a:p>
          <a:p>
            <a:endParaRPr lang="en-US" sz="2800" dirty="0">
              <a:solidFill>
                <a:schemeClr val="bg1"/>
              </a:solidFill>
              <a:latin typeface="Raleway" pitchFamily="2" charset="0"/>
            </a:endParaRPr>
          </a:p>
          <a:p>
            <a:r>
              <a:rPr lang="en-US" sz="2800" dirty="0">
                <a:solidFill>
                  <a:schemeClr val="bg1"/>
                </a:solidFill>
                <a:latin typeface="Raleway" pitchFamily="2" charset="0"/>
              </a:rPr>
              <a:t>A large percentage of homeowners say that no Scout has ever come to their door, missing this great opportunity. If the desired product is not on hand, an order can be taken, and product delivered later.</a:t>
            </a:r>
          </a:p>
        </p:txBody>
      </p:sp>
      <p:pic>
        <p:nvPicPr>
          <p:cNvPr id="4100" name="Picture 4" descr="Cart Wagon Black And White Clip Art - Mode Of Transport - Cliparts Free  Transparent PNG">
            <a:extLst>
              <a:ext uri="{FF2B5EF4-FFF2-40B4-BE49-F238E27FC236}">
                <a16:creationId xmlns:a16="http://schemas.microsoft.com/office/drawing/2014/main" id="{0CCEEB4A-4BB3-A8BE-BA2F-B3B3B1F9C6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10" b="93976" l="6579" r="97697">
                        <a14:foregroundMark x1="29605" y1="28916" x2="29605" y2="28916"/>
                        <a14:foregroundMark x1="40789" y1="20482" x2="40789" y2="20482"/>
                        <a14:foregroundMark x1="44737" y1="14458" x2="28618" y2="27108"/>
                        <a14:foregroundMark x1="28618" y1="27108" x2="50658" y2="45783"/>
                        <a14:foregroundMark x1="50658" y1="45783" x2="45395" y2="16867"/>
                        <a14:foregroundMark x1="45395" y1="16867" x2="45395" y2="16867"/>
                        <a14:foregroundMark x1="61513" y1="39157" x2="61513" y2="39157"/>
                        <a14:foregroundMark x1="60855" y1="26506" x2="60197" y2="26506"/>
                        <a14:foregroundMark x1="69408" y1="16867" x2="69408" y2="16867"/>
                        <a14:foregroundMark x1="74342" y1="9639" x2="74342" y2="9639"/>
                        <a14:foregroundMark x1="67763" y1="5422" x2="67763" y2="5422"/>
                        <a14:foregroundMark x1="60855" y1="3012" x2="60855" y2="3012"/>
                        <a14:foregroundMark x1="52303" y1="2410" x2="52303" y2="2410"/>
                        <a14:foregroundMark x1="42763" y1="2410" x2="42763" y2="2410"/>
                        <a14:foregroundMark x1="30921" y1="3614" x2="30921" y2="3614"/>
                        <a14:foregroundMark x1="24013" y1="7229" x2="24013" y2="7229"/>
                        <a14:foregroundMark x1="17763" y1="14458" x2="17763" y2="14458"/>
                        <a14:foregroundMark x1="16118" y1="13855" x2="16118" y2="13855"/>
                        <a14:foregroundMark x1="9211" y1="21687" x2="9211" y2="21687"/>
                        <a14:foregroundMark x1="46382" y1="45783" x2="46382" y2="45783"/>
                        <a14:foregroundMark x1="48026" y1="57229" x2="48026" y2="57229"/>
                        <a14:foregroundMark x1="29276" y1="42169" x2="29276" y2="42169"/>
                        <a14:foregroundMark x1="17763" y1="35542" x2="17763" y2="35542"/>
                        <a14:foregroundMark x1="23684" y1="17470" x2="23684" y2="17470"/>
                        <a14:foregroundMark x1="26974" y1="15663" x2="26974" y2="15663"/>
                        <a14:foregroundMark x1="54605" y1="15060" x2="54605" y2="15060"/>
                        <a14:foregroundMark x1="59211" y1="16265" x2="59211" y2="16265"/>
                        <a14:foregroundMark x1="66118" y1="34940" x2="66118" y2="34940"/>
                        <a14:foregroundMark x1="70724" y1="29518" x2="70724" y2="29518"/>
                        <a14:foregroundMark x1="70066" y1="25904" x2="70066" y2="25904"/>
                        <a14:foregroundMark x1="63816" y1="31325" x2="63816" y2="31325"/>
                        <a14:foregroundMark x1="66118" y1="49398" x2="66118" y2="49398"/>
                        <a14:foregroundMark x1="70066" y1="55422" x2="70066" y2="55422"/>
                        <a14:foregroundMark x1="79605" y1="41566" x2="79605" y2="41566"/>
                        <a14:foregroundMark x1="88487" y1="33735" x2="88487" y2="33735"/>
                        <a14:foregroundMark x1="92105" y1="26506" x2="92105" y2="26506"/>
                        <a14:foregroundMark x1="97368" y1="19277" x2="97368" y2="19277"/>
                        <a14:foregroundMark x1="12171" y1="66867" x2="12171" y2="66867"/>
                        <a14:foregroundMark x1="6579" y1="66867" x2="6579" y2="66867"/>
                        <a14:foregroundMark x1="46711" y1="93976" x2="46711" y2="93976"/>
                        <a14:foregroundMark x1="89145" y1="38554" x2="89145" y2="38554"/>
                        <a14:foregroundMark x1="95395" y1="36145" x2="95395" y2="36145"/>
                        <a14:foregroundMark x1="97697" y1="26506" x2="97697" y2="26506"/>
                        <a14:backgroundMark x1="94079" y1="28916" x2="94079" y2="28916"/>
                        <a14:backgroundMark x1="96382" y1="24096" x2="96382" y2="24096"/>
                      </a14:backgroundRemoval>
                    </a14:imgEffect>
                  </a14:imgLayer>
                </a14:imgProps>
              </a:ext>
              <a:ext uri="{28A0092B-C50C-407E-A947-70E740481C1C}">
                <a14:useLocalDpi xmlns:a14="http://schemas.microsoft.com/office/drawing/2010/main" val="0"/>
              </a:ext>
            </a:extLst>
          </a:blip>
          <a:srcRect/>
          <a:stretch>
            <a:fillRect/>
          </a:stretch>
        </p:blipFill>
        <p:spPr bwMode="auto">
          <a:xfrm>
            <a:off x="12496801" y="7428922"/>
            <a:ext cx="4213125" cy="230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19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447E"/>
        </a:solidFill>
        <a:effectLst/>
      </p:bgPr>
    </p:bg>
    <p:spTree>
      <p:nvGrpSpPr>
        <p:cNvPr id="1" name=""/>
        <p:cNvGrpSpPr/>
        <p:nvPr/>
      </p:nvGrpSpPr>
      <p:grpSpPr>
        <a:xfrm>
          <a:off x="0" y="0"/>
          <a:ext cx="0" cy="0"/>
          <a:chOff x="0" y="0"/>
          <a:chExt cx="0" cy="0"/>
        </a:xfrm>
      </p:grpSpPr>
      <p:sp>
        <p:nvSpPr>
          <p:cNvPr id="2" name="AutoShape 2"/>
          <p:cNvSpPr/>
          <p:nvPr/>
        </p:nvSpPr>
        <p:spPr>
          <a:xfrm>
            <a:off x="0" y="9456191"/>
            <a:ext cx="18288000" cy="830811"/>
          </a:xfrm>
          <a:prstGeom prst="rect">
            <a:avLst/>
          </a:prstGeom>
          <a:solidFill>
            <a:srgbClr val="231F20"/>
          </a:solidFill>
        </p:spPr>
        <p:txBody>
          <a:bodyPr/>
          <a:lstStyle/>
          <a:p>
            <a:endParaRPr lang="en-US" sz="1801"/>
          </a:p>
        </p:txBody>
      </p:sp>
      <p:sp>
        <p:nvSpPr>
          <p:cNvPr id="5" name="TextBox 5"/>
          <p:cNvSpPr txBox="1"/>
          <p:nvPr/>
        </p:nvSpPr>
        <p:spPr>
          <a:xfrm>
            <a:off x="1162451" y="1341089"/>
            <a:ext cx="15963102" cy="782265"/>
          </a:xfrm>
          <a:prstGeom prst="rect">
            <a:avLst/>
          </a:prstGeom>
        </p:spPr>
        <p:txBody>
          <a:bodyPr lIns="0" tIns="0" rIns="0" bIns="0" rtlCol="0" anchor="t">
            <a:spAutoFit/>
          </a:bodyPr>
          <a:lstStyle/>
          <a:p>
            <a:pPr algn="just">
              <a:lnSpc>
                <a:spcPts val="6105"/>
              </a:lnSpc>
            </a:pPr>
            <a:r>
              <a:rPr lang="en-US" sz="5600" spc="123" dirty="0">
                <a:solidFill>
                  <a:schemeClr val="bg1"/>
                </a:solidFill>
                <a:latin typeface="Raleway" pitchFamily="2" charset="0"/>
              </a:rPr>
              <a:t>Take Order</a:t>
            </a:r>
          </a:p>
        </p:txBody>
      </p:sp>
      <p:sp>
        <p:nvSpPr>
          <p:cNvPr id="16" name="TextBox 16"/>
          <p:cNvSpPr txBox="1"/>
          <p:nvPr/>
        </p:nvSpPr>
        <p:spPr>
          <a:xfrm>
            <a:off x="1162451" y="2386856"/>
            <a:ext cx="11486750" cy="4586577"/>
          </a:xfrm>
          <a:prstGeom prst="rect">
            <a:avLst/>
          </a:prstGeom>
        </p:spPr>
        <p:txBody>
          <a:bodyPr wrap="square" lIns="0" tIns="0" rIns="0" bIns="0" rtlCol="0" anchor="t">
            <a:spAutoFit/>
          </a:bodyPr>
          <a:lstStyle/>
          <a:p>
            <a:pPr algn="l"/>
            <a:r>
              <a:rPr lang="en-US" sz="2800" dirty="0">
                <a:solidFill>
                  <a:schemeClr val="bg1"/>
                </a:solidFill>
                <a:latin typeface="Raleway" pitchFamily="2" charset="0"/>
              </a:rPr>
              <a:t>This method is where Scouts go to friends, family, and neighbors door-to-door to sell popcorn using an order sheet. </a:t>
            </a:r>
          </a:p>
          <a:p>
            <a:pPr algn="l"/>
            <a:endParaRPr lang="en-US" sz="2800" dirty="0">
              <a:solidFill>
                <a:schemeClr val="bg1"/>
              </a:solidFill>
              <a:latin typeface="Raleway" pitchFamily="2" charset="0"/>
            </a:endParaRPr>
          </a:p>
          <a:p>
            <a:pPr algn="l"/>
            <a:r>
              <a:rPr lang="en-US" sz="2800" dirty="0">
                <a:solidFill>
                  <a:schemeClr val="bg1"/>
                </a:solidFill>
                <a:latin typeface="Raleway" pitchFamily="2" charset="0"/>
              </a:rPr>
              <a:t>Parents can also help by taking the “take to work” order forms to work. </a:t>
            </a:r>
          </a:p>
          <a:p>
            <a:pPr algn="l"/>
            <a:endParaRPr lang="en-US" sz="2800" dirty="0">
              <a:solidFill>
                <a:schemeClr val="bg1"/>
              </a:solidFill>
              <a:latin typeface="Raleway" pitchFamily="2" charset="0"/>
            </a:endParaRPr>
          </a:p>
          <a:p>
            <a:pPr algn="l"/>
            <a:r>
              <a:rPr lang="en-US" sz="2800" dirty="0">
                <a:solidFill>
                  <a:schemeClr val="bg1"/>
                </a:solidFill>
                <a:latin typeface="Raleway" pitchFamily="2" charset="0"/>
              </a:rPr>
              <a:t>Later, at the end of the sale, the Scouts deliver the ordered products to the customers who ordered them.</a:t>
            </a:r>
          </a:p>
          <a:p>
            <a:pPr algn="l"/>
            <a:endParaRPr lang="en-US" sz="2800" dirty="0">
              <a:solidFill>
                <a:schemeClr val="bg1"/>
              </a:solidFill>
              <a:latin typeface="Raleway" pitchFamily="2" charset="0"/>
            </a:endParaRPr>
          </a:p>
          <a:p>
            <a:pPr algn="l"/>
            <a:r>
              <a:rPr lang="en-US" sz="2800" b="1" i="1" dirty="0">
                <a:solidFill>
                  <a:schemeClr val="bg1"/>
                </a:solidFill>
                <a:latin typeface="Raleway" pitchFamily="2" charset="0"/>
              </a:rPr>
              <a:t>TIP: Use leftover inventory from your Show &amp; Sell to fill these orders.</a:t>
            </a:r>
            <a:endParaRPr lang="en-US" sz="2800" dirty="0">
              <a:solidFill>
                <a:schemeClr val="bg1"/>
              </a:solidFill>
              <a:latin typeface="Raleway" pitchFamily="2" charset="0"/>
            </a:endParaRPr>
          </a:p>
          <a:p>
            <a:pPr>
              <a:lnSpc>
                <a:spcPct val="107000"/>
              </a:lnSpc>
              <a:spcAft>
                <a:spcPts val="800"/>
              </a:spcAft>
              <a:tabLst>
                <a:tab pos="3429044" algn="l"/>
              </a:tabLst>
            </a:pPr>
            <a:endParaRPr lang="en-US" sz="1801" kern="100" dirty="0">
              <a:solidFill>
                <a:schemeClr val="bg1"/>
              </a:solidFill>
              <a:latin typeface="Raleway"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FAF8769-3662-880C-C8EF-D557F5AD2473}"/>
              </a:ext>
            </a:extLst>
          </p:cNvPr>
          <p:cNvSpPr txBox="1"/>
          <p:nvPr/>
        </p:nvSpPr>
        <p:spPr>
          <a:xfrm>
            <a:off x="12801600" y="2971822"/>
            <a:ext cx="5181600" cy="5262979"/>
          </a:xfrm>
          <a:prstGeom prst="rect">
            <a:avLst/>
          </a:prstGeom>
          <a:noFill/>
          <a:ln>
            <a:solidFill>
              <a:schemeClr val="bg1"/>
            </a:solidFill>
          </a:ln>
        </p:spPr>
        <p:txBody>
          <a:bodyPr wrap="square">
            <a:spAutoFit/>
          </a:bodyPr>
          <a:lstStyle/>
          <a:p>
            <a:r>
              <a:rPr lang="en-US" sz="2800" dirty="0">
                <a:solidFill>
                  <a:schemeClr val="bg1"/>
                </a:solidFill>
                <a:latin typeface="Raleway" pitchFamily="2" charset="0"/>
              </a:rPr>
              <a:t>Sample Take Order Script </a:t>
            </a:r>
          </a:p>
          <a:p>
            <a:endParaRPr lang="en-US" sz="2800" dirty="0">
              <a:solidFill>
                <a:schemeClr val="bg1"/>
              </a:solidFill>
              <a:latin typeface="Raleway" pitchFamily="2" charset="0"/>
            </a:endParaRPr>
          </a:p>
          <a:p>
            <a:r>
              <a:rPr lang="en-US" sz="2800" dirty="0">
                <a:solidFill>
                  <a:schemeClr val="bg1"/>
                </a:solidFill>
                <a:latin typeface="Raleway" pitchFamily="2" charset="0"/>
              </a:rPr>
              <a:t>Hi. My name is _______________. (first name only) I’m a Cub/Boy Scout with Pack/Troop ______. We’re raising money to. (trip, event, purchase, etc.) You can support us by buying some of our delicious popcorn. (hand customer Take Order form and a pen) Will you help me?</a:t>
            </a:r>
          </a:p>
        </p:txBody>
      </p:sp>
    </p:spTree>
    <p:extLst>
      <p:ext uri="{BB962C8B-B14F-4D97-AF65-F5344CB8AC3E}">
        <p14:creationId xmlns:p14="http://schemas.microsoft.com/office/powerpoint/2010/main" val="3166482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524" r="35105"/>
          <a:stretch>
            <a:fillRect/>
          </a:stretch>
        </p:blipFill>
        <p:spPr>
          <a:xfrm>
            <a:off x="12801601" y="-419098"/>
            <a:ext cx="5707838" cy="11125200"/>
          </a:xfrm>
          <a:prstGeom prst="rect">
            <a:avLst/>
          </a:prstGeom>
        </p:spPr>
      </p:pic>
      <p:pic>
        <p:nvPicPr>
          <p:cNvPr id="3" name="Picture 3"/>
          <p:cNvPicPr>
            <a:picLocks noChangeAspect="1"/>
          </p:cNvPicPr>
          <p:nvPr/>
        </p:nvPicPr>
        <p:blipFill>
          <a:blip r:embed="rId3"/>
          <a:srcRect l="672" t="1621" b="1435"/>
          <a:stretch>
            <a:fillRect/>
          </a:stretch>
        </p:blipFill>
        <p:spPr>
          <a:xfrm>
            <a:off x="13849922" y="1028700"/>
            <a:ext cx="3302130" cy="6987157"/>
          </a:xfrm>
          <a:prstGeom prst="rect">
            <a:avLst/>
          </a:prstGeom>
        </p:spPr>
      </p:pic>
      <p:sp>
        <p:nvSpPr>
          <p:cNvPr id="4" name="AutoShape 4"/>
          <p:cNvSpPr/>
          <p:nvPr/>
        </p:nvSpPr>
        <p:spPr>
          <a:xfrm rot="-2700000">
            <a:off x="-5282272" y="-1468422"/>
            <a:ext cx="15991076" cy="8186869"/>
          </a:xfrm>
          <a:prstGeom prst="rect">
            <a:avLst/>
          </a:prstGeom>
          <a:solidFill>
            <a:srgbClr val="C4E2F6"/>
          </a:solidFill>
        </p:spPr>
        <p:txBody>
          <a:bodyPr/>
          <a:lstStyle/>
          <a:p>
            <a:endParaRPr lang="en-US" sz="1801"/>
          </a:p>
        </p:txBody>
      </p:sp>
      <p:sp>
        <p:nvSpPr>
          <p:cNvPr id="5" name="TextBox 5"/>
          <p:cNvSpPr txBox="1"/>
          <p:nvPr/>
        </p:nvSpPr>
        <p:spPr>
          <a:xfrm>
            <a:off x="1028700" y="1019176"/>
            <a:ext cx="10248900" cy="859210"/>
          </a:xfrm>
          <a:prstGeom prst="rect">
            <a:avLst/>
          </a:prstGeom>
        </p:spPr>
        <p:txBody>
          <a:bodyPr lIns="0" tIns="0" rIns="0" bIns="0" rtlCol="0" anchor="t">
            <a:spAutoFit/>
          </a:bodyPr>
          <a:lstStyle/>
          <a:p>
            <a:pPr>
              <a:lnSpc>
                <a:spcPts val="6720"/>
              </a:lnSpc>
            </a:pPr>
            <a:r>
              <a:rPr lang="en-US" sz="5600" dirty="0">
                <a:solidFill>
                  <a:srgbClr val="231F20"/>
                </a:solidFill>
                <a:latin typeface="Raleway" pitchFamily="2" charset="0"/>
              </a:rPr>
              <a:t>ONLINE STOREFRONT</a:t>
            </a:r>
          </a:p>
        </p:txBody>
      </p:sp>
      <p:grpSp>
        <p:nvGrpSpPr>
          <p:cNvPr id="6" name="Group 6"/>
          <p:cNvGrpSpPr/>
          <p:nvPr/>
        </p:nvGrpSpPr>
        <p:grpSpPr>
          <a:xfrm>
            <a:off x="1028701" y="2596437"/>
            <a:ext cx="10831541" cy="5824412"/>
            <a:chOff x="0" y="-38100"/>
            <a:chExt cx="14442056" cy="7765881"/>
          </a:xfrm>
        </p:grpSpPr>
        <p:sp>
          <p:nvSpPr>
            <p:cNvPr id="7" name="TextBox 7"/>
            <p:cNvSpPr txBox="1"/>
            <p:nvPr/>
          </p:nvSpPr>
          <p:spPr>
            <a:xfrm>
              <a:off x="0" y="-38100"/>
              <a:ext cx="12303728" cy="669500"/>
            </a:xfrm>
            <a:prstGeom prst="rect">
              <a:avLst/>
            </a:prstGeom>
          </p:spPr>
          <p:txBody>
            <a:bodyPr lIns="0" tIns="0" rIns="0" bIns="0" rtlCol="0" anchor="t">
              <a:spAutoFit/>
            </a:bodyPr>
            <a:lstStyle/>
            <a:p>
              <a:pPr>
                <a:lnSpc>
                  <a:spcPts val="4160"/>
                </a:lnSpc>
              </a:pPr>
              <a:r>
                <a:rPr lang="en-US" sz="3200" spc="320">
                  <a:solidFill>
                    <a:srgbClr val="231F20"/>
                  </a:solidFill>
                  <a:latin typeface="Raleway"/>
                </a:rPr>
                <a:t>PRPOPCORNSTORE.COM</a:t>
              </a:r>
            </a:p>
          </p:txBody>
        </p:sp>
        <p:sp>
          <p:nvSpPr>
            <p:cNvPr id="8" name="TextBox 8"/>
            <p:cNvSpPr txBox="1"/>
            <p:nvPr/>
          </p:nvSpPr>
          <p:spPr>
            <a:xfrm>
              <a:off x="0" y="767108"/>
              <a:ext cx="12303728" cy="1469206"/>
            </a:xfrm>
            <a:prstGeom prst="rect">
              <a:avLst/>
            </a:prstGeom>
          </p:spPr>
          <p:txBody>
            <a:bodyPr lIns="0" tIns="0" rIns="0" bIns="0" rtlCol="0" anchor="t">
              <a:spAutoFit/>
            </a:bodyPr>
            <a:lstStyle/>
            <a:p>
              <a:pPr>
                <a:lnSpc>
                  <a:spcPts val="4500"/>
                </a:lnSpc>
              </a:pPr>
              <a:r>
                <a:rPr lang="en-US" sz="3001" spc="60">
                  <a:solidFill>
                    <a:srgbClr val="231F20"/>
                  </a:solidFill>
                  <a:latin typeface="Raleway"/>
                </a:rPr>
                <a:t>60% of every purchase goes to the Scout's unit and Council in their name</a:t>
              </a:r>
            </a:p>
          </p:txBody>
        </p:sp>
        <p:sp>
          <p:nvSpPr>
            <p:cNvPr id="9" name="TextBox 9"/>
            <p:cNvSpPr txBox="1"/>
            <p:nvPr/>
          </p:nvSpPr>
          <p:spPr>
            <a:xfrm>
              <a:off x="0" y="3054427"/>
              <a:ext cx="12303728" cy="669500"/>
            </a:xfrm>
            <a:prstGeom prst="rect">
              <a:avLst/>
            </a:prstGeom>
          </p:spPr>
          <p:txBody>
            <a:bodyPr lIns="0" tIns="0" rIns="0" bIns="0" rtlCol="0" anchor="t">
              <a:spAutoFit/>
            </a:bodyPr>
            <a:lstStyle/>
            <a:p>
              <a:pPr>
                <a:lnSpc>
                  <a:spcPts val="4160"/>
                </a:lnSpc>
              </a:pPr>
              <a:r>
                <a:rPr lang="en-US" sz="3200" spc="320">
                  <a:solidFill>
                    <a:srgbClr val="231F20"/>
                  </a:solidFill>
                  <a:latin typeface="Raleway"/>
                </a:rPr>
                <a:t>FREE SHIPPING</a:t>
              </a:r>
            </a:p>
          </p:txBody>
        </p:sp>
        <p:sp>
          <p:nvSpPr>
            <p:cNvPr id="10" name="TextBox 10"/>
            <p:cNvSpPr txBox="1"/>
            <p:nvPr/>
          </p:nvSpPr>
          <p:spPr>
            <a:xfrm>
              <a:off x="0" y="3859631"/>
              <a:ext cx="12303728" cy="699765"/>
            </a:xfrm>
            <a:prstGeom prst="rect">
              <a:avLst/>
            </a:prstGeom>
          </p:spPr>
          <p:txBody>
            <a:bodyPr lIns="0" tIns="0" rIns="0" bIns="0" rtlCol="0" anchor="t">
              <a:spAutoFit/>
            </a:bodyPr>
            <a:lstStyle/>
            <a:p>
              <a:pPr>
                <a:lnSpc>
                  <a:spcPts val="4500"/>
                </a:lnSpc>
              </a:pPr>
              <a:r>
                <a:rPr lang="en-US" sz="3001" spc="60">
                  <a:solidFill>
                    <a:srgbClr val="231F20"/>
                  </a:solidFill>
                  <a:latin typeface="Raleway"/>
                </a:rPr>
                <a:t>No deliveries to worry about - all ships from PRP</a:t>
              </a:r>
            </a:p>
          </p:txBody>
        </p:sp>
        <p:sp>
          <p:nvSpPr>
            <p:cNvPr id="11" name="TextBox 11"/>
            <p:cNvSpPr txBox="1"/>
            <p:nvPr/>
          </p:nvSpPr>
          <p:spPr>
            <a:xfrm>
              <a:off x="0" y="5442964"/>
              <a:ext cx="14442056" cy="669500"/>
            </a:xfrm>
            <a:prstGeom prst="rect">
              <a:avLst/>
            </a:prstGeom>
          </p:spPr>
          <p:txBody>
            <a:bodyPr lIns="0" tIns="0" rIns="0" bIns="0" rtlCol="0" anchor="t">
              <a:spAutoFit/>
            </a:bodyPr>
            <a:lstStyle/>
            <a:p>
              <a:pPr>
                <a:lnSpc>
                  <a:spcPts val="4160"/>
                </a:lnSpc>
              </a:pPr>
              <a:r>
                <a:rPr lang="en-US" sz="3200" spc="320" dirty="0">
                  <a:solidFill>
                    <a:srgbClr val="231F20"/>
                  </a:solidFill>
                  <a:latin typeface="Raleway"/>
                </a:rPr>
                <a:t>ALL SALES COUNT TOWARDS PRIZE LEVELS</a:t>
              </a:r>
            </a:p>
          </p:txBody>
        </p:sp>
        <p:sp>
          <p:nvSpPr>
            <p:cNvPr id="12" name="TextBox 12"/>
            <p:cNvSpPr txBox="1"/>
            <p:nvPr/>
          </p:nvSpPr>
          <p:spPr>
            <a:xfrm>
              <a:off x="0" y="6258575"/>
              <a:ext cx="12303728" cy="1469206"/>
            </a:xfrm>
            <a:prstGeom prst="rect">
              <a:avLst/>
            </a:prstGeom>
          </p:spPr>
          <p:txBody>
            <a:bodyPr lIns="0" tIns="0" rIns="0" bIns="0" rtlCol="0" anchor="t">
              <a:spAutoFit/>
            </a:bodyPr>
            <a:lstStyle/>
            <a:p>
              <a:pPr>
                <a:lnSpc>
                  <a:spcPts val="4500"/>
                </a:lnSpc>
              </a:pPr>
              <a:r>
                <a:rPr lang="en-US" sz="3001" spc="60">
                  <a:solidFill>
                    <a:srgbClr val="231F20"/>
                  </a:solidFill>
                  <a:latin typeface="Raleway"/>
                </a:rPr>
                <a:t>Personable email can be sent to family &amp; friends with customized video message</a:t>
              </a:r>
            </a:p>
          </p:txBody>
        </p:sp>
      </p:grpSp>
      <p:sp>
        <p:nvSpPr>
          <p:cNvPr id="13" name="AutoShape 13"/>
          <p:cNvSpPr/>
          <p:nvPr/>
        </p:nvSpPr>
        <p:spPr>
          <a:xfrm>
            <a:off x="-289888" y="9456189"/>
            <a:ext cx="18794522" cy="1026515"/>
          </a:xfrm>
          <a:prstGeom prst="rect">
            <a:avLst/>
          </a:prstGeom>
          <a:solidFill>
            <a:srgbClr val="1B447E"/>
          </a:solidFill>
        </p:spPr>
        <p:txBody>
          <a:bodyPr/>
          <a:lstStyle/>
          <a:p>
            <a:endParaRPr lang="en-US" sz="180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071018" y="6718875"/>
            <a:ext cx="14032119" cy="464935"/>
          </a:xfrm>
          <a:prstGeom prst="rect">
            <a:avLst/>
          </a:prstGeom>
        </p:spPr>
        <p:txBody>
          <a:bodyPr lIns="0" tIns="0" rIns="0" bIns="0" rtlCol="0" anchor="t">
            <a:spAutoFit/>
          </a:bodyPr>
          <a:lstStyle/>
          <a:p>
            <a:pPr>
              <a:lnSpc>
                <a:spcPts val="4160"/>
              </a:lnSpc>
            </a:pPr>
            <a:endParaRPr sz="1801"/>
          </a:p>
        </p:txBody>
      </p:sp>
      <p:pic>
        <p:nvPicPr>
          <p:cNvPr id="5" name="Picture 4"/>
          <p:cNvPicPr>
            <a:picLocks noChangeAspect="1"/>
          </p:cNvPicPr>
          <p:nvPr/>
        </p:nvPicPr>
        <p:blipFill rotWithShape="1">
          <a:blip r:embed="rId2"/>
          <a:srcRect l="13750" t="23530" r="76667" b="56119"/>
          <a:stretch/>
        </p:blipFill>
        <p:spPr>
          <a:xfrm>
            <a:off x="16476" y="38101"/>
            <a:ext cx="2971801" cy="3352800"/>
          </a:xfrm>
          <a:prstGeom prst="rect">
            <a:avLst/>
          </a:prstGeom>
          <a:ln>
            <a:noFill/>
          </a:ln>
        </p:spPr>
      </p:pic>
      <p:pic>
        <p:nvPicPr>
          <p:cNvPr id="6" name="Picture 5"/>
          <p:cNvPicPr>
            <a:picLocks noChangeAspect="1"/>
          </p:cNvPicPr>
          <p:nvPr/>
        </p:nvPicPr>
        <p:blipFill rotWithShape="1">
          <a:blip r:embed="rId2"/>
          <a:srcRect l="26667" t="24118" r="64583" b="55994"/>
          <a:stretch/>
        </p:blipFill>
        <p:spPr>
          <a:xfrm>
            <a:off x="3073495" y="114300"/>
            <a:ext cx="2713604" cy="3276601"/>
          </a:xfrm>
          <a:prstGeom prst="rect">
            <a:avLst/>
          </a:prstGeom>
          <a:ln>
            <a:noFill/>
          </a:ln>
        </p:spPr>
      </p:pic>
      <p:pic>
        <p:nvPicPr>
          <p:cNvPr id="8" name="Picture 7"/>
          <p:cNvPicPr>
            <a:picLocks noChangeAspect="1"/>
          </p:cNvPicPr>
          <p:nvPr/>
        </p:nvPicPr>
        <p:blipFill rotWithShape="1">
          <a:blip r:embed="rId2"/>
          <a:srcRect l="37917" t="22549" r="51667" b="55368"/>
          <a:stretch/>
        </p:blipFill>
        <p:spPr>
          <a:xfrm>
            <a:off x="5872317" y="38101"/>
            <a:ext cx="2977116" cy="3352800"/>
          </a:xfrm>
          <a:prstGeom prst="rect">
            <a:avLst/>
          </a:prstGeom>
          <a:ln>
            <a:noFill/>
          </a:ln>
        </p:spPr>
      </p:pic>
      <p:pic>
        <p:nvPicPr>
          <p:cNvPr id="9" name="Picture 8"/>
          <p:cNvPicPr>
            <a:picLocks noChangeAspect="1"/>
          </p:cNvPicPr>
          <p:nvPr/>
        </p:nvPicPr>
        <p:blipFill rotWithShape="1">
          <a:blip r:embed="rId2"/>
          <a:srcRect l="49584" t="23036" r="39166" b="55542"/>
          <a:stretch/>
        </p:blipFill>
        <p:spPr>
          <a:xfrm>
            <a:off x="8934651" y="38101"/>
            <a:ext cx="3314471" cy="3352800"/>
          </a:xfrm>
          <a:prstGeom prst="rect">
            <a:avLst/>
          </a:prstGeom>
          <a:ln>
            <a:noFill/>
          </a:ln>
        </p:spPr>
      </p:pic>
      <p:pic>
        <p:nvPicPr>
          <p:cNvPr id="11" name="Picture 10"/>
          <p:cNvPicPr>
            <a:picLocks noChangeAspect="1"/>
          </p:cNvPicPr>
          <p:nvPr/>
        </p:nvPicPr>
        <p:blipFill rotWithShape="1">
          <a:blip r:embed="rId2"/>
          <a:srcRect l="62916" t="23333" r="27501" b="55209"/>
          <a:stretch/>
        </p:blipFill>
        <p:spPr>
          <a:xfrm>
            <a:off x="12334340" y="114300"/>
            <a:ext cx="2754574" cy="3276601"/>
          </a:xfrm>
          <a:prstGeom prst="rect">
            <a:avLst/>
          </a:prstGeom>
          <a:ln>
            <a:noFill/>
          </a:ln>
        </p:spPr>
      </p:pic>
      <p:pic>
        <p:nvPicPr>
          <p:cNvPr id="13" name="Picture 12"/>
          <p:cNvPicPr>
            <a:picLocks noChangeAspect="1"/>
          </p:cNvPicPr>
          <p:nvPr/>
        </p:nvPicPr>
        <p:blipFill rotWithShape="1">
          <a:blip r:embed="rId2"/>
          <a:srcRect l="74167" t="22549" r="15000" b="55494"/>
          <a:stretch/>
        </p:blipFill>
        <p:spPr>
          <a:xfrm>
            <a:off x="15174133" y="-38100"/>
            <a:ext cx="3113867" cy="3352800"/>
          </a:xfrm>
          <a:prstGeom prst="rect">
            <a:avLst/>
          </a:prstGeom>
          <a:ln>
            <a:noFill/>
          </a:ln>
        </p:spPr>
      </p:pic>
      <p:pic>
        <p:nvPicPr>
          <p:cNvPr id="16" name="Picture 15"/>
          <p:cNvPicPr>
            <a:picLocks noChangeAspect="1"/>
          </p:cNvPicPr>
          <p:nvPr/>
        </p:nvPicPr>
        <p:blipFill rotWithShape="1">
          <a:blip r:embed="rId2"/>
          <a:srcRect l="7917" t="55490" r="80833" b="20196"/>
          <a:stretch/>
        </p:blipFill>
        <p:spPr>
          <a:xfrm>
            <a:off x="-19944" y="6740652"/>
            <a:ext cx="2922835" cy="3355848"/>
          </a:xfrm>
          <a:prstGeom prst="rect">
            <a:avLst/>
          </a:prstGeom>
          <a:ln>
            <a:noFill/>
          </a:ln>
        </p:spPr>
      </p:pic>
      <p:pic>
        <p:nvPicPr>
          <p:cNvPr id="17" name="Picture 16"/>
          <p:cNvPicPr>
            <a:picLocks noChangeAspect="1"/>
          </p:cNvPicPr>
          <p:nvPr/>
        </p:nvPicPr>
        <p:blipFill rotWithShape="1">
          <a:blip r:embed="rId2"/>
          <a:srcRect l="19949" t="55490" r="69634" b="20196"/>
          <a:stretch/>
        </p:blipFill>
        <p:spPr>
          <a:xfrm>
            <a:off x="3122030" y="6667501"/>
            <a:ext cx="2706329" cy="3355849"/>
          </a:xfrm>
          <a:prstGeom prst="rect">
            <a:avLst/>
          </a:prstGeom>
          <a:ln>
            <a:noFill/>
          </a:ln>
        </p:spPr>
      </p:pic>
      <p:pic>
        <p:nvPicPr>
          <p:cNvPr id="18" name="Picture 17"/>
          <p:cNvPicPr>
            <a:picLocks noChangeAspect="1"/>
          </p:cNvPicPr>
          <p:nvPr/>
        </p:nvPicPr>
        <p:blipFill rotWithShape="1">
          <a:blip r:embed="rId2"/>
          <a:srcRect l="31250" t="55490" r="58333" b="20196"/>
          <a:stretch/>
        </p:blipFill>
        <p:spPr>
          <a:xfrm>
            <a:off x="6047497" y="6667501"/>
            <a:ext cx="2706329" cy="3355849"/>
          </a:xfrm>
          <a:prstGeom prst="rect">
            <a:avLst/>
          </a:prstGeom>
          <a:ln>
            <a:noFill/>
          </a:ln>
        </p:spPr>
      </p:pic>
      <p:pic>
        <p:nvPicPr>
          <p:cNvPr id="19" name="Picture 18"/>
          <p:cNvPicPr>
            <a:picLocks noChangeAspect="1"/>
          </p:cNvPicPr>
          <p:nvPr/>
        </p:nvPicPr>
        <p:blipFill rotWithShape="1">
          <a:blip r:embed="rId2"/>
          <a:srcRect l="42500" t="55490" r="44583" b="20196"/>
          <a:stretch/>
        </p:blipFill>
        <p:spPr>
          <a:xfrm>
            <a:off x="8972963" y="6667501"/>
            <a:ext cx="3355849" cy="3355849"/>
          </a:xfrm>
          <a:prstGeom prst="rect">
            <a:avLst/>
          </a:prstGeom>
          <a:ln>
            <a:noFill/>
          </a:ln>
        </p:spPr>
      </p:pic>
      <p:pic>
        <p:nvPicPr>
          <p:cNvPr id="20" name="Picture 19"/>
          <p:cNvPicPr>
            <a:picLocks noChangeAspect="1"/>
          </p:cNvPicPr>
          <p:nvPr/>
        </p:nvPicPr>
        <p:blipFill rotWithShape="1">
          <a:blip r:embed="rId2"/>
          <a:srcRect l="57917" t="55490" r="33750" b="20196"/>
          <a:stretch/>
        </p:blipFill>
        <p:spPr>
          <a:xfrm>
            <a:off x="12547950" y="6667501"/>
            <a:ext cx="2165063" cy="3355849"/>
          </a:xfrm>
          <a:prstGeom prst="rect">
            <a:avLst/>
          </a:prstGeom>
          <a:ln>
            <a:noFill/>
          </a:ln>
        </p:spPr>
      </p:pic>
      <p:pic>
        <p:nvPicPr>
          <p:cNvPr id="21" name="Picture 20"/>
          <p:cNvPicPr>
            <a:picLocks noChangeAspect="1"/>
          </p:cNvPicPr>
          <p:nvPr/>
        </p:nvPicPr>
        <p:blipFill rotWithShape="1">
          <a:blip r:embed="rId2"/>
          <a:srcRect l="69167" t="55490" r="17916" b="20196"/>
          <a:stretch/>
        </p:blipFill>
        <p:spPr>
          <a:xfrm>
            <a:off x="14932152" y="6667501"/>
            <a:ext cx="3355849" cy="3355849"/>
          </a:xfrm>
          <a:prstGeom prst="rect">
            <a:avLst/>
          </a:prstGeom>
          <a:ln>
            <a:noFill/>
          </a:ln>
        </p:spPr>
      </p:pic>
      <p:pic>
        <p:nvPicPr>
          <p:cNvPr id="22" name="Picture 21"/>
          <p:cNvPicPr>
            <a:picLocks noChangeAspect="1"/>
          </p:cNvPicPr>
          <p:nvPr/>
        </p:nvPicPr>
        <p:blipFill rotWithShape="1">
          <a:blip r:embed="rId2"/>
          <a:srcRect l="82917" t="55490" r="7225" b="20196"/>
          <a:stretch/>
        </p:blipFill>
        <p:spPr>
          <a:xfrm>
            <a:off x="15450491" y="3485903"/>
            <a:ext cx="2561152" cy="3355849"/>
          </a:xfrm>
          <a:prstGeom prst="rect">
            <a:avLst/>
          </a:prstGeom>
        </p:spPr>
      </p:pic>
      <p:sp>
        <p:nvSpPr>
          <p:cNvPr id="24" name="TextBox 5"/>
          <p:cNvSpPr txBox="1"/>
          <p:nvPr/>
        </p:nvSpPr>
        <p:spPr>
          <a:xfrm>
            <a:off x="533401" y="4284292"/>
            <a:ext cx="10248900" cy="1718419"/>
          </a:xfrm>
          <a:prstGeom prst="rect">
            <a:avLst/>
          </a:prstGeom>
        </p:spPr>
        <p:txBody>
          <a:bodyPr lIns="0" tIns="0" rIns="0" bIns="0" rtlCol="0" anchor="t">
            <a:spAutoFit/>
          </a:bodyPr>
          <a:lstStyle/>
          <a:p>
            <a:pPr>
              <a:lnSpc>
                <a:spcPts val="6720"/>
              </a:lnSpc>
            </a:pPr>
            <a:r>
              <a:rPr lang="en-US" sz="5600" dirty="0">
                <a:solidFill>
                  <a:srgbClr val="231F20"/>
                </a:solidFill>
                <a:latin typeface="Raleway" pitchFamily="2" charset="0"/>
              </a:rPr>
              <a:t>Opens: August 1</a:t>
            </a:r>
            <a:r>
              <a:rPr lang="en-US" sz="5600" baseline="30000" dirty="0">
                <a:solidFill>
                  <a:srgbClr val="231F20"/>
                </a:solidFill>
                <a:latin typeface="Raleway" pitchFamily="2" charset="0"/>
              </a:rPr>
              <a:t>st</a:t>
            </a:r>
            <a:endParaRPr lang="en-US" sz="5600" dirty="0">
              <a:solidFill>
                <a:srgbClr val="231F20"/>
              </a:solidFill>
              <a:latin typeface="Raleway" pitchFamily="2" charset="0"/>
            </a:endParaRPr>
          </a:p>
          <a:p>
            <a:pPr>
              <a:lnSpc>
                <a:spcPts val="6720"/>
              </a:lnSpc>
            </a:pPr>
            <a:r>
              <a:rPr lang="en-US" sz="5600" dirty="0">
                <a:solidFill>
                  <a:srgbClr val="231F20"/>
                </a:solidFill>
                <a:latin typeface="Raleway" pitchFamily="2" charset="0"/>
              </a:rPr>
              <a:t>Closes: November 20th</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164" y="3710615"/>
            <a:ext cx="4139915" cy="2637170"/>
          </a:xfrm>
          <a:prstGeom prst="rect">
            <a:avLst/>
          </a:prstGeom>
        </p:spPr>
      </p:pic>
    </p:spTree>
    <p:extLst>
      <p:ext uri="{BB962C8B-B14F-4D97-AF65-F5344CB8AC3E}">
        <p14:creationId xmlns:p14="http://schemas.microsoft.com/office/powerpoint/2010/main" val="331239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491949" y="6916267"/>
            <a:ext cx="8991600" cy="2163129"/>
            <a:chOff x="9296400" y="4581525"/>
            <a:chExt cx="8991600" cy="2163128"/>
          </a:xfrm>
        </p:grpSpPr>
        <p:sp>
          <p:nvSpPr>
            <p:cNvPr id="2" name="AutoShape 2"/>
            <p:cNvSpPr/>
            <p:nvPr/>
          </p:nvSpPr>
          <p:spPr>
            <a:xfrm>
              <a:off x="9296400" y="4992053"/>
              <a:ext cx="190500" cy="1752600"/>
            </a:xfrm>
            <a:prstGeom prst="rect">
              <a:avLst/>
            </a:prstGeom>
            <a:solidFill>
              <a:srgbClr val="231F20"/>
            </a:solidFill>
          </p:spPr>
          <p:txBody>
            <a:bodyPr/>
            <a:lstStyle/>
            <a:p>
              <a:endParaRPr lang="en-US" sz="1801"/>
            </a:p>
          </p:txBody>
        </p:sp>
        <p:grpSp>
          <p:nvGrpSpPr>
            <p:cNvPr id="3" name="Group 3"/>
            <p:cNvGrpSpPr/>
            <p:nvPr/>
          </p:nvGrpSpPr>
          <p:grpSpPr>
            <a:xfrm>
              <a:off x="10191042" y="4581525"/>
              <a:ext cx="8096958" cy="2088800"/>
              <a:chOff x="0" y="-38100"/>
              <a:chExt cx="20447944" cy="2785064"/>
            </a:xfrm>
          </p:grpSpPr>
          <p:sp>
            <p:nvSpPr>
              <p:cNvPr id="4" name="TextBox 4"/>
              <p:cNvSpPr txBox="1"/>
              <p:nvPr/>
            </p:nvSpPr>
            <p:spPr>
              <a:xfrm>
                <a:off x="0" y="-38100"/>
                <a:ext cx="20447944" cy="669499"/>
              </a:xfrm>
              <a:prstGeom prst="rect">
                <a:avLst/>
              </a:prstGeom>
            </p:spPr>
            <p:txBody>
              <a:bodyPr lIns="0" tIns="0" rIns="0" bIns="0" rtlCol="0" anchor="t">
                <a:spAutoFit/>
              </a:bodyPr>
              <a:lstStyle/>
              <a:p>
                <a:pPr>
                  <a:lnSpc>
                    <a:spcPts val="4160"/>
                  </a:lnSpc>
                </a:pPr>
                <a:r>
                  <a:rPr lang="en-US" sz="3200" b="1" u="sng" spc="320" dirty="0">
                    <a:solidFill>
                      <a:srgbClr val="1B447E"/>
                    </a:solidFill>
                    <a:latin typeface="Raleway"/>
                  </a:rPr>
                  <a:t>SQUARE</a:t>
                </a:r>
              </a:p>
            </p:txBody>
          </p:sp>
          <p:sp>
            <p:nvSpPr>
              <p:cNvPr id="5" name="TextBox 5"/>
              <p:cNvSpPr txBox="1"/>
              <p:nvPr/>
            </p:nvSpPr>
            <p:spPr>
              <a:xfrm>
                <a:off x="0" y="947841"/>
                <a:ext cx="20447944" cy="1799123"/>
              </a:xfrm>
              <a:prstGeom prst="rect">
                <a:avLst/>
              </a:prstGeom>
            </p:spPr>
            <p:txBody>
              <a:bodyPr lIns="0" tIns="0" rIns="0" bIns="0" rtlCol="0" anchor="t">
                <a:spAutoFit/>
              </a:bodyPr>
              <a:lstStyle/>
              <a:p>
                <a:pPr>
                  <a:lnSpc>
                    <a:spcPts val="3641"/>
                  </a:lnSpc>
                </a:pPr>
                <a:r>
                  <a:rPr lang="en-US" sz="2601" spc="52" dirty="0">
                    <a:solidFill>
                      <a:srgbClr val="1B447E"/>
                    </a:solidFill>
                    <a:latin typeface="Raleway"/>
                  </a:rPr>
                  <a:t>INCREASE SALES</a:t>
                </a:r>
              </a:p>
              <a:p>
                <a:pPr>
                  <a:lnSpc>
                    <a:spcPts val="3641"/>
                  </a:lnSpc>
                </a:pPr>
                <a:r>
                  <a:rPr lang="en-US" sz="2601" spc="52" dirty="0">
                    <a:solidFill>
                      <a:srgbClr val="1B447E"/>
                    </a:solidFill>
                    <a:latin typeface="Raleway"/>
                  </a:rPr>
                  <a:t>ACCEPT CREDIT CARDS ANYWHERE</a:t>
                </a:r>
              </a:p>
              <a:p>
                <a:pPr>
                  <a:lnSpc>
                    <a:spcPts val="3641"/>
                  </a:lnSpc>
                </a:pPr>
                <a:r>
                  <a:rPr lang="en-US" sz="2601" spc="52" dirty="0">
                    <a:solidFill>
                      <a:srgbClr val="1B447E"/>
                    </a:solidFill>
                    <a:latin typeface="Raleway"/>
                  </a:rPr>
                  <a:t>UPLOAD PRODUCT MIX FROM PR WEBSITE</a:t>
                </a:r>
              </a:p>
            </p:txBody>
          </p:sp>
        </p:grpSp>
      </p:grpSp>
      <p:grpSp>
        <p:nvGrpSpPr>
          <p:cNvPr id="6" name="Group 6"/>
          <p:cNvGrpSpPr/>
          <p:nvPr/>
        </p:nvGrpSpPr>
        <p:grpSpPr>
          <a:xfrm rot="-10800000">
            <a:off x="-26370" y="-8193"/>
            <a:ext cx="18342670" cy="4287120"/>
            <a:chOff x="11576" y="-27010"/>
            <a:chExt cx="3018652" cy="705531"/>
          </a:xfrm>
        </p:grpSpPr>
        <p:sp>
          <p:nvSpPr>
            <p:cNvPr id="7" name="Freeform 7"/>
            <p:cNvSpPr/>
            <p:nvPr/>
          </p:nvSpPr>
          <p:spPr>
            <a:xfrm>
              <a:off x="11576" y="-27010"/>
              <a:ext cx="3018652" cy="705531"/>
            </a:xfrm>
            <a:custGeom>
              <a:avLst/>
              <a:gdLst>
                <a:gd name="connsiteX0" fmla="*/ 0 w 3130550"/>
                <a:gd name="connsiteY0" fmla="*/ 552450 h 1257300"/>
                <a:gd name="connsiteX1" fmla="*/ 0 w 3130550"/>
                <a:gd name="connsiteY1" fmla="*/ 1257300 h 1257300"/>
                <a:gd name="connsiteX2" fmla="*/ 2709970 w 3130550"/>
                <a:gd name="connsiteY2" fmla="*/ 651510 h 1257300"/>
                <a:gd name="connsiteX3" fmla="*/ 3130550 w 3130550"/>
                <a:gd name="connsiteY3" fmla="*/ 0 h 1257300"/>
                <a:gd name="connsiteX4" fmla="*/ 0 w 3130550"/>
                <a:gd name="connsiteY4" fmla="*/ 552450 h 1257300"/>
                <a:gd name="connsiteX0" fmla="*/ 0 w 3130550"/>
                <a:gd name="connsiteY0" fmla="*/ 552450 h 1257300"/>
                <a:gd name="connsiteX1" fmla="*/ 0 w 3130550"/>
                <a:gd name="connsiteY1" fmla="*/ 1257300 h 1257300"/>
                <a:gd name="connsiteX2" fmla="*/ 3026370 w 3130550"/>
                <a:gd name="connsiteY2" fmla="*/ 678520 h 1257300"/>
                <a:gd name="connsiteX3" fmla="*/ 3130550 w 3130550"/>
                <a:gd name="connsiteY3" fmla="*/ 0 h 1257300"/>
                <a:gd name="connsiteX4" fmla="*/ 0 w 3130550"/>
                <a:gd name="connsiteY4" fmla="*/ 552450 h 1257300"/>
                <a:gd name="connsiteX0" fmla="*/ 0 w 3030228"/>
                <a:gd name="connsiteY0" fmla="*/ 579460 h 1284310"/>
                <a:gd name="connsiteX1" fmla="*/ 0 w 3030228"/>
                <a:gd name="connsiteY1" fmla="*/ 1284310 h 1284310"/>
                <a:gd name="connsiteX2" fmla="*/ 3026370 w 3030228"/>
                <a:gd name="connsiteY2" fmla="*/ 705530 h 1284310"/>
                <a:gd name="connsiteX3" fmla="*/ 3030228 w 3030228"/>
                <a:gd name="connsiteY3" fmla="*/ 0 h 1284310"/>
                <a:gd name="connsiteX4" fmla="*/ 0 w 3030228"/>
                <a:gd name="connsiteY4" fmla="*/ 579460 h 1284310"/>
                <a:gd name="connsiteX0" fmla="*/ 0 w 3030228"/>
                <a:gd name="connsiteY0" fmla="*/ 579460 h 705530"/>
                <a:gd name="connsiteX1" fmla="*/ 123473 w 3030228"/>
                <a:gd name="connsiteY1" fmla="*/ 389131 h 705530"/>
                <a:gd name="connsiteX2" fmla="*/ 3026370 w 3030228"/>
                <a:gd name="connsiteY2" fmla="*/ 705530 h 705530"/>
                <a:gd name="connsiteX3" fmla="*/ 3030228 w 3030228"/>
                <a:gd name="connsiteY3" fmla="*/ 0 h 705530"/>
                <a:gd name="connsiteX4" fmla="*/ 0 w 3030228"/>
                <a:gd name="connsiteY4" fmla="*/ 579460 h 705530"/>
                <a:gd name="connsiteX0" fmla="*/ 0 w 3030228"/>
                <a:gd name="connsiteY0" fmla="*/ 579460 h 705531"/>
                <a:gd name="connsiteX1" fmla="*/ 11576 w 3030228"/>
                <a:gd name="connsiteY1" fmla="*/ 705531 h 705531"/>
                <a:gd name="connsiteX2" fmla="*/ 3026370 w 3030228"/>
                <a:gd name="connsiteY2" fmla="*/ 705530 h 705531"/>
                <a:gd name="connsiteX3" fmla="*/ 3030228 w 3030228"/>
                <a:gd name="connsiteY3" fmla="*/ 0 h 705531"/>
                <a:gd name="connsiteX4" fmla="*/ 0 w 3030228"/>
                <a:gd name="connsiteY4" fmla="*/ 579460 h 705531"/>
                <a:gd name="connsiteX0" fmla="*/ 0 w 3018652"/>
                <a:gd name="connsiteY0" fmla="*/ 405826 h 705531"/>
                <a:gd name="connsiteX1" fmla="*/ 0 w 3018652"/>
                <a:gd name="connsiteY1" fmla="*/ 705531 h 705531"/>
                <a:gd name="connsiteX2" fmla="*/ 3014794 w 3018652"/>
                <a:gd name="connsiteY2" fmla="*/ 705530 h 705531"/>
                <a:gd name="connsiteX3" fmla="*/ 3018652 w 3018652"/>
                <a:gd name="connsiteY3" fmla="*/ 0 h 705531"/>
                <a:gd name="connsiteX4" fmla="*/ 0 w 3018652"/>
                <a:gd name="connsiteY4" fmla="*/ 405826 h 70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652" h="705531">
                  <a:moveTo>
                    <a:pt x="0" y="405826"/>
                  </a:moveTo>
                  <a:lnTo>
                    <a:pt x="0" y="705531"/>
                  </a:lnTo>
                  <a:lnTo>
                    <a:pt x="3014794" y="705530"/>
                  </a:lnTo>
                  <a:lnTo>
                    <a:pt x="3018652" y="0"/>
                  </a:lnTo>
                  <a:lnTo>
                    <a:pt x="0" y="405826"/>
                  </a:lnTo>
                  <a:close/>
                </a:path>
              </a:pathLst>
            </a:custGeom>
            <a:solidFill>
              <a:srgbClr val="C4E2F6"/>
            </a:solidFill>
          </p:spPr>
          <p:txBody>
            <a:bodyPr/>
            <a:lstStyle/>
            <a:p>
              <a:endParaRPr lang="en-US" sz="1801"/>
            </a:p>
          </p:txBody>
        </p:sp>
      </p:grpSp>
      <p:sp>
        <p:nvSpPr>
          <p:cNvPr id="8" name="AutoShape 8"/>
          <p:cNvSpPr/>
          <p:nvPr/>
        </p:nvSpPr>
        <p:spPr>
          <a:xfrm>
            <a:off x="9507188" y="2135366"/>
            <a:ext cx="175260" cy="2143561"/>
          </a:xfrm>
          <a:prstGeom prst="rect">
            <a:avLst/>
          </a:prstGeom>
          <a:solidFill>
            <a:srgbClr val="231F20"/>
          </a:solidFill>
        </p:spPr>
        <p:txBody>
          <a:bodyPr/>
          <a:lstStyle/>
          <a:p>
            <a:endParaRPr lang="en-US" sz="1801"/>
          </a:p>
        </p:txBody>
      </p:sp>
      <p:grpSp>
        <p:nvGrpSpPr>
          <p:cNvPr id="9" name="Group 9"/>
          <p:cNvGrpSpPr/>
          <p:nvPr/>
        </p:nvGrpSpPr>
        <p:grpSpPr>
          <a:xfrm>
            <a:off x="1868373" y="2095500"/>
            <a:ext cx="15390926" cy="3935460"/>
            <a:chOff x="0" y="-38100"/>
            <a:chExt cx="20521237" cy="5247282"/>
          </a:xfrm>
        </p:grpSpPr>
        <p:sp>
          <p:nvSpPr>
            <p:cNvPr id="10" name="TextBox 10"/>
            <p:cNvSpPr txBox="1"/>
            <p:nvPr/>
          </p:nvSpPr>
          <p:spPr>
            <a:xfrm>
              <a:off x="0" y="-38100"/>
              <a:ext cx="20521237" cy="669500"/>
            </a:xfrm>
            <a:prstGeom prst="rect">
              <a:avLst/>
            </a:prstGeom>
          </p:spPr>
          <p:txBody>
            <a:bodyPr lIns="0" tIns="0" rIns="0" bIns="0" rtlCol="0" anchor="t">
              <a:spAutoFit/>
            </a:bodyPr>
            <a:lstStyle/>
            <a:p>
              <a:pPr>
                <a:lnSpc>
                  <a:spcPts val="4160"/>
                </a:lnSpc>
              </a:pPr>
              <a:r>
                <a:rPr lang="en-US" sz="3200" b="1" u="sng" spc="320" dirty="0">
                  <a:solidFill>
                    <a:srgbClr val="1B447E"/>
                  </a:solidFill>
                  <a:latin typeface="Raleway"/>
                </a:rPr>
                <a:t>KERNEL TRACKER TOOL</a:t>
              </a:r>
            </a:p>
          </p:txBody>
        </p:sp>
        <p:sp>
          <p:nvSpPr>
            <p:cNvPr id="11" name="TextBox 11"/>
            <p:cNvSpPr txBox="1"/>
            <p:nvPr/>
          </p:nvSpPr>
          <p:spPr>
            <a:xfrm>
              <a:off x="0" y="947844"/>
              <a:ext cx="20521237" cy="4261338"/>
            </a:xfrm>
            <a:prstGeom prst="rect">
              <a:avLst/>
            </a:prstGeom>
          </p:spPr>
          <p:txBody>
            <a:bodyPr lIns="0" tIns="0" rIns="0" bIns="0" rtlCol="0" anchor="t">
              <a:spAutoFit/>
            </a:bodyPr>
            <a:lstStyle/>
            <a:p>
              <a:pPr>
                <a:lnSpc>
                  <a:spcPts val="3641"/>
                </a:lnSpc>
              </a:pPr>
              <a:r>
                <a:rPr lang="en-US" sz="2601" spc="52" dirty="0">
                  <a:solidFill>
                    <a:srgbClr val="1B447E"/>
                  </a:solidFill>
                  <a:latin typeface="Raleway"/>
                </a:rPr>
                <a:t>WEB BASED (NO APP STORE)</a:t>
              </a:r>
            </a:p>
            <a:p>
              <a:pPr>
                <a:lnSpc>
                  <a:spcPts val="3641"/>
                </a:lnSpc>
              </a:pPr>
              <a:r>
                <a:rPr lang="en-US" sz="2601" spc="52" dirty="0">
                  <a:solidFill>
                    <a:srgbClr val="1B447E"/>
                  </a:solidFill>
                  <a:latin typeface="Raleway"/>
                </a:rPr>
                <a:t>LINK AVAILABLE ON UNIT DASHBOARD</a:t>
              </a:r>
            </a:p>
            <a:p>
              <a:pPr>
                <a:lnSpc>
                  <a:spcPts val="3641"/>
                </a:lnSpc>
              </a:pPr>
              <a:r>
                <a:rPr lang="en-US" sz="2601" spc="52" dirty="0">
                  <a:solidFill>
                    <a:srgbClr val="1B447E"/>
                  </a:solidFill>
                  <a:latin typeface="Raleway"/>
                </a:rPr>
                <a:t>LIST SHOW-N-SELL LOCATIONS SHIFTS</a:t>
              </a:r>
            </a:p>
            <a:p>
              <a:pPr>
                <a:lnSpc>
                  <a:spcPts val="3641"/>
                </a:lnSpc>
              </a:pPr>
              <a:r>
                <a:rPr lang="en-US" sz="2601" spc="52" dirty="0">
                  <a:solidFill>
                    <a:srgbClr val="1B447E"/>
                  </a:solidFill>
                  <a:latin typeface="Raleway"/>
                </a:rPr>
                <a:t>MANAGE SIGN UPS FOR S&amp;S SHIFTS</a:t>
              </a:r>
            </a:p>
            <a:p>
              <a:pPr>
                <a:lnSpc>
                  <a:spcPts val="3641"/>
                </a:lnSpc>
              </a:pPr>
              <a:r>
                <a:rPr lang="en-US" sz="2601" spc="52" dirty="0">
                  <a:solidFill>
                    <a:srgbClr val="1B447E"/>
                  </a:solidFill>
                  <a:latin typeface="Raleway"/>
                </a:rPr>
                <a:t>LIMIT SCOUTS</a:t>
              </a:r>
            </a:p>
            <a:p>
              <a:pPr>
                <a:lnSpc>
                  <a:spcPts val="3641"/>
                </a:lnSpc>
              </a:pPr>
              <a:r>
                <a:rPr lang="en-US" sz="2601" spc="52" dirty="0">
                  <a:solidFill>
                    <a:srgbClr val="1B447E"/>
                  </a:solidFill>
                  <a:latin typeface="Raleway"/>
                </a:rPr>
                <a:t>REMOVE SCOUTS</a:t>
              </a:r>
            </a:p>
            <a:p>
              <a:pPr>
                <a:lnSpc>
                  <a:spcPts val="3641"/>
                </a:lnSpc>
              </a:pPr>
              <a:r>
                <a:rPr lang="en-US" sz="2601" spc="52" dirty="0">
                  <a:solidFill>
                    <a:srgbClr val="1B447E"/>
                  </a:solidFill>
                  <a:latin typeface="Raleway"/>
                </a:rPr>
                <a:t>CLOSE LOCATION</a:t>
              </a:r>
            </a:p>
          </p:txBody>
        </p:sp>
      </p:grpSp>
      <p:sp>
        <p:nvSpPr>
          <p:cNvPr id="12" name="TextBox 12"/>
          <p:cNvSpPr txBox="1"/>
          <p:nvPr/>
        </p:nvSpPr>
        <p:spPr>
          <a:xfrm>
            <a:off x="1028701" y="933451"/>
            <a:ext cx="16956976" cy="902748"/>
          </a:xfrm>
          <a:prstGeom prst="rect">
            <a:avLst/>
          </a:prstGeom>
        </p:spPr>
        <p:txBody>
          <a:bodyPr lIns="0" tIns="0" rIns="0" bIns="0" rtlCol="0" anchor="t">
            <a:spAutoFit/>
          </a:bodyPr>
          <a:lstStyle/>
          <a:p>
            <a:pPr>
              <a:lnSpc>
                <a:spcPts val="7616"/>
              </a:lnSpc>
            </a:pPr>
            <a:r>
              <a:rPr lang="en-US" sz="5600" spc="57" dirty="0">
                <a:solidFill>
                  <a:srgbClr val="231F20"/>
                </a:solidFill>
                <a:latin typeface="Raleway" pitchFamily="2" charset="0"/>
              </a:rPr>
              <a:t>TECHNICAL SUPPORT &amp; SERVICES</a:t>
            </a:r>
          </a:p>
        </p:txBody>
      </p:sp>
      <p:grpSp>
        <p:nvGrpSpPr>
          <p:cNvPr id="14" name="Group 9"/>
          <p:cNvGrpSpPr/>
          <p:nvPr/>
        </p:nvGrpSpPr>
        <p:grpSpPr>
          <a:xfrm>
            <a:off x="10123245" y="2095503"/>
            <a:ext cx="7198018" cy="2550465"/>
            <a:chOff x="-3" y="-38100"/>
            <a:chExt cx="20521240" cy="3400623"/>
          </a:xfrm>
        </p:grpSpPr>
        <p:sp>
          <p:nvSpPr>
            <p:cNvPr id="16" name="TextBox 11"/>
            <p:cNvSpPr txBox="1"/>
            <p:nvPr/>
          </p:nvSpPr>
          <p:spPr>
            <a:xfrm>
              <a:off x="-3" y="947842"/>
              <a:ext cx="20521234" cy="2414681"/>
            </a:xfrm>
            <a:prstGeom prst="rect">
              <a:avLst/>
            </a:prstGeom>
          </p:spPr>
          <p:txBody>
            <a:bodyPr wrap="square" lIns="0" tIns="0" rIns="0" bIns="0" rtlCol="0" anchor="t">
              <a:spAutoFit/>
            </a:bodyPr>
            <a:lstStyle/>
            <a:p>
              <a:pPr>
                <a:lnSpc>
                  <a:spcPts val="3641"/>
                </a:lnSpc>
              </a:pPr>
              <a:r>
                <a:rPr lang="en-US" sz="2601" spc="52" dirty="0">
                  <a:solidFill>
                    <a:srgbClr val="1B447E"/>
                  </a:solidFill>
                  <a:latin typeface="Raleway"/>
                </a:rPr>
                <a:t>VIEW HISTORICAL SALES </a:t>
              </a:r>
            </a:p>
            <a:p>
              <a:pPr>
                <a:lnSpc>
                  <a:spcPts val="3641"/>
                </a:lnSpc>
              </a:pPr>
              <a:r>
                <a:rPr lang="en-US" sz="2601" spc="52" dirty="0">
                  <a:solidFill>
                    <a:srgbClr val="1B447E"/>
                  </a:solidFill>
                  <a:latin typeface="Raleway"/>
                  <a:ea typeface="Calibri" panose="020F0502020204030204" pitchFamily="34" charset="0"/>
                </a:rPr>
                <a:t>SIGN UP SCOUTS FOR ONILNE SALES</a:t>
              </a:r>
            </a:p>
            <a:p>
              <a:pPr>
                <a:lnSpc>
                  <a:spcPts val="3641"/>
                </a:lnSpc>
              </a:pPr>
              <a:r>
                <a:rPr lang="en-US" sz="2601" spc="52" dirty="0">
                  <a:solidFill>
                    <a:srgbClr val="1B447E"/>
                  </a:solidFill>
                  <a:latin typeface="Raleway"/>
                  <a:ea typeface="Calibri" panose="020F0502020204030204" pitchFamily="34" charset="0"/>
                </a:rPr>
                <a:t>VIEW ONLINE SALES</a:t>
              </a:r>
            </a:p>
            <a:p>
              <a:pPr>
                <a:lnSpc>
                  <a:spcPts val="3641"/>
                </a:lnSpc>
              </a:pPr>
              <a:r>
                <a:rPr lang="en-US" sz="2601" spc="52" dirty="0">
                  <a:solidFill>
                    <a:srgbClr val="1B447E"/>
                  </a:solidFill>
                  <a:latin typeface="Raleway"/>
                  <a:ea typeface="Calibri" panose="020F0502020204030204" pitchFamily="34" charset="0"/>
                </a:rPr>
                <a:t>ENTER SCOUTS INTO WINNERS CIRCLE</a:t>
              </a:r>
              <a:endParaRPr lang="en-US" sz="2601" dirty="0">
                <a:latin typeface="Raleway" panose="020B0604020202020204" charset="0"/>
                <a:ea typeface="Calibri" panose="020F0502020204030204" pitchFamily="34" charset="0"/>
              </a:endParaRPr>
            </a:p>
          </p:txBody>
        </p:sp>
        <p:sp>
          <p:nvSpPr>
            <p:cNvPr id="15" name="TextBox 10"/>
            <p:cNvSpPr txBox="1"/>
            <p:nvPr/>
          </p:nvSpPr>
          <p:spPr>
            <a:xfrm>
              <a:off x="3" y="-38100"/>
              <a:ext cx="20521234" cy="669501"/>
            </a:xfrm>
            <a:prstGeom prst="rect">
              <a:avLst/>
            </a:prstGeom>
          </p:spPr>
          <p:txBody>
            <a:bodyPr lIns="0" tIns="0" rIns="0" bIns="0" rtlCol="0" anchor="t">
              <a:spAutoFit/>
            </a:bodyPr>
            <a:lstStyle/>
            <a:p>
              <a:pPr>
                <a:lnSpc>
                  <a:spcPts val="4160"/>
                </a:lnSpc>
              </a:pPr>
              <a:r>
                <a:rPr lang="en-US" sz="3200" b="1" u="sng" spc="320" dirty="0">
                  <a:solidFill>
                    <a:srgbClr val="1B447E"/>
                  </a:solidFill>
                  <a:latin typeface="Raleway"/>
                </a:rPr>
                <a:t>SCOUT BOSS</a:t>
              </a:r>
            </a:p>
          </p:txBody>
        </p:sp>
      </p:grpSp>
      <p:sp>
        <p:nvSpPr>
          <p:cNvPr id="17" name="AutoShape 8"/>
          <p:cNvSpPr/>
          <p:nvPr/>
        </p:nvSpPr>
        <p:spPr>
          <a:xfrm>
            <a:off x="1028700" y="2095501"/>
            <a:ext cx="190500" cy="3931920"/>
          </a:xfrm>
          <a:prstGeom prst="rect">
            <a:avLst/>
          </a:prstGeom>
          <a:solidFill>
            <a:srgbClr val="231F20"/>
          </a:solidFill>
        </p:spPr>
        <p:txBody>
          <a:bodyPr/>
          <a:lstStyle/>
          <a:p>
            <a:endParaRPr lang="en-US" sz="1801"/>
          </a:p>
        </p:txBody>
      </p:sp>
      <p:grpSp>
        <p:nvGrpSpPr>
          <p:cNvPr id="20" name="Group 19">
            <a:extLst>
              <a:ext uri="{FF2B5EF4-FFF2-40B4-BE49-F238E27FC236}">
                <a16:creationId xmlns:a16="http://schemas.microsoft.com/office/drawing/2014/main" id="{4B2F94ED-B543-A3DC-5203-BAC6C38E61C3}"/>
              </a:ext>
            </a:extLst>
          </p:cNvPr>
          <p:cNvGrpSpPr/>
          <p:nvPr/>
        </p:nvGrpSpPr>
        <p:grpSpPr>
          <a:xfrm>
            <a:off x="1028701" y="6916266"/>
            <a:ext cx="8991600" cy="2550467"/>
            <a:chOff x="9296400" y="4581525"/>
            <a:chExt cx="8991600" cy="2550466"/>
          </a:xfrm>
        </p:grpSpPr>
        <p:sp>
          <p:nvSpPr>
            <p:cNvPr id="21" name="AutoShape 2">
              <a:extLst>
                <a:ext uri="{FF2B5EF4-FFF2-40B4-BE49-F238E27FC236}">
                  <a16:creationId xmlns:a16="http://schemas.microsoft.com/office/drawing/2014/main" id="{D8445D4A-0770-1F1E-29D2-86E126B18621}"/>
                </a:ext>
              </a:extLst>
            </p:cNvPr>
            <p:cNvSpPr/>
            <p:nvPr/>
          </p:nvSpPr>
          <p:spPr>
            <a:xfrm>
              <a:off x="9296400" y="4992053"/>
              <a:ext cx="190500" cy="1752600"/>
            </a:xfrm>
            <a:prstGeom prst="rect">
              <a:avLst/>
            </a:prstGeom>
            <a:solidFill>
              <a:srgbClr val="231F20"/>
            </a:solidFill>
          </p:spPr>
          <p:txBody>
            <a:bodyPr/>
            <a:lstStyle/>
            <a:p>
              <a:endParaRPr lang="en-US" sz="1801"/>
            </a:p>
          </p:txBody>
        </p:sp>
        <p:grpSp>
          <p:nvGrpSpPr>
            <p:cNvPr id="22" name="Group 3">
              <a:extLst>
                <a:ext uri="{FF2B5EF4-FFF2-40B4-BE49-F238E27FC236}">
                  <a16:creationId xmlns:a16="http://schemas.microsoft.com/office/drawing/2014/main" id="{AC2237A8-1AC8-DD94-33D6-B907113160C1}"/>
                </a:ext>
              </a:extLst>
            </p:cNvPr>
            <p:cNvGrpSpPr/>
            <p:nvPr/>
          </p:nvGrpSpPr>
          <p:grpSpPr>
            <a:xfrm>
              <a:off x="10191042" y="4581525"/>
              <a:ext cx="8096958" cy="2550466"/>
              <a:chOff x="0" y="-38100"/>
              <a:chExt cx="20447944" cy="3400620"/>
            </a:xfrm>
          </p:grpSpPr>
          <p:sp>
            <p:nvSpPr>
              <p:cNvPr id="23" name="TextBox 4">
                <a:extLst>
                  <a:ext uri="{FF2B5EF4-FFF2-40B4-BE49-F238E27FC236}">
                    <a16:creationId xmlns:a16="http://schemas.microsoft.com/office/drawing/2014/main" id="{5F3C9549-3275-0057-F1EB-9E7789B8CDD7}"/>
                  </a:ext>
                </a:extLst>
              </p:cNvPr>
              <p:cNvSpPr txBox="1"/>
              <p:nvPr/>
            </p:nvSpPr>
            <p:spPr>
              <a:xfrm>
                <a:off x="0" y="-38100"/>
                <a:ext cx="20447944" cy="669499"/>
              </a:xfrm>
              <a:prstGeom prst="rect">
                <a:avLst/>
              </a:prstGeom>
            </p:spPr>
            <p:txBody>
              <a:bodyPr lIns="0" tIns="0" rIns="0" bIns="0" rtlCol="0" anchor="t">
                <a:spAutoFit/>
              </a:bodyPr>
              <a:lstStyle/>
              <a:p>
                <a:pPr>
                  <a:lnSpc>
                    <a:spcPts val="4160"/>
                  </a:lnSpc>
                </a:pPr>
                <a:r>
                  <a:rPr lang="en-US" sz="3200" b="1" u="sng" spc="320" dirty="0">
                    <a:solidFill>
                      <a:srgbClr val="1B447E"/>
                    </a:solidFill>
                    <a:latin typeface="Raleway"/>
                  </a:rPr>
                  <a:t>MYPRPOPCORN TOOL</a:t>
                </a:r>
              </a:p>
            </p:txBody>
          </p:sp>
          <p:sp>
            <p:nvSpPr>
              <p:cNvPr id="24" name="TextBox 5">
                <a:extLst>
                  <a:ext uri="{FF2B5EF4-FFF2-40B4-BE49-F238E27FC236}">
                    <a16:creationId xmlns:a16="http://schemas.microsoft.com/office/drawing/2014/main" id="{1888B1B7-0256-EF5B-99A0-762234E1EEC2}"/>
                  </a:ext>
                </a:extLst>
              </p:cNvPr>
              <p:cNvSpPr txBox="1"/>
              <p:nvPr/>
            </p:nvSpPr>
            <p:spPr>
              <a:xfrm>
                <a:off x="0" y="947843"/>
                <a:ext cx="20447944" cy="2414677"/>
              </a:xfrm>
              <a:prstGeom prst="rect">
                <a:avLst/>
              </a:prstGeom>
            </p:spPr>
            <p:txBody>
              <a:bodyPr lIns="0" tIns="0" rIns="0" bIns="0" rtlCol="0" anchor="t">
                <a:spAutoFit/>
              </a:bodyPr>
              <a:lstStyle/>
              <a:p>
                <a:pPr>
                  <a:lnSpc>
                    <a:spcPts val="3641"/>
                  </a:lnSpc>
                </a:pPr>
                <a:r>
                  <a:rPr lang="en-US" sz="2601" spc="52" dirty="0">
                    <a:solidFill>
                      <a:srgbClr val="1B447E"/>
                    </a:solidFill>
                    <a:latin typeface="Raleway"/>
                  </a:rPr>
                  <a:t>ONLINE SELLING APP FOR SCOUT</a:t>
                </a:r>
              </a:p>
              <a:p>
                <a:pPr>
                  <a:lnSpc>
                    <a:spcPts val="3641"/>
                  </a:lnSpc>
                </a:pPr>
                <a:r>
                  <a:rPr lang="en-US" sz="2601" spc="52" dirty="0">
                    <a:solidFill>
                      <a:srgbClr val="1B447E"/>
                    </a:solidFill>
                    <a:latin typeface="Raleway"/>
                  </a:rPr>
                  <a:t>SHARE VIA SOCIAL PLATFORMS</a:t>
                </a:r>
              </a:p>
              <a:p>
                <a:pPr>
                  <a:lnSpc>
                    <a:spcPts val="3641"/>
                  </a:lnSpc>
                </a:pPr>
                <a:r>
                  <a:rPr lang="en-US" sz="2601" spc="52" dirty="0">
                    <a:solidFill>
                      <a:srgbClr val="1B447E"/>
                    </a:solidFill>
                    <a:latin typeface="Raleway"/>
                  </a:rPr>
                  <a:t>TRACK SALES PROGRESS </a:t>
                </a:r>
              </a:p>
              <a:p>
                <a:pPr>
                  <a:lnSpc>
                    <a:spcPts val="3641"/>
                  </a:lnSpc>
                </a:pPr>
                <a:r>
                  <a:rPr lang="en-US" sz="2601" spc="52" dirty="0">
                    <a:solidFill>
                      <a:srgbClr val="1B447E"/>
                    </a:solidFill>
                    <a:latin typeface="Raleway"/>
                  </a:rPr>
                  <a:t>SIGN UP FOR SHOW-N-SELL SHIFTS</a:t>
                </a: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AutoShape 2"/>
          <p:cNvSpPr/>
          <p:nvPr/>
        </p:nvSpPr>
        <p:spPr>
          <a:xfrm>
            <a:off x="-289888" y="9456189"/>
            <a:ext cx="18794522" cy="1026515"/>
          </a:xfrm>
          <a:prstGeom prst="rect">
            <a:avLst/>
          </a:prstGeom>
          <a:solidFill>
            <a:srgbClr val="231F20"/>
          </a:solidFill>
        </p:spPr>
        <p:txBody>
          <a:bodyPr/>
          <a:lstStyle/>
          <a:p>
            <a:endParaRPr lang="en-US" sz="1801"/>
          </a:p>
        </p:txBody>
      </p:sp>
      <p:pic>
        <p:nvPicPr>
          <p:cNvPr id="3" name="Picture 3"/>
          <p:cNvPicPr>
            <a:picLocks noChangeAspect="1"/>
          </p:cNvPicPr>
          <p:nvPr/>
        </p:nvPicPr>
        <p:blipFill>
          <a:blip r:embed="rId2"/>
          <a:srcRect/>
          <a:stretch>
            <a:fillRect/>
          </a:stretch>
        </p:blipFill>
        <p:spPr>
          <a:xfrm rot="5400000">
            <a:off x="12014194" y="-880213"/>
            <a:ext cx="3520853" cy="5281282"/>
          </a:xfrm>
          <a:prstGeom prst="rect">
            <a:avLst/>
          </a:prstGeom>
        </p:spPr>
      </p:pic>
      <p:pic>
        <p:nvPicPr>
          <p:cNvPr id="4" name="Picture 4"/>
          <p:cNvPicPr>
            <a:picLocks noChangeAspect="1"/>
          </p:cNvPicPr>
          <p:nvPr/>
        </p:nvPicPr>
        <p:blipFill>
          <a:blip r:embed="rId3"/>
          <a:srcRect/>
          <a:stretch>
            <a:fillRect/>
          </a:stretch>
        </p:blipFill>
        <p:spPr>
          <a:xfrm>
            <a:off x="14387599" y="1028701"/>
            <a:ext cx="3745477" cy="5537378"/>
          </a:xfrm>
          <a:prstGeom prst="rect">
            <a:avLst/>
          </a:prstGeom>
        </p:spPr>
      </p:pic>
      <p:sp>
        <p:nvSpPr>
          <p:cNvPr id="5" name="TextBox 5"/>
          <p:cNvSpPr txBox="1"/>
          <p:nvPr/>
        </p:nvSpPr>
        <p:spPr>
          <a:xfrm>
            <a:off x="1028701" y="2874680"/>
            <a:ext cx="10758615" cy="4920129"/>
          </a:xfrm>
          <a:prstGeom prst="rect">
            <a:avLst/>
          </a:prstGeom>
        </p:spPr>
        <p:txBody>
          <a:bodyPr lIns="0" tIns="0" rIns="0" bIns="0" rtlCol="0" anchor="t">
            <a:spAutoFit/>
          </a:bodyPr>
          <a:lstStyle/>
          <a:p>
            <a:pPr>
              <a:lnSpc>
                <a:spcPts val="4341"/>
              </a:lnSpc>
            </a:pPr>
            <a:r>
              <a:rPr lang="en-US" sz="3100" dirty="0">
                <a:solidFill>
                  <a:srgbClr val="231F20"/>
                </a:solidFill>
                <a:latin typeface="Raleway"/>
              </a:rPr>
              <a:t>SQUARE </a:t>
            </a:r>
          </a:p>
          <a:p>
            <a:pPr>
              <a:lnSpc>
                <a:spcPts val="4341"/>
              </a:lnSpc>
              <a:spcBef>
                <a:spcPct val="0"/>
              </a:spcBef>
            </a:pPr>
            <a:r>
              <a:rPr lang="en-US" sz="3100" dirty="0">
                <a:solidFill>
                  <a:srgbClr val="231F20"/>
                </a:solidFill>
                <a:latin typeface="Raleway"/>
              </a:rPr>
              <a:t>Accept credit cards anywhere! Square readers works with the free Square Point of Sale app to allow everyone to take payments on their smartphone or tablet. Increase your popcorn sales with the latest technology.</a:t>
            </a:r>
          </a:p>
          <a:p>
            <a:pPr>
              <a:lnSpc>
                <a:spcPts val="4341"/>
              </a:lnSpc>
              <a:spcBef>
                <a:spcPct val="0"/>
              </a:spcBef>
            </a:pPr>
            <a:endParaRPr lang="en-US" sz="3100" dirty="0">
              <a:solidFill>
                <a:srgbClr val="231F20"/>
              </a:solidFill>
              <a:latin typeface="Raleway"/>
            </a:endParaRPr>
          </a:p>
          <a:p>
            <a:pPr>
              <a:lnSpc>
                <a:spcPts val="4341"/>
              </a:lnSpc>
              <a:spcBef>
                <a:spcPct val="0"/>
              </a:spcBef>
            </a:pPr>
            <a:r>
              <a:rPr lang="en-US" sz="3100" dirty="0">
                <a:solidFill>
                  <a:srgbClr val="231F20"/>
                </a:solidFill>
                <a:latin typeface="Raleway"/>
              </a:rPr>
              <a:t>FREE </a:t>
            </a:r>
          </a:p>
          <a:p>
            <a:pPr>
              <a:lnSpc>
                <a:spcPts val="4341"/>
              </a:lnSpc>
              <a:spcBef>
                <a:spcPct val="0"/>
              </a:spcBef>
            </a:pPr>
            <a:r>
              <a:rPr lang="en-US" sz="3100" dirty="0">
                <a:solidFill>
                  <a:srgbClr val="231F20"/>
                </a:solidFill>
                <a:latin typeface="Raleway Bold"/>
              </a:rPr>
              <a:t>squareup.com/</a:t>
            </a:r>
            <a:r>
              <a:rPr lang="en-US" sz="3100" dirty="0" err="1">
                <a:solidFill>
                  <a:srgbClr val="231F20"/>
                </a:solidFill>
                <a:latin typeface="Raleway Bold"/>
              </a:rPr>
              <a:t>i</a:t>
            </a:r>
            <a:r>
              <a:rPr lang="en-US" sz="3100" dirty="0">
                <a:solidFill>
                  <a:srgbClr val="231F20"/>
                </a:solidFill>
                <a:latin typeface="Raleway Bold"/>
              </a:rPr>
              <a:t>/prpopcorn5</a:t>
            </a:r>
          </a:p>
          <a:p>
            <a:pPr marL="669543" lvl="1" indent="-334770">
              <a:lnSpc>
                <a:spcPts val="4341"/>
              </a:lnSpc>
              <a:buFont typeface="Arial"/>
              <a:buChar char="•"/>
            </a:pPr>
            <a:r>
              <a:rPr lang="en-US" sz="3100" dirty="0">
                <a:solidFill>
                  <a:srgbClr val="231F20"/>
                </a:solidFill>
                <a:latin typeface="Raleway"/>
              </a:rPr>
              <a:t>2.6% + $0.10 per swipe applies</a:t>
            </a:r>
          </a:p>
        </p:txBody>
      </p:sp>
      <p:pic>
        <p:nvPicPr>
          <p:cNvPr id="6" name="Picture 6"/>
          <p:cNvPicPr>
            <a:picLocks noChangeAspect="1"/>
          </p:cNvPicPr>
          <p:nvPr/>
        </p:nvPicPr>
        <p:blipFill>
          <a:blip r:embed="rId4"/>
          <a:srcRect/>
          <a:stretch>
            <a:fillRect/>
          </a:stretch>
        </p:blipFill>
        <p:spPr>
          <a:xfrm>
            <a:off x="12157859" y="7136980"/>
            <a:ext cx="5101442" cy="1622299"/>
          </a:xfrm>
          <a:prstGeom prst="rect">
            <a:avLst/>
          </a:prstGeom>
        </p:spPr>
      </p:pic>
      <p:sp>
        <p:nvSpPr>
          <p:cNvPr id="7" name="TextBox 7"/>
          <p:cNvSpPr txBox="1"/>
          <p:nvPr/>
        </p:nvSpPr>
        <p:spPr>
          <a:xfrm>
            <a:off x="1028700" y="1019175"/>
            <a:ext cx="10248900" cy="859210"/>
          </a:xfrm>
          <a:prstGeom prst="rect">
            <a:avLst/>
          </a:prstGeom>
        </p:spPr>
        <p:txBody>
          <a:bodyPr lIns="0" tIns="0" rIns="0" bIns="0" rtlCol="0" anchor="t">
            <a:spAutoFit/>
          </a:bodyPr>
          <a:lstStyle/>
          <a:p>
            <a:pPr>
              <a:lnSpc>
                <a:spcPts val="6720"/>
              </a:lnSpc>
            </a:pPr>
            <a:r>
              <a:rPr lang="en-US" sz="5600" dirty="0">
                <a:solidFill>
                  <a:srgbClr val="231F20"/>
                </a:solidFill>
                <a:latin typeface="Raleway" pitchFamily="2" charset="0"/>
              </a:rPr>
              <a:t>CARD READER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AutoShape 2"/>
          <p:cNvSpPr/>
          <p:nvPr/>
        </p:nvSpPr>
        <p:spPr>
          <a:xfrm>
            <a:off x="0" y="9456191"/>
            <a:ext cx="18288000" cy="830811"/>
          </a:xfrm>
          <a:prstGeom prst="rect">
            <a:avLst/>
          </a:prstGeom>
          <a:solidFill>
            <a:srgbClr val="231F20"/>
          </a:solidFill>
        </p:spPr>
        <p:txBody>
          <a:bodyPr/>
          <a:lstStyle/>
          <a:p>
            <a:endParaRPr lang="en-US" sz="1801"/>
          </a:p>
        </p:txBody>
      </p:sp>
      <p:sp>
        <p:nvSpPr>
          <p:cNvPr id="5" name="TextBox 5"/>
          <p:cNvSpPr txBox="1"/>
          <p:nvPr/>
        </p:nvSpPr>
        <p:spPr>
          <a:xfrm>
            <a:off x="1028701" y="2874678"/>
            <a:ext cx="9441180" cy="4920129"/>
          </a:xfrm>
          <a:prstGeom prst="rect">
            <a:avLst/>
          </a:prstGeom>
        </p:spPr>
        <p:txBody>
          <a:bodyPr wrap="square" lIns="0" tIns="0" rIns="0" bIns="0" rtlCol="0" anchor="t">
            <a:spAutoFit/>
          </a:bodyPr>
          <a:lstStyle/>
          <a:p>
            <a:pPr>
              <a:lnSpc>
                <a:spcPts val="4341"/>
              </a:lnSpc>
            </a:pPr>
            <a:r>
              <a:rPr lang="en-US" sz="3100" dirty="0">
                <a:solidFill>
                  <a:srgbClr val="231F20"/>
                </a:solidFill>
                <a:latin typeface="Raleway"/>
              </a:rPr>
              <a:t>SQUARE </a:t>
            </a:r>
          </a:p>
          <a:p>
            <a:pPr>
              <a:lnSpc>
                <a:spcPts val="4341"/>
              </a:lnSpc>
              <a:spcBef>
                <a:spcPct val="0"/>
              </a:spcBef>
            </a:pPr>
            <a:r>
              <a:rPr lang="en-US" sz="3100" dirty="0">
                <a:solidFill>
                  <a:srgbClr val="231F20"/>
                </a:solidFill>
                <a:latin typeface="Raleway"/>
              </a:rPr>
              <a:t>Save time by uploading a file containing all products and pricing to your Square library. Images also available for upload.</a:t>
            </a:r>
          </a:p>
          <a:p>
            <a:pPr>
              <a:lnSpc>
                <a:spcPts val="4341"/>
              </a:lnSpc>
              <a:spcBef>
                <a:spcPct val="0"/>
              </a:spcBef>
            </a:pPr>
            <a:endParaRPr lang="en-US" sz="3100" dirty="0">
              <a:solidFill>
                <a:srgbClr val="231F20"/>
              </a:solidFill>
              <a:latin typeface="Raleway"/>
            </a:endParaRPr>
          </a:p>
          <a:p>
            <a:pPr>
              <a:lnSpc>
                <a:spcPts val="4341"/>
              </a:lnSpc>
              <a:spcBef>
                <a:spcPct val="0"/>
              </a:spcBef>
            </a:pPr>
            <a:r>
              <a:rPr lang="en-US" sz="3100" dirty="0">
                <a:solidFill>
                  <a:srgbClr val="231F20"/>
                </a:solidFill>
                <a:latin typeface="Raleway"/>
              </a:rPr>
              <a:t>Both files can be found by clicking the files link once logged into your unit’s account at www.prpopcorn.com.</a:t>
            </a:r>
          </a:p>
          <a:p>
            <a:pPr>
              <a:lnSpc>
                <a:spcPts val="4341"/>
              </a:lnSpc>
              <a:spcBef>
                <a:spcPct val="0"/>
              </a:spcBef>
            </a:pPr>
            <a:endParaRPr lang="en-US" sz="3100" dirty="0">
              <a:solidFill>
                <a:srgbClr val="231F20"/>
              </a:solidFill>
              <a:latin typeface="Raleway"/>
            </a:endParaRPr>
          </a:p>
        </p:txBody>
      </p:sp>
      <p:pic>
        <p:nvPicPr>
          <p:cNvPr id="6" name="Picture 6"/>
          <p:cNvPicPr>
            <a:picLocks noChangeAspect="1"/>
          </p:cNvPicPr>
          <p:nvPr/>
        </p:nvPicPr>
        <p:blipFill>
          <a:blip r:embed="rId2"/>
          <a:srcRect/>
          <a:stretch>
            <a:fillRect/>
          </a:stretch>
        </p:blipFill>
        <p:spPr>
          <a:xfrm>
            <a:off x="3602429" y="7286143"/>
            <a:ext cx="5101442" cy="1622299"/>
          </a:xfrm>
          <a:prstGeom prst="rect">
            <a:avLst/>
          </a:prstGeom>
        </p:spPr>
      </p:pic>
      <p:sp>
        <p:nvSpPr>
          <p:cNvPr id="7" name="TextBox 7"/>
          <p:cNvSpPr txBox="1"/>
          <p:nvPr/>
        </p:nvSpPr>
        <p:spPr>
          <a:xfrm>
            <a:off x="1028700" y="1019175"/>
            <a:ext cx="10248900" cy="859210"/>
          </a:xfrm>
          <a:prstGeom prst="rect">
            <a:avLst/>
          </a:prstGeom>
        </p:spPr>
        <p:txBody>
          <a:bodyPr lIns="0" tIns="0" rIns="0" bIns="0" rtlCol="0" anchor="t">
            <a:spAutoFit/>
          </a:bodyPr>
          <a:lstStyle/>
          <a:p>
            <a:pPr>
              <a:lnSpc>
                <a:spcPts val="6720"/>
              </a:lnSpc>
            </a:pPr>
            <a:r>
              <a:rPr lang="en-US" sz="5600" dirty="0">
                <a:solidFill>
                  <a:srgbClr val="231F20"/>
                </a:solidFill>
                <a:latin typeface="Raleway Bold" panose="020B0604020202020204" charset="0"/>
              </a:rPr>
              <a:t>CARD READER</a:t>
            </a:r>
          </a:p>
        </p:txBody>
      </p:sp>
      <p:pic>
        <p:nvPicPr>
          <p:cNvPr id="4" name="Picture 3"/>
          <p:cNvPicPr>
            <a:picLocks noChangeAspect="1"/>
          </p:cNvPicPr>
          <p:nvPr/>
        </p:nvPicPr>
        <p:blipFill rotWithShape="1">
          <a:blip r:embed="rId3"/>
          <a:srcRect l="27083" t="12353" r="38334" b="80588"/>
          <a:stretch/>
        </p:blipFill>
        <p:spPr>
          <a:xfrm>
            <a:off x="3602428" y="1912621"/>
            <a:ext cx="6324601" cy="685801"/>
          </a:xfrm>
          <a:prstGeom prst="rect">
            <a:avLst/>
          </a:prstGeom>
        </p:spPr>
      </p:pic>
      <p:sp>
        <p:nvSpPr>
          <p:cNvPr id="8" name="Oval 7"/>
          <p:cNvSpPr/>
          <p:nvPr/>
        </p:nvSpPr>
        <p:spPr>
          <a:xfrm>
            <a:off x="8839201" y="1803814"/>
            <a:ext cx="942942" cy="9429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44110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AutoShape 2"/>
          <p:cNvSpPr/>
          <p:nvPr/>
        </p:nvSpPr>
        <p:spPr>
          <a:xfrm>
            <a:off x="0" y="9456191"/>
            <a:ext cx="18288000" cy="830811"/>
          </a:xfrm>
          <a:prstGeom prst="rect">
            <a:avLst/>
          </a:prstGeom>
          <a:solidFill>
            <a:srgbClr val="231F20"/>
          </a:solidFill>
        </p:spPr>
        <p:txBody>
          <a:bodyPr/>
          <a:lstStyle/>
          <a:p>
            <a:endParaRPr lang="en-US" sz="1801"/>
          </a:p>
        </p:txBody>
      </p:sp>
      <p:sp>
        <p:nvSpPr>
          <p:cNvPr id="5" name="TextBox 5"/>
          <p:cNvSpPr txBox="1"/>
          <p:nvPr/>
        </p:nvSpPr>
        <p:spPr>
          <a:xfrm>
            <a:off x="1028702" y="2874677"/>
            <a:ext cx="17030700" cy="4920129"/>
          </a:xfrm>
          <a:prstGeom prst="rect">
            <a:avLst/>
          </a:prstGeom>
        </p:spPr>
        <p:txBody>
          <a:bodyPr wrap="square" lIns="0" tIns="0" rIns="0" bIns="0" rtlCol="0" anchor="t">
            <a:spAutoFit/>
          </a:bodyPr>
          <a:lstStyle/>
          <a:p>
            <a:pPr>
              <a:lnSpc>
                <a:spcPts val="4341"/>
              </a:lnSpc>
            </a:pPr>
            <a:r>
              <a:rPr lang="en-US" sz="3100" dirty="0">
                <a:solidFill>
                  <a:srgbClr val="231F20"/>
                </a:solidFill>
                <a:latin typeface="Raleway"/>
              </a:rPr>
              <a:t>SQUARE ACCOUNT SETUP</a:t>
            </a:r>
          </a:p>
          <a:p>
            <a:pPr>
              <a:lnSpc>
                <a:spcPts val="4341"/>
              </a:lnSpc>
              <a:spcBef>
                <a:spcPct val="0"/>
              </a:spcBef>
            </a:pPr>
            <a:r>
              <a:rPr lang="en-US" sz="3100" dirty="0">
                <a:solidFill>
                  <a:srgbClr val="231F20"/>
                </a:solidFill>
                <a:latin typeface="Raleway"/>
              </a:rPr>
              <a:t>Just head to squareup.com to sign up for Square for FREE.</a:t>
            </a:r>
          </a:p>
          <a:p>
            <a:pPr marL="914411" lvl="1" indent="-457206">
              <a:lnSpc>
                <a:spcPts val="4341"/>
              </a:lnSpc>
              <a:spcBef>
                <a:spcPct val="0"/>
              </a:spcBef>
              <a:buFont typeface="Arial" panose="020B0604020202020204" pitchFamily="34" charset="0"/>
              <a:buChar char="•"/>
            </a:pPr>
            <a:r>
              <a:rPr lang="en-US" sz="3100" dirty="0">
                <a:solidFill>
                  <a:srgbClr val="231F20"/>
                </a:solidFill>
                <a:latin typeface="Raleway"/>
              </a:rPr>
              <a:t>Type of merchant – Business</a:t>
            </a:r>
          </a:p>
          <a:p>
            <a:pPr marL="914411" lvl="1" indent="-457206">
              <a:lnSpc>
                <a:spcPts val="4341"/>
              </a:lnSpc>
              <a:spcBef>
                <a:spcPct val="0"/>
              </a:spcBef>
              <a:buFont typeface="Arial" panose="020B0604020202020204" pitchFamily="34" charset="0"/>
              <a:buChar char="•"/>
            </a:pPr>
            <a:r>
              <a:rPr lang="en-US" sz="3100" dirty="0">
                <a:solidFill>
                  <a:srgbClr val="231F20"/>
                </a:solidFill>
                <a:latin typeface="Raleway"/>
              </a:rPr>
              <a:t>Business information </a:t>
            </a:r>
            <a:r>
              <a:rPr lang="en-US" sz="3100" dirty="0">
                <a:solidFill>
                  <a:srgbClr val="231F20"/>
                </a:solidFill>
                <a:latin typeface="Raleway" panose="020B0604020202020204" charset="0"/>
              </a:rPr>
              <a:t>- W</a:t>
            </a:r>
            <a:r>
              <a:rPr lang="en-US" sz="3100" dirty="0">
                <a:latin typeface="Raleway" panose="020B0604020202020204" charset="0"/>
              </a:rPr>
              <a:t>hen applying for a merchant processing account you should use your Chartering Organizations (TIN).</a:t>
            </a:r>
          </a:p>
          <a:p>
            <a:pPr marL="914411" lvl="1" indent="-457206">
              <a:lnSpc>
                <a:spcPts val="4341"/>
              </a:lnSpc>
              <a:spcBef>
                <a:spcPct val="0"/>
              </a:spcBef>
              <a:buFont typeface="Arial" panose="020B0604020202020204" pitchFamily="34" charset="0"/>
              <a:buChar char="•"/>
            </a:pPr>
            <a:r>
              <a:rPr lang="en-US" sz="3200" dirty="0">
                <a:solidFill>
                  <a:srgbClr val="231F20"/>
                </a:solidFill>
                <a:latin typeface="Raleway"/>
              </a:rPr>
              <a:t>Type of business – Charitable Organization</a:t>
            </a:r>
          </a:p>
          <a:p>
            <a:pPr marL="914411" lvl="1" indent="-457206">
              <a:lnSpc>
                <a:spcPts val="4341"/>
              </a:lnSpc>
              <a:spcBef>
                <a:spcPct val="0"/>
              </a:spcBef>
              <a:buFont typeface="Arial" panose="020B0604020202020204" pitchFamily="34" charset="0"/>
              <a:buChar char="•"/>
            </a:pPr>
            <a:r>
              <a:rPr lang="en-US" sz="3200" dirty="0">
                <a:solidFill>
                  <a:srgbClr val="231F20"/>
                </a:solidFill>
                <a:latin typeface="Raleway"/>
              </a:rPr>
              <a:t>Enter personal information (including SSN) to verify that you are a real person, does not perform a credit check.</a:t>
            </a:r>
            <a:endParaRPr lang="en-US" sz="3100" dirty="0">
              <a:solidFill>
                <a:srgbClr val="231F20"/>
              </a:solidFill>
              <a:latin typeface="Raleway"/>
            </a:endParaRPr>
          </a:p>
          <a:p>
            <a:pPr>
              <a:lnSpc>
                <a:spcPts val="4341"/>
              </a:lnSpc>
              <a:spcBef>
                <a:spcPct val="0"/>
              </a:spcBef>
            </a:pPr>
            <a:endParaRPr lang="en-US" sz="3100" dirty="0">
              <a:solidFill>
                <a:srgbClr val="231F20"/>
              </a:solidFill>
              <a:latin typeface="Raleway"/>
            </a:endParaRPr>
          </a:p>
        </p:txBody>
      </p:sp>
      <p:pic>
        <p:nvPicPr>
          <p:cNvPr id="6" name="Picture 6"/>
          <p:cNvPicPr>
            <a:picLocks noChangeAspect="1"/>
          </p:cNvPicPr>
          <p:nvPr/>
        </p:nvPicPr>
        <p:blipFill>
          <a:blip r:embed="rId2"/>
          <a:srcRect/>
          <a:stretch>
            <a:fillRect/>
          </a:stretch>
        </p:blipFill>
        <p:spPr>
          <a:xfrm>
            <a:off x="12573002" y="7658100"/>
            <a:ext cx="5101442" cy="1622299"/>
          </a:xfrm>
          <a:prstGeom prst="rect">
            <a:avLst/>
          </a:prstGeom>
        </p:spPr>
      </p:pic>
      <p:sp>
        <p:nvSpPr>
          <p:cNvPr id="7" name="TextBox 7"/>
          <p:cNvSpPr txBox="1"/>
          <p:nvPr/>
        </p:nvSpPr>
        <p:spPr>
          <a:xfrm>
            <a:off x="1028700" y="1019175"/>
            <a:ext cx="10248900" cy="859210"/>
          </a:xfrm>
          <a:prstGeom prst="rect">
            <a:avLst/>
          </a:prstGeom>
        </p:spPr>
        <p:txBody>
          <a:bodyPr lIns="0" tIns="0" rIns="0" bIns="0" rtlCol="0" anchor="t">
            <a:spAutoFit/>
          </a:bodyPr>
          <a:lstStyle/>
          <a:p>
            <a:pPr>
              <a:lnSpc>
                <a:spcPts val="6720"/>
              </a:lnSpc>
            </a:pPr>
            <a:r>
              <a:rPr lang="en-US" sz="5600" dirty="0">
                <a:solidFill>
                  <a:srgbClr val="231F20"/>
                </a:solidFill>
                <a:latin typeface="Raleway Bold" panose="020B0604020202020204" charset="0"/>
              </a:rPr>
              <a:t>CARD READER</a:t>
            </a:r>
          </a:p>
        </p:txBody>
      </p:sp>
    </p:spTree>
    <p:extLst>
      <p:ext uri="{BB962C8B-B14F-4D97-AF65-F5344CB8AC3E}">
        <p14:creationId xmlns:p14="http://schemas.microsoft.com/office/powerpoint/2010/main" val="4156377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rot="-10800000">
            <a:off x="-26370" y="-8193"/>
            <a:ext cx="18342670" cy="4287120"/>
            <a:chOff x="11576" y="-27010"/>
            <a:chExt cx="3018652" cy="705531"/>
          </a:xfrm>
        </p:grpSpPr>
        <p:sp>
          <p:nvSpPr>
            <p:cNvPr id="7" name="Freeform 7"/>
            <p:cNvSpPr/>
            <p:nvPr/>
          </p:nvSpPr>
          <p:spPr>
            <a:xfrm>
              <a:off x="11576" y="-27010"/>
              <a:ext cx="3018652" cy="705531"/>
            </a:xfrm>
            <a:custGeom>
              <a:avLst/>
              <a:gdLst>
                <a:gd name="connsiteX0" fmla="*/ 0 w 3130550"/>
                <a:gd name="connsiteY0" fmla="*/ 552450 h 1257300"/>
                <a:gd name="connsiteX1" fmla="*/ 0 w 3130550"/>
                <a:gd name="connsiteY1" fmla="*/ 1257300 h 1257300"/>
                <a:gd name="connsiteX2" fmla="*/ 2709970 w 3130550"/>
                <a:gd name="connsiteY2" fmla="*/ 651510 h 1257300"/>
                <a:gd name="connsiteX3" fmla="*/ 3130550 w 3130550"/>
                <a:gd name="connsiteY3" fmla="*/ 0 h 1257300"/>
                <a:gd name="connsiteX4" fmla="*/ 0 w 3130550"/>
                <a:gd name="connsiteY4" fmla="*/ 552450 h 1257300"/>
                <a:gd name="connsiteX0" fmla="*/ 0 w 3130550"/>
                <a:gd name="connsiteY0" fmla="*/ 552450 h 1257300"/>
                <a:gd name="connsiteX1" fmla="*/ 0 w 3130550"/>
                <a:gd name="connsiteY1" fmla="*/ 1257300 h 1257300"/>
                <a:gd name="connsiteX2" fmla="*/ 3026370 w 3130550"/>
                <a:gd name="connsiteY2" fmla="*/ 678520 h 1257300"/>
                <a:gd name="connsiteX3" fmla="*/ 3130550 w 3130550"/>
                <a:gd name="connsiteY3" fmla="*/ 0 h 1257300"/>
                <a:gd name="connsiteX4" fmla="*/ 0 w 3130550"/>
                <a:gd name="connsiteY4" fmla="*/ 552450 h 1257300"/>
                <a:gd name="connsiteX0" fmla="*/ 0 w 3030228"/>
                <a:gd name="connsiteY0" fmla="*/ 579460 h 1284310"/>
                <a:gd name="connsiteX1" fmla="*/ 0 w 3030228"/>
                <a:gd name="connsiteY1" fmla="*/ 1284310 h 1284310"/>
                <a:gd name="connsiteX2" fmla="*/ 3026370 w 3030228"/>
                <a:gd name="connsiteY2" fmla="*/ 705530 h 1284310"/>
                <a:gd name="connsiteX3" fmla="*/ 3030228 w 3030228"/>
                <a:gd name="connsiteY3" fmla="*/ 0 h 1284310"/>
                <a:gd name="connsiteX4" fmla="*/ 0 w 3030228"/>
                <a:gd name="connsiteY4" fmla="*/ 579460 h 1284310"/>
                <a:gd name="connsiteX0" fmla="*/ 0 w 3030228"/>
                <a:gd name="connsiteY0" fmla="*/ 579460 h 705530"/>
                <a:gd name="connsiteX1" fmla="*/ 123473 w 3030228"/>
                <a:gd name="connsiteY1" fmla="*/ 389131 h 705530"/>
                <a:gd name="connsiteX2" fmla="*/ 3026370 w 3030228"/>
                <a:gd name="connsiteY2" fmla="*/ 705530 h 705530"/>
                <a:gd name="connsiteX3" fmla="*/ 3030228 w 3030228"/>
                <a:gd name="connsiteY3" fmla="*/ 0 h 705530"/>
                <a:gd name="connsiteX4" fmla="*/ 0 w 3030228"/>
                <a:gd name="connsiteY4" fmla="*/ 579460 h 705530"/>
                <a:gd name="connsiteX0" fmla="*/ 0 w 3030228"/>
                <a:gd name="connsiteY0" fmla="*/ 579460 h 705531"/>
                <a:gd name="connsiteX1" fmla="*/ 11576 w 3030228"/>
                <a:gd name="connsiteY1" fmla="*/ 705531 h 705531"/>
                <a:gd name="connsiteX2" fmla="*/ 3026370 w 3030228"/>
                <a:gd name="connsiteY2" fmla="*/ 705530 h 705531"/>
                <a:gd name="connsiteX3" fmla="*/ 3030228 w 3030228"/>
                <a:gd name="connsiteY3" fmla="*/ 0 h 705531"/>
                <a:gd name="connsiteX4" fmla="*/ 0 w 3030228"/>
                <a:gd name="connsiteY4" fmla="*/ 579460 h 705531"/>
                <a:gd name="connsiteX0" fmla="*/ 0 w 3018652"/>
                <a:gd name="connsiteY0" fmla="*/ 405826 h 705531"/>
                <a:gd name="connsiteX1" fmla="*/ 0 w 3018652"/>
                <a:gd name="connsiteY1" fmla="*/ 705531 h 705531"/>
                <a:gd name="connsiteX2" fmla="*/ 3014794 w 3018652"/>
                <a:gd name="connsiteY2" fmla="*/ 705530 h 705531"/>
                <a:gd name="connsiteX3" fmla="*/ 3018652 w 3018652"/>
                <a:gd name="connsiteY3" fmla="*/ 0 h 705531"/>
                <a:gd name="connsiteX4" fmla="*/ 0 w 3018652"/>
                <a:gd name="connsiteY4" fmla="*/ 405826 h 70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652" h="705531">
                  <a:moveTo>
                    <a:pt x="0" y="405826"/>
                  </a:moveTo>
                  <a:lnTo>
                    <a:pt x="0" y="705531"/>
                  </a:lnTo>
                  <a:lnTo>
                    <a:pt x="3014794" y="705530"/>
                  </a:lnTo>
                  <a:lnTo>
                    <a:pt x="3018652" y="0"/>
                  </a:lnTo>
                  <a:lnTo>
                    <a:pt x="0" y="405826"/>
                  </a:lnTo>
                  <a:close/>
                </a:path>
              </a:pathLst>
            </a:custGeom>
            <a:solidFill>
              <a:srgbClr val="C4E2F6"/>
            </a:solidFill>
          </p:spPr>
          <p:txBody>
            <a:bodyPr/>
            <a:lstStyle/>
            <a:p>
              <a:endParaRPr lang="en-US" sz="1801"/>
            </a:p>
          </p:txBody>
        </p:sp>
      </p:grpSp>
      <p:sp>
        <p:nvSpPr>
          <p:cNvPr id="8" name="AutoShape 8"/>
          <p:cNvSpPr/>
          <p:nvPr/>
        </p:nvSpPr>
        <p:spPr>
          <a:xfrm>
            <a:off x="1028700" y="3188207"/>
            <a:ext cx="190500" cy="6492240"/>
          </a:xfrm>
          <a:prstGeom prst="rect">
            <a:avLst/>
          </a:prstGeom>
          <a:solidFill>
            <a:srgbClr val="231F20"/>
          </a:solidFill>
        </p:spPr>
        <p:txBody>
          <a:bodyPr/>
          <a:lstStyle/>
          <a:p>
            <a:endParaRPr lang="en-US" sz="1801"/>
          </a:p>
        </p:txBody>
      </p:sp>
      <p:grpSp>
        <p:nvGrpSpPr>
          <p:cNvPr id="9" name="Group 9"/>
          <p:cNvGrpSpPr/>
          <p:nvPr/>
        </p:nvGrpSpPr>
        <p:grpSpPr>
          <a:xfrm>
            <a:off x="1868372" y="2549078"/>
            <a:ext cx="15390928" cy="7789222"/>
            <a:chOff x="-1" y="-38100"/>
            <a:chExt cx="20521238" cy="10385627"/>
          </a:xfrm>
        </p:grpSpPr>
        <p:sp>
          <p:nvSpPr>
            <p:cNvPr id="10" name="TextBox 10"/>
            <p:cNvSpPr txBox="1"/>
            <p:nvPr/>
          </p:nvSpPr>
          <p:spPr>
            <a:xfrm>
              <a:off x="-1" y="-38100"/>
              <a:ext cx="20521238" cy="1436290"/>
            </a:xfrm>
            <a:prstGeom prst="rect">
              <a:avLst/>
            </a:prstGeom>
          </p:spPr>
          <p:txBody>
            <a:bodyPr lIns="0" tIns="0" rIns="0" bIns="0" rtlCol="0" anchor="t">
              <a:spAutoFit/>
            </a:bodyPr>
            <a:lstStyle/>
            <a:p>
              <a:pPr>
                <a:lnSpc>
                  <a:spcPts val="4160"/>
                </a:lnSpc>
              </a:pPr>
              <a:r>
                <a:rPr lang="en-US" sz="4000" spc="320" dirty="0">
                  <a:solidFill>
                    <a:srgbClr val="1B447E"/>
                  </a:solidFill>
                  <a:latin typeface="Raleway"/>
                </a:rPr>
                <a:t>SALES TUTORIALS </a:t>
              </a:r>
              <a:r>
                <a:rPr lang="en-US" sz="4000" spc="320" dirty="0">
                  <a:solidFill>
                    <a:srgbClr val="1B447E"/>
                  </a:solidFill>
                  <a:latin typeface="Raleway"/>
                  <a:hlinkClick r:id="rId2"/>
                </a:rPr>
                <a:t>www.pecatonicariverpopcorn.com/Tutorials.html</a:t>
              </a:r>
              <a:endParaRPr lang="en-US" sz="4000" spc="320" dirty="0">
                <a:solidFill>
                  <a:srgbClr val="1B447E"/>
                </a:solidFill>
                <a:latin typeface="Raleway"/>
              </a:endParaRPr>
            </a:p>
          </p:txBody>
        </p:sp>
        <p:sp>
          <p:nvSpPr>
            <p:cNvPr id="11" name="TextBox 11"/>
            <p:cNvSpPr txBox="1"/>
            <p:nvPr/>
          </p:nvSpPr>
          <p:spPr>
            <a:xfrm>
              <a:off x="-1" y="1514940"/>
              <a:ext cx="20521238" cy="8832587"/>
            </a:xfrm>
            <a:prstGeom prst="rect">
              <a:avLst/>
            </a:prstGeom>
          </p:spPr>
          <p:txBody>
            <a:bodyPr lIns="0" tIns="0" rIns="0" bIns="0" rtlCol="0" anchor="t">
              <a:spAutoFit/>
            </a:bodyPr>
            <a:lstStyle/>
            <a:p>
              <a:pPr>
                <a:lnSpc>
                  <a:spcPts val="3641"/>
                </a:lnSpc>
                <a:spcBef>
                  <a:spcPts val="601"/>
                </a:spcBef>
                <a:spcAft>
                  <a:spcPts val="601"/>
                </a:spcAft>
              </a:pPr>
              <a:r>
                <a:rPr lang="en-US" sz="4000" spc="52" dirty="0">
                  <a:solidFill>
                    <a:srgbClr val="1B447E"/>
                  </a:solidFill>
                  <a:latin typeface="Raleway"/>
                </a:rPr>
                <a:t>Kernel Tracker</a:t>
              </a:r>
            </a:p>
            <a:p>
              <a:pPr>
                <a:lnSpc>
                  <a:spcPts val="3641"/>
                </a:lnSpc>
                <a:spcBef>
                  <a:spcPts val="601"/>
                </a:spcBef>
                <a:spcAft>
                  <a:spcPts val="601"/>
                </a:spcAft>
              </a:pPr>
              <a:r>
                <a:rPr lang="en-US" sz="4000" spc="52" dirty="0">
                  <a:solidFill>
                    <a:srgbClr val="1B447E"/>
                  </a:solidFill>
                  <a:latin typeface="Raleway"/>
                </a:rPr>
                <a:t>My PR Popcorn</a:t>
              </a:r>
            </a:p>
            <a:p>
              <a:pPr>
                <a:lnSpc>
                  <a:spcPts val="3641"/>
                </a:lnSpc>
                <a:spcBef>
                  <a:spcPts val="601"/>
                </a:spcBef>
                <a:spcAft>
                  <a:spcPts val="601"/>
                </a:spcAft>
              </a:pPr>
              <a:r>
                <a:rPr lang="en-US" sz="4000" spc="52" dirty="0">
                  <a:solidFill>
                    <a:srgbClr val="1B447E"/>
                  </a:solidFill>
                  <a:latin typeface="Raleway"/>
                </a:rPr>
                <a:t>Seller ID</a:t>
              </a:r>
            </a:p>
            <a:p>
              <a:pPr>
                <a:lnSpc>
                  <a:spcPts val="3641"/>
                </a:lnSpc>
                <a:spcBef>
                  <a:spcPts val="601"/>
                </a:spcBef>
                <a:spcAft>
                  <a:spcPts val="601"/>
                </a:spcAft>
              </a:pPr>
              <a:r>
                <a:rPr lang="en-US" sz="4000" spc="52" dirty="0">
                  <a:solidFill>
                    <a:srgbClr val="1B447E"/>
                  </a:solidFill>
                  <a:latin typeface="Raleway"/>
                </a:rPr>
                <a:t>Scout Boss (unit)</a:t>
              </a:r>
            </a:p>
            <a:p>
              <a:pPr>
                <a:lnSpc>
                  <a:spcPts val="3641"/>
                </a:lnSpc>
                <a:spcBef>
                  <a:spcPts val="601"/>
                </a:spcBef>
                <a:spcAft>
                  <a:spcPts val="601"/>
                </a:spcAft>
              </a:pPr>
              <a:r>
                <a:rPr lang="en-US" sz="4000" spc="52" dirty="0">
                  <a:solidFill>
                    <a:srgbClr val="1B447E"/>
                  </a:solidFill>
                  <a:latin typeface="Raleway"/>
                </a:rPr>
                <a:t>Sales Banner</a:t>
              </a:r>
            </a:p>
            <a:p>
              <a:pPr>
                <a:lnSpc>
                  <a:spcPts val="3641"/>
                </a:lnSpc>
                <a:spcBef>
                  <a:spcPts val="601"/>
                </a:spcBef>
                <a:spcAft>
                  <a:spcPts val="601"/>
                </a:spcAft>
              </a:pPr>
              <a:r>
                <a:rPr lang="en-US" sz="4000" spc="52" dirty="0">
                  <a:solidFill>
                    <a:srgbClr val="1B447E"/>
                  </a:solidFill>
                  <a:latin typeface="Raleway"/>
                </a:rPr>
                <a:t>Envelopes</a:t>
              </a:r>
            </a:p>
            <a:p>
              <a:pPr>
                <a:lnSpc>
                  <a:spcPts val="3641"/>
                </a:lnSpc>
                <a:spcBef>
                  <a:spcPts val="601"/>
                </a:spcBef>
                <a:spcAft>
                  <a:spcPts val="601"/>
                </a:spcAft>
              </a:pPr>
              <a:r>
                <a:rPr lang="en-US" sz="4000" spc="52" dirty="0">
                  <a:solidFill>
                    <a:srgbClr val="1B447E"/>
                  </a:solidFill>
                  <a:latin typeface="Raleway"/>
                </a:rPr>
                <a:t>Tote Bag</a:t>
              </a:r>
            </a:p>
            <a:p>
              <a:pPr>
                <a:lnSpc>
                  <a:spcPts val="3641"/>
                </a:lnSpc>
                <a:spcBef>
                  <a:spcPts val="601"/>
                </a:spcBef>
                <a:spcAft>
                  <a:spcPts val="601"/>
                </a:spcAft>
              </a:pPr>
              <a:r>
                <a:rPr lang="en-US" sz="4000" spc="52" dirty="0">
                  <a:solidFill>
                    <a:srgbClr val="1B447E"/>
                  </a:solidFill>
                  <a:latin typeface="Raleway"/>
                </a:rPr>
                <a:t>Tasting Kit</a:t>
              </a:r>
            </a:p>
            <a:p>
              <a:pPr>
                <a:lnSpc>
                  <a:spcPts val="3641"/>
                </a:lnSpc>
                <a:spcBef>
                  <a:spcPts val="601"/>
                </a:spcBef>
                <a:spcAft>
                  <a:spcPts val="601"/>
                </a:spcAft>
              </a:pPr>
              <a:r>
                <a:rPr lang="en-US" sz="4000" spc="52" dirty="0">
                  <a:solidFill>
                    <a:srgbClr val="1B447E"/>
                  </a:solidFill>
                  <a:latin typeface="Raleway"/>
                </a:rPr>
                <a:t>Sales Flyer</a:t>
              </a:r>
            </a:p>
            <a:p>
              <a:pPr>
                <a:lnSpc>
                  <a:spcPts val="3641"/>
                </a:lnSpc>
                <a:spcBef>
                  <a:spcPts val="601"/>
                </a:spcBef>
                <a:spcAft>
                  <a:spcPts val="601"/>
                </a:spcAft>
              </a:pPr>
              <a:r>
                <a:rPr lang="en-US" sz="4000" spc="52" dirty="0">
                  <a:solidFill>
                    <a:srgbClr val="1B447E"/>
                  </a:solidFill>
                  <a:latin typeface="Raleway"/>
                </a:rPr>
                <a:t>Take to Work Tent</a:t>
              </a:r>
            </a:p>
            <a:p>
              <a:pPr>
                <a:lnSpc>
                  <a:spcPts val="3641"/>
                </a:lnSpc>
                <a:spcBef>
                  <a:spcPts val="601"/>
                </a:spcBef>
                <a:spcAft>
                  <a:spcPts val="601"/>
                </a:spcAft>
              </a:pPr>
              <a:r>
                <a:rPr lang="en-US" sz="4000" spc="52" dirty="0">
                  <a:solidFill>
                    <a:srgbClr val="1B447E"/>
                  </a:solidFill>
                  <a:latin typeface="Raleway"/>
                </a:rPr>
                <a:t>Door Hanger</a:t>
              </a:r>
            </a:p>
          </p:txBody>
        </p:sp>
      </p:grpSp>
      <p:sp>
        <p:nvSpPr>
          <p:cNvPr id="12" name="TextBox 12"/>
          <p:cNvSpPr txBox="1"/>
          <p:nvPr/>
        </p:nvSpPr>
        <p:spPr>
          <a:xfrm>
            <a:off x="1028701" y="933450"/>
            <a:ext cx="16956976" cy="902748"/>
          </a:xfrm>
          <a:prstGeom prst="rect">
            <a:avLst/>
          </a:prstGeom>
        </p:spPr>
        <p:txBody>
          <a:bodyPr lIns="0" tIns="0" rIns="0" bIns="0" rtlCol="0" anchor="t">
            <a:spAutoFit/>
          </a:bodyPr>
          <a:lstStyle/>
          <a:p>
            <a:pPr>
              <a:lnSpc>
                <a:spcPts val="7616"/>
              </a:lnSpc>
            </a:pPr>
            <a:r>
              <a:rPr lang="en-US" sz="5600" spc="57" dirty="0">
                <a:solidFill>
                  <a:srgbClr val="231F20"/>
                </a:solidFill>
                <a:latin typeface="Raleway" pitchFamily="2" charset="0"/>
              </a:rPr>
              <a:t>TUTORIALS</a:t>
            </a:r>
          </a:p>
        </p:txBody>
      </p:sp>
      <p:pic>
        <p:nvPicPr>
          <p:cNvPr id="16" name="Picture 15">
            <a:extLst>
              <a:ext uri="{FF2B5EF4-FFF2-40B4-BE49-F238E27FC236}">
                <a16:creationId xmlns:a16="http://schemas.microsoft.com/office/drawing/2014/main" id="{AC4E0795-044F-6914-6A99-A1E18530A3A5}"/>
              </a:ext>
            </a:extLst>
          </p:cNvPr>
          <p:cNvPicPr>
            <a:picLocks noChangeAspect="1"/>
          </p:cNvPicPr>
          <p:nvPr/>
        </p:nvPicPr>
        <p:blipFill>
          <a:blip r:embed="rId3"/>
          <a:stretch>
            <a:fillRect/>
          </a:stretch>
        </p:blipFill>
        <p:spPr>
          <a:xfrm>
            <a:off x="8898036" y="3855216"/>
            <a:ext cx="7521593" cy="6248942"/>
          </a:xfrm>
          <a:prstGeom prst="rect">
            <a:avLst/>
          </a:prstGeom>
        </p:spPr>
      </p:pic>
    </p:spTree>
    <p:extLst>
      <p:ext uri="{BB962C8B-B14F-4D97-AF65-F5344CB8AC3E}">
        <p14:creationId xmlns:p14="http://schemas.microsoft.com/office/powerpoint/2010/main" val="3678525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AutoShape 2"/>
          <p:cNvSpPr/>
          <p:nvPr/>
        </p:nvSpPr>
        <p:spPr>
          <a:xfrm>
            <a:off x="0" y="9456191"/>
            <a:ext cx="18288000" cy="830811"/>
          </a:xfrm>
          <a:prstGeom prst="rect">
            <a:avLst/>
          </a:prstGeom>
          <a:solidFill>
            <a:srgbClr val="231F20"/>
          </a:solidFill>
        </p:spPr>
        <p:txBody>
          <a:bodyPr/>
          <a:lstStyle/>
          <a:p>
            <a:endParaRPr lang="en-US" sz="1801"/>
          </a:p>
        </p:txBody>
      </p:sp>
      <p:sp>
        <p:nvSpPr>
          <p:cNvPr id="7" name="TextBox 7"/>
          <p:cNvSpPr txBox="1"/>
          <p:nvPr/>
        </p:nvSpPr>
        <p:spPr>
          <a:xfrm>
            <a:off x="1028700" y="1019175"/>
            <a:ext cx="10248900" cy="859210"/>
          </a:xfrm>
          <a:prstGeom prst="rect">
            <a:avLst/>
          </a:prstGeom>
        </p:spPr>
        <p:txBody>
          <a:bodyPr lIns="0" tIns="0" rIns="0" bIns="0" rtlCol="0" anchor="t">
            <a:spAutoFit/>
          </a:bodyPr>
          <a:lstStyle/>
          <a:p>
            <a:pPr>
              <a:lnSpc>
                <a:spcPts val="6720"/>
              </a:lnSpc>
            </a:pPr>
            <a:r>
              <a:rPr lang="en-US" sz="5600" dirty="0">
                <a:solidFill>
                  <a:srgbClr val="231F20"/>
                </a:solidFill>
                <a:latin typeface="Raleway Bold" panose="020B0604020202020204" charset="0"/>
              </a:rPr>
              <a:t>1099-K</a:t>
            </a:r>
          </a:p>
        </p:txBody>
      </p:sp>
      <p:sp>
        <p:nvSpPr>
          <p:cNvPr id="4" name="TextBox 3">
            <a:extLst>
              <a:ext uri="{FF2B5EF4-FFF2-40B4-BE49-F238E27FC236}">
                <a16:creationId xmlns:a16="http://schemas.microsoft.com/office/drawing/2014/main" id="{23D71958-8E7F-4DBC-FB52-A7FBAD36BB30}"/>
              </a:ext>
            </a:extLst>
          </p:cNvPr>
          <p:cNvSpPr txBox="1"/>
          <p:nvPr/>
        </p:nvSpPr>
        <p:spPr>
          <a:xfrm>
            <a:off x="914400" y="2247900"/>
            <a:ext cx="7239001" cy="6986528"/>
          </a:xfrm>
          <a:prstGeom prst="rect">
            <a:avLst/>
          </a:prstGeom>
          <a:noFill/>
        </p:spPr>
        <p:txBody>
          <a:bodyPr wrap="square">
            <a:spAutoFit/>
          </a:bodyPr>
          <a:lstStyle/>
          <a:p>
            <a:r>
              <a:rPr lang="en-US" sz="2800" b="1" dirty="0">
                <a:solidFill>
                  <a:srgbClr val="050505"/>
                </a:solidFill>
                <a:latin typeface="Segoe UI Historic" panose="020B0502040204020203" pitchFamily="34" charset="0"/>
              </a:rPr>
              <a:t>“Under the new rules set forth by the IRS, if you got paid more than $600 for the transaction of goods and services through third-party payment platforms, you will receive a 1099-K for reporting the income. This rule is aimed at individuals who run a side hustle, small business or do part-time work and receive payments through a business account on third-party payment platforms. So, if you don’t have a business account and you’re just sending money to friends for a restaurant bill or a vacation, this won’t apply to you and your transactions won’t trigger a 1099-K form.”</a:t>
            </a:r>
          </a:p>
          <a:p>
            <a:endParaRPr lang="en-US" sz="2800" b="1" dirty="0">
              <a:solidFill>
                <a:srgbClr val="050505"/>
              </a:solidFill>
              <a:latin typeface="Segoe UI Historic" panose="020B0502040204020203" pitchFamily="34" charset="0"/>
            </a:endParaRPr>
          </a:p>
          <a:p>
            <a:r>
              <a:rPr lang="en-US" sz="2800" b="1" dirty="0">
                <a:solidFill>
                  <a:srgbClr val="FF0000"/>
                </a:solidFill>
                <a:latin typeface="Segoe UI Historic" panose="020B0502040204020203" pitchFamily="34" charset="0"/>
              </a:rPr>
              <a:t>WWW.IRS.GOV</a:t>
            </a:r>
          </a:p>
        </p:txBody>
      </p:sp>
      <p:sp>
        <p:nvSpPr>
          <p:cNvPr id="9" name="TextBox 8">
            <a:extLst>
              <a:ext uri="{FF2B5EF4-FFF2-40B4-BE49-F238E27FC236}">
                <a16:creationId xmlns:a16="http://schemas.microsoft.com/office/drawing/2014/main" id="{CABF9DFD-9C8B-35E5-CA63-401E87B5F0AB}"/>
              </a:ext>
            </a:extLst>
          </p:cNvPr>
          <p:cNvSpPr txBox="1"/>
          <p:nvPr/>
        </p:nvSpPr>
        <p:spPr>
          <a:xfrm>
            <a:off x="10586357" y="876302"/>
            <a:ext cx="6705600" cy="8279190"/>
          </a:xfrm>
          <a:prstGeom prst="rect">
            <a:avLst/>
          </a:prstGeom>
          <a:noFill/>
        </p:spPr>
        <p:txBody>
          <a:bodyPr wrap="square">
            <a:spAutoFit/>
          </a:bodyPr>
          <a:lstStyle/>
          <a:p>
            <a:r>
              <a:rPr lang="en-US" sz="2800" dirty="0">
                <a:solidFill>
                  <a:srgbClr val="050505"/>
                </a:solidFill>
                <a:latin typeface="Segoe UI Historic" panose="020B0502040204020203" pitchFamily="34" charset="0"/>
              </a:rPr>
              <a:t>“</a:t>
            </a:r>
            <a:r>
              <a:rPr lang="en-US" sz="2800" b="1" dirty="0">
                <a:solidFill>
                  <a:srgbClr val="050505"/>
                </a:solidFill>
                <a:latin typeface="Segoe UI Historic" panose="020B0502040204020203" pitchFamily="34" charset="0"/>
              </a:rPr>
              <a:t>As of January 1, 2022, the IRS introduced new reporting requirements for payments received for goods and services, lowering the threshold to $600. Third party settlement organizations, such as PayPal and Venmo, will be required to provide customers with a 1099-K form if they receive $600 or more in goods and services transactions during the 2022 tax year. Charter Organization Units and Council Registered Units utilizing PayPal or Venmo should ensure they are using appropriate EINs and following all policies and procedures. Parents of/Groups of Citizens Units should consult their own tax advisors.”</a:t>
            </a:r>
          </a:p>
          <a:p>
            <a:endParaRPr lang="en-US" sz="2800" b="1" dirty="0">
              <a:solidFill>
                <a:srgbClr val="050505"/>
              </a:solidFill>
              <a:latin typeface="Segoe UI Historic" panose="020B0502040204020203" pitchFamily="34" charset="0"/>
            </a:endParaRPr>
          </a:p>
          <a:p>
            <a:r>
              <a:rPr lang="en-US" sz="2800" b="1" dirty="0">
                <a:solidFill>
                  <a:srgbClr val="FF0000"/>
                </a:solidFill>
                <a:latin typeface="Segoe UI Historic" panose="020B0502040204020203" pitchFamily="34" charset="0"/>
              </a:rPr>
              <a:t>BSA Unit Guide for Fiscal Policies &amp; Procedures</a:t>
            </a:r>
            <a:endParaRPr lang="en-US" sz="2800" b="1" dirty="0">
              <a:solidFill>
                <a:srgbClr val="FF0000"/>
              </a:solidFill>
            </a:endParaRPr>
          </a:p>
        </p:txBody>
      </p:sp>
    </p:spTree>
    <p:extLst>
      <p:ext uri="{BB962C8B-B14F-4D97-AF65-F5344CB8AC3E}">
        <p14:creationId xmlns:p14="http://schemas.microsoft.com/office/powerpoint/2010/main" val="1160674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49262" y="1076325"/>
            <a:ext cx="6310037" cy="1564531"/>
          </a:xfrm>
          <a:prstGeom prst="rect">
            <a:avLst/>
          </a:prstGeom>
        </p:spPr>
        <p:txBody>
          <a:bodyPr lIns="0" tIns="0" rIns="0" bIns="0" rtlCol="0" anchor="t">
            <a:spAutoFit/>
          </a:bodyPr>
          <a:lstStyle/>
          <a:p>
            <a:pPr algn="r">
              <a:lnSpc>
                <a:spcPts val="6050"/>
              </a:lnSpc>
            </a:pPr>
            <a:r>
              <a:rPr lang="en-US" sz="5550" spc="123" dirty="0">
                <a:solidFill>
                  <a:srgbClr val="1B447E"/>
                </a:solidFill>
                <a:latin typeface="Raleway Heavy Bold"/>
              </a:rPr>
              <a:t>Unit and Council Impact</a:t>
            </a:r>
          </a:p>
        </p:txBody>
      </p:sp>
      <p:sp>
        <p:nvSpPr>
          <p:cNvPr id="3" name="AutoShape 3"/>
          <p:cNvSpPr/>
          <p:nvPr/>
        </p:nvSpPr>
        <p:spPr>
          <a:xfrm rot="-2700000">
            <a:off x="-4734649" y="-1347098"/>
            <a:ext cx="15493708" cy="7838711"/>
          </a:xfrm>
          <a:custGeom>
            <a:avLst/>
            <a:gdLst>
              <a:gd name="connsiteX0" fmla="*/ 0 w 15991076"/>
              <a:gd name="connsiteY0" fmla="*/ 0 h 8186869"/>
              <a:gd name="connsiteX1" fmla="*/ 15991076 w 15991076"/>
              <a:gd name="connsiteY1" fmla="*/ 0 h 8186869"/>
              <a:gd name="connsiteX2" fmla="*/ 15991076 w 15991076"/>
              <a:gd name="connsiteY2" fmla="*/ 8186869 h 8186869"/>
              <a:gd name="connsiteX3" fmla="*/ 0 w 15991076"/>
              <a:gd name="connsiteY3" fmla="*/ 8186869 h 8186869"/>
              <a:gd name="connsiteX4" fmla="*/ 0 w 15991076"/>
              <a:gd name="connsiteY4" fmla="*/ 0 h 8186869"/>
              <a:gd name="connsiteX0" fmla="*/ 4658680 w 15991076"/>
              <a:gd name="connsiteY0" fmla="*/ 5454470 h 8186869"/>
              <a:gd name="connsiteX1" fmla="*/ 15991076 w 15991076"/>
              <a:gd name="connsiteY1" fmla="*/ 0 h 8186869"/>
              <a:gd name="connsiteX2" fmla="*/ 15991076 w 15991076"/>
              <a:gd name="connsiteY2" fmla="*/ 8186869 h 8186869"/>
              <a:gd name="connsiteX3" fmla="*/ 0 w 15991076"/>
              <a:gd name="connsiteY3" fmla="*/ 8186869 h 8186869"/>
              <a:gd name="connsiteX4" fmla="*/ 4658680 w 15991076"/>
              <a:gd name="connsiteY4" fmla="*/ 5454470 h 8186869"/>
              <a:gd name="connsiteX0" fmla="*/ 3813155 w 15991076"/>
              <a:gd name="connsiteY0" fmla="*/ 4476313 h 8186869"/>
              <a:gd name="connsiteX1" fmla="*/ 15991076 w 15991076"/>
              <a:gd name="connsiteY1" fmla="*/ 0 h 8186869"/>
              <a:gd name="connsiteX2" fmla="*/ 15991076 w 15991076"/>
              <a:gd name="connsiteY2" fmla="*/ 8186869 h 8186869"/>
              <a:gd name="connsiteX3" fmla="*/ 0 w 15991076"/>
              <a:gd name="connsiteY3" fmla="*/ 8186869 h 8186869"/>
              <a:gd name="connsiteX4" fmla="*/ 3813155 w 15991076"/>
              <a:gd name="connsiteY4" fmla="*/ 4476313 h 8186869"/>
              <a:gd name="connsiteX0" fmla="*/ 3415261 w 15593182"/>
              <a:gd name="connsiteY0" fmla="*/ 4476313 h 8186869"/>
              <a:gd name="connsiteX1" fmla="*/ 15593182 w 15593182"/>
              <a:gd name="connsiteY1" fmla="*/ 0 h 8186869"/>
              <a:gd name="connsiteX2" fmla="*/ 15593182 w 15593182"/>
              <a:gd name="connsiteY2" fmla="*/ 8186869 h 8186869"/>
              <a:gd name="connsiteX3" fmla="*/ 0 w 15593182"/>
              <a:gd name="connsiteY3" fmla="*/ 7788975 h 8186869"/>
              <a:gd name="connsiteX4" fmla="*/ 3415261 w 15593182"/>
              <a:gd name="connsiteY4" fmla="*/ 4476313 h 8186869"/>
              <a:gd name="connsiteX0" fmla="*/ 3382104 w 15560025"/>
              <a:gd name="connsiteY0" fmla="*/ 4476313 h 8186869"/>
              <a:gd name="connsiteX1" fmla="*/ 15560025 w 15560025"/>
              <a:gd name="connsiteY1" fmla="*/ 0 h 8186869"/>
              <a:gd name="connsiteX2" fmla="*/ 15560025 w 15560025"/>
              <a:gd name="connsiteY2" fmla="*/ 8186869 h 8186869"/>
              <a:gd name="connsiteX3" fmla="*/ 0 w 15560025"/>
              <a:gd name="connsiteY3" fmla="*/ 7755817 h 8186869"/>
              <a:gd name="connsiteX4" fmla="*/ 3382104 w 15560025"/>
              <a:gd name="connsiteY4" fmla="*/ 4476313 h 8186869"/>
              <a:gd name="connsiteX0" fmla="*/ 3382104 w 15560025"/>
              <a:gd name="connsiteY0" fmla="*/ 4111576 h 7822132"/>
              <a:gd name="connsiteX1" fmla="*/ 7502664 w 15560025"/>
              <a:gd name="connsiteY1" fmla="*/ 0 h 7822132"/>
              <a:gd name="connsiteX2" fmla="*/ 15560025 w 15560025"/>
              <a:gd name="connsiteY2" fmla="*/ 7822132 h 7822132"/>
              <a:gd name="connsiteX3" fmla="*/ 0 w 15560025"/>
              <a:gd name="connsiteY3" fmla="*/ 7391080 h 7822132"/>
              <a:gd name="connsiteX4" fmla="*/ 3382104 w 15560025"/>
              <a:gd name="connsiteY4" fmla="*/ 4111576 h 7822132"/>
              <a:gd name="connsiteX0" fmla="*/ 3382104 w 15560025"/>
              <a:gd name="connsiteY0" fmla="*/ 4128155 h 7838711"/>
              <a:gd name="connsiteX1" fmla="*/ 7519243 w 15560025"/>
              <a:gd name="connsiteY1" fmla="*/ 0 h 7838711"/>
              <a:gd name="connsiteX2" fmla="*/ 15560025 w 15560025"/>
              <a:gd name="connsiteY2" fmla="*/ 7838711 h 7838711"/>
              <a:gd name="connsiteX3" fmla="*/ 0 w 15560025"/>
              <a:gd name="connsiteY3" fmla="*/ 7407659 h 7838711"/>
              <a:gd name="connsiteX4" fmla="*/ 3382104 w 15560025"/>
              <a:gd name="connsiteY4" fmla="*/ 4128155 h 7838711"/>
              <a:gd name="connsiteX0" fmla="*/ 3365525 w 15543446"/>
              <a:gd name="connsiteY0" fmla="*/ 4128155 h 7838711"/>
              <a:gd name="connsiteX1" fmla="*/ 7502664 w 15543446"/>
              <a:gd name="connsiteY1" fmla="*/ 0 h 7838711"/>
              <a:gd name="connsiteX2" fmla="*/ 15543446 w 15543446"/>
              <a:gd name="connsiteY2" fmla="*/ 7838711 h 7838711"/>
              <a:gd name="connsiteX3" fmla="*/ 0 w 15543446"/>
              <a:gd name="connsiteY3" fmla="*/ 7391080 h 7838711"/>
              <a:gd name="connsiteX4" fmla="*/ 3365525 w 15543446"/>
              <a:gd name="connsiteY4" fmla="*/ 4128155 h 7838711"/>
              <a:gd name="connsiteX0" fmla="*/ 3315787 w 15493708"/>
              <a:gd name="connsiteY0" fmla="*/ 4128155 h 7838711"/>
              <a:gd name="connsiteX1" fmla="*/ 7452926 w 15493708"/>
              <a:gd name="connsiteY1" fmla="*/ 0 h 7838711"/>
              <a:gd name="connsiteX2" fmla="*/ 15493708 w 15493708"/>
              <a:gd name="connsiteY2" fmla="*/ 7838711 h 7838711"/>
              <a:gd name="connsiteX3" fmla="*/ 0 w 15493708"/>
              <a:gd name="connsiteY3" fmla="*/ 7341344 h 7838711"/>
              <a:gd name="connsiteX4" fmla="*/ 3315787 w 15493708"/>
              <a:gd name="connsiteY4" fmla="*/ 4128155 h 783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3708" h="7838711">
                <a:moveTo>
                  <a:pt x="3315787" y="4128155"/>
                </a:moveTo>
                <a:lnTo>
                  <a:pt x="7452926" y="0"/>
                </a:lnTo>
                <a:lnTo>
                  <a:pt x="15493708" y="7838711"/>
                </a:lnTo>
                <a:lnTo>
                  <a:pt x="0" y="7341344"/>
                </a:lnTo>
                <a:lnTo>
                  <a:pt x="3315787" y="4128155"/>
                </a:lnTo>
                <a:close/>
              </a:path>
            </a:pathLst>
          </a:custGeom>
          <a:solidFill>
            <a:srgbClr val="1B447E"/>
          </a:solidFill>
        </p:spPr>
        <p:txBody>
          <a:bodyPr/>
          <a:lstStyle/>
          <a:p>
            <a:endParaRPr lang="en-US" sz="1801"/>
          </a:p>
        </p:txBody>
      </p:sp>
      <p:pic>
        <p:nvPicPr>
          <p:cNvPr id="4" name="Picture 4"/>
          <p:cNvPicPr>
            <a:picLocks noChangeAspect="1"/>
          </p:cNvPicPr>
          <p:nvPr/>
        </p:nvPicPr>
        <p:blipFill>
          <a:blip r:embed="rId2"/>
          <a:srcRect l="9532" r="9532"/>
          <a:stretch>
            <a:fillRect/>
          </a:stretch>
        </p:blipFill>
        <p:spPr>
          <a:xfrm>
            <a:off x="1028700" y="1028701"/>
            <a:ext cx="9063232" cy="7437484"/>
          </a:xfrm>
          <a:prstGeom prst="rect">
            <a:avLst/>
          </a:prstGeom>
        </p:spPr>
      </p:pic>
      <p:sp>
        <p:nvSpPr>
          <p:cNvPr id="5" name="AutoShape 5"/>
          <p:cNvSpPr/>
          <p:nvPr/>
        </p:nvSpPr>
        <p:spPr>
          <a:xfrm>
            <a:off x="-289888" y="9456189"/>
            <a:ext cx="18794522" cy="1026515"/>
          </a:xfrm>
          <a:prstGeom prst="rect">
            <a:avLst/>
          </a:prstGeom>
          <a:solidFill>
            <a:srgbClr val="C4E2F6"/>
          </a:solidFill>
        </p:spPr>
        <p:txBody>
          <a:bodyPr/>
          <a:lstStyle/>
          <a:p>
            <a:endParaRPr lang="en-US" sz="1801"/>
          </a:p>
        </p:txBody>
      </p:sp>
      <p:sp>
        <p:nvSpPr>
          <p:cNvPr id="6" name="TextBox 6"/>
          <p:cNvSpPr txBox="1"/>
          <p:nvPr/>
        </p:nvSpPr>
        <p:spPr>
          <a:xfrm>
            <a:off x="10949262" y="3715117"/>
            <a:ext cx="6310037" cy="4834144"/>
          </a:xfrm>
          <a:prstGeom prst="rect">
            <a:avLst/>
          </a:prstGeom>
        </p:spPr>
        <p:txBody>
          <a:bodyPr lIns="0" tIns="0" rIns="0" bIns="0" rtlCol="0" anchor="t">
            <a:spAutoFit/>
          </a:bodyPr>
          <a:lstStyle/>
          <a:p>
            <a:pPr algn="r">
              <a:lnSpc>
                <a:spcPts val="3780"/>
              </a:lnSpc>
            </a:pPr>
            <a:r>
              <a:rPr lang="en-US" sz="2700">
                <a:solidFill>
                  <a:srgbClr val="231F20"/>
                </a:solidFill>
                <a:latin typeface="Raleway Bold"/>
              </a:rPr>
              <a:t>SCOUTING VALUES</a:t>
            </a:r>
          </a:p>
          <a:p>
            <a:pPr algn="r">
              <a:lnSpc>
                <a:spcPts val="3780"/>
              </a:lnSpc>
            </a:pPr>
            <a:r>
              <a:rPr lang="en-US" sz="2700">
                <a:solidFill>
                  <a:srgbClr val="231F20"/>
                </a:solidFill>
                <a:latin typeface="Raleway"/>
              </a:rPr>
              <a:t>Scouts learn to earn their own way</a:t>
            </a:r>
          </a:p>
          <a:p>
            <a:pPr algn="r">
              <a:lnSpc>
                <a:spcPts val="3780"/>
              </a:lnSpc>
            </a:pPr>
            <a:r>
              <a:rPr lang="en-US" sz="2700">
                <a:solidFill>
                  <a:srgbClr val="231F20"/>
                </a:solidFill>
                <a:latin typeface="Raleway"/>
              </a:rPr>
              <a:t>Scouts learn responsibility</a:t>
            </a:r>
          </a:p>
          <a:p>
            <a:pPr algn="r">
              <a:lnSpc>
                <a:spcPts val="3780"/>
              </a:lnSpc>
            </a:pPr>
            <a:r>
              <a:rPr lang="en-US" sz="2700">
                <a:solidFill>
                  <a:srgbClr val="231F20"/>
                </a:solidFill>
                <a:latin typeface="Raleway"/>
              </a:rPr>
              <a:t>Scouts learn perseverance</a:t>
            </a:r>
          </a:p>
          <a:p>
            <a:pPr algn="r">
              <a:lnSpc>
                <a:spcPts val="3780"/>
              </a:lnSpc>
            </a:pPr>
            <a:r>
              <a:rPr lang="en-US" sz="2700">
                <a:solidFill>
                  <a:srgbClr val="231F20"/>
                </a:solidFill>
                <a:latin typeface="Raleway"/>
              </a:rPr>
              <a:t>Salesmanship</a:t>
            </a:r>
          </a:p>
          <a:p>
            <a:pPr algn="r">
              <a:lnSpc>
                <a:spcPts val="3780"/>
              </a:lnSpc>
            </a:pPr>
            <a:r>
              <a:rPr lang="en-US" sz="2700">
                <a:solidFill>
                  <a:srgbClr val="231F20"/>
                </a:solidFill>
                <a:latin typeface="Raleway"/>
              </a:rPr>
              <a:t>Communication</a:t>
            </a:r>
          </a:p>
          <a:p>
            <a:pPr algn="r">
              <a:lnSpc>
                <a:spcPts val="3780"/>
              </a:lnSpc>
            </a:pPr>
            <a:r>
              <a:rPr lang="en-US" sz="2700">
                <a:solidFill>
                  <a:srgbClr val="231F20"/>
                </a:solidFill>
                <a:latin typeface="Raleway"/>
              </a:rPr>
              <a:t>Self Confidence</a:t>
            </a:r>
          </a:p>
          <a:p>
            <a:pPr algn="r">
              <a:lnSpc>
                <a:spcPts val="3780"/>
              </a:lnSpc>
            </a:pPr>
            <a:r>
              <a:rPr lang="en-US" sz="2700">
                <a:solidFill>
                  <a:srgbClr val="231F20"/>
                </a:solidFill>
                <a:latin typeface="Raleway"/>
              </a:rPr>
              <a:t>Enhance Scouting programs</a:t>
            </a:r>
          </a:p>
          <a:p>
            <a:pPr algn="r">
              <a:lnSpc>
                <a:spcPts val="3780"/>
              </a:lnSpc>
            </a:pPr>
            <a:r>
              <a:rPr lang="en-US" sz="2700">
                <a:solidFill>
                  <a:srgbClr val="231F20"/>
                </a:solidFill>
                <a:latin typeface="Raleway"/>
              </a:rPr>
              <a:t>Provide needed equipment</a:t>
            </a:r>
          </a:p>
          <a:p>
            <a:pPr algn="r">
              <a:lnSpc>
                <a:spcPts val="3780"/>
              </a:lnSpc>
            </a:pPr>
            <a:r>
              <a:rPr lang="en-US" sz="2700">
                <a:solidFill>
                  <a:srgbClr val="231F20"/>
                </a:solidFill>
                <a:latin typeface="Raleway"/>
              </a:rPr>
              <a:t>Reduce program costs</a:t>
            </a:r>
          </a:p>
        </p:txBody>
      </p:sp>
      <p:sp>
        <p:nvSpPr>
          <p:cNvPr id="7" name="AutoShape 7"/>
          <p:cNvSpPr/>
          <p:nvPr/>
        </p:nvSpPr>
        <p:spPr>
          <a:xfrm>
            <a:off x="16276185" y="3014949"/>
            <a:ext cx="983115" cy="182027"/>
          </a:xfrm>
          <a:prstGeom prst="rect">
            <a:avLst/>
          </a:prstGeom>
          <a:solidFill>
            <a:srgbClr val="1B447E"/>
          </a:solidFill>
        </p:spPr>
        <p:txBody>
          <a:bodyPr/>
          <a:lstStyle/>
          <a:p>
            <a:endParaRPr lang="en-US" sz="180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AutoShape 2"/>
          <p:cNvSpPr/>
          <p:nvPr/>
        </p:nvSpPr>
        <p:spPr>
          <a:xfrm>
            <a:off x="-289888" y="9258300"/>
            <a:ext cx="18794522" cy="1026515"/>
          </a:xfrm>
          <a:prstGeom prst="rect">
            <a:avLst/>
          </a:prstGeom>
          <a:solidFill>
            <a:srgbClr val="1B447E"/>
          </a:solidFill>
        </p:spPr>
        <p:txBody>
          <a:bodyPr/>
          <a:lstStyle/>
          <a:p>
            <a:endParaRPr lang="en-US" sz="1801"/>
          </a:p>
        </p:txBody>
      </p:sp>
      <p:grpSp>
        <p:nvGrpSpPr>
          <p:cNvPr id="3" name="Group 3"/>
          <p:cNvGrpSpPr/>
          <p:nvPr/>
        </p:nvGrpSpPr>
        <p:grpSpPr>
          <a:xfrm>
            <a:off x="14958136" y="6995894"/>
            <a:ext cx="2005189" cy="200518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4E2F6"/>
            </a:solidFill>
          </p:spPr>
          <p:txBody>
            <a:bodyPr/>
            <a:lstStyle/>
            <a:p>
              <a:endParaRPr lang="en-US" sz="1801"/>
            </a:p>
          </p:txBody>
        </p:sp>
      </p:grpSp>
      <p:pic>
        <p:nvPicPr>
          <p:cNvPr id="5" name="Picture 5"/>
          <p:cNvPicPr>
            <a:picLocks noChangeAspect="1"/>
          </p:cNvPicPr>
          <p:nvPr/>
        </p:nvPicPr>
        <p:blipFill>
          <a:blip r:embed="rId2">
            <a:alphaModFix amt="49000"/>
          </a:blip>
          <a:srcRect b="21412"/>
          <a:stretch>
            <a:fillRect/>
          </a:stretch>
        </p:blipFill>
        <p:spPr>
          <a:xfrm>
            <a:off x="-265565" y="-613988"/>
            <a:ext cx="18843172" cy="9872288"/>
          </a:xfrm>
          <a:prstGeom prst="rect">
            <a:avLst/>
          </a:prstGeom>
        </p:spPr>
      </p:pic>
      <p:sp>
        <p:nvSpPr>
          <p:cNvPr id="8" name="TextBox 8"/>
          <p:cNvSpPr txBox="1"/>
          <p:nvPr/>
        </p:nvSpPr>
        <p:spPr>
          <a:xfrm>
            <a:off x="309534" y="575728"/>
            <a:ext cx="10019502" cy="795089"/>
          </a:xfrm>
          <a:prstGeom prst="rect">
            <a:avLst/>
          </a:prstGeom>
        </p:spPr>
        <p:txBody>
          <a:bodyPr lIns="0" tIns="0" rIns="0" bIns="0" rtlCol="0" anchor="t">
            <a:spAutoFit/>
          </a:bodyPr>
          <a:lstStyle/>
          <a:p>
            <a:pPr>
              <a:lnSpc>
                <a:spcPts val="6217"/>
              </a:lnSpc>
            </a:pPr>
            <a:r>
              <a:rPr lang="en-US" sz="5600" b="1" dirty="0">
                <a:solidFill>
                  <a:srgbClr val="231F20"/>
                </a:solidFill>
                <a:latin typeface="Raleway" pitchFamily="2" charset="0"/>
              </a:rPr>
              <a:t>GCC/BSA PRIZE PROGRAM</a:t>
            </a:r>
          </a:p>
        </p:txBody>
      </p:sp>
      <p:pic>
        <p:nvPicPr>
          <p:cNvPr id="10" name="Picture 9">
            <a:extLst>
              <a:ext uri="{FF2B5EF4-FFF2-40B4-BE49-F238E27FC236}">
                <a16:creationId xmlns:a16="http://schemas.microsoft.com/office/drawing/2014/main" id="{E6F5395A-ABF0-B978-C478-0A2F78F104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513" y="1342953"/>
            <a:ext cx="6750263" cy="8625337"/>
          </a:xfrm>
          <a:prstGeom prst="rect">
            <a:avLst/>
          </a:prstGeom>
        </p:spPr>
      </p:pic>
      <p:pic>
        <p:nvPicPr>
          <p:cNvPr id="12" name="Picture 11">
            <a:extLst>
              <a:ext uri="{FF2B5EF4-FFF2-40B4-BE49-F238E27FC236}">
                <a16:creationId xmlns:a16="http://schemas.microsoft.com/office/drawing/2014/main" id="{9A4791F1-C232-1454-2E57-B2546C87B0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22287" y="-114300"/>
            <a:ext cx="8050695" cy="1028699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AutoShape 2"/>
          <p:cNvSpPr/>
          <p:nvPr/>
        </p:nvSpPr>
        <p:spPr>
          <a:xfrm>
            <a:off x="-289888" y="9258300"/>
            <a:ext cx="18794522" cy="1026515"/>
          </a:xfrm>
          <a:prstGeom prst="rect">
            <a:avLst/>
          </a:prstGeom>
          <a:solidFill>
            <a:srgbClr val="1B447E"/>
          </a:solidFill>
        </p:spPr>
        <p:txBody>
          <a:bodyPr/>
          <a:lstStyle/>
          <a:p>
            <a:endParaRPr lang="en-US" sz="1801"/>
          </a:p>
        </p:txBody>
      </p:sp>
      <p:grpSp>
        <p:nvGrpSpPr>
          <p:cNvPr id="3" name="Group 3"/>
          <p:cNvGrpSpPr/>
          <p:nvPr/>
        </p:nvGrpSpPr>
        <p:grpSpPr>
          <a:xfrm>
            <a:off x="14958136" y="6995894"/>
            <a:ext cx="2005189" cy="200518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4E2F6"/>
            </a:solidFill>
          </p:spPr>
          <p:txBody>
            <a:bodyPr/>
            <a:lstStyle/>
            <a:p>
              <a:endParaRPr lang="en-US" sz="1801"/>
            </a:p>
          </p:txBody>
        </p:sp>
      </p:grpSp>
      <p:pic>
        <p:nvPicPr>
          <p:cNvPr id="5" name="Picture 5"/>
          <p:cNvPicPr>
            <a:picLocks noChangeAspect="1"/>
          </p:cNvPicPr>
          <p:nvPr/>
        </p:nvPicPr>
        <p:blipFill>
          <a:blip r:embed="rId2">
            <a:alphaModFix amt="49000"/>
          </a:blip>
          <a:srcRect b="21412"/>
          <a:stretch>
            <a:fillRect/>
          </a:stretch>
        </p:blipFill>
        <p:spPr>
          <a:xfrm>
            <a:off x="-265565" y="-613988"/>
            <a:ext cx="18843172" cy="9872288"/>
          </a:xfrm>
          <a:prstGeom prst="rect">
            <a:avLst/>
          </a:prstGeom>
        </p:spPr>
      </p:pic>
      <p:pic>
        <p:nvPicPr>
          <p:cNvPr id="6" name="Picture 5">
            <a:extLst>
              <a:ext uri="{FF2B5EF4-FFF2-40B4-BE49-F238E27FC236}">
                <a16:creationId xmlns:a16="http://schemas.microsoft.com/office/drawing/2014/main" id="{A2F5EE82-61B1-FADD-2175-6F2D7D49862F}"/>
              </a:ext>
            </a:extLst>
          </p:cNvPr>
          <p:cNvPicPr>
            <a:picLocks noChangeAspect="1"/>
          </p:cNvPicPr>
          <p:nvPr/>
        </p:nvPicPr>
        <p:blipFill>
          <a:blip r:embed="rId3"/>
          <a:stretch>
            <a:fillRect/>
          </a:stretch>
        </p:blipFill>
        <p:spPr>
          <a:xfrm>
            <a:off x="4114800" y="-251658"/>
            <a:ext cx="9448799" cy="10536475"/>
          </a:xfrm>
          <a:prstGeom prst="rect">
            <a:avLst/>
          </a:prstGeom>
        </p:spPr>
      </p:pic>
      <p:sp>
        <p:nvSpPr>
          <p:cNvPr id="9" name="TextBox 8">
            <a:extLst>
              <a:ext uri="{FF2B5EF4-FFF2-40B4-BE49-F238E27FC236}">
                <a16:creationId xmlns:a16="http://schemas.microsoft.com/office/drawing/2014/main" id="{EEA78E0E-A981-FD0A-D5D7-6D97661A439D}"/>
              </a:ext>
            </a:extLst>
          </p:cNvPr>
          <p:cNvSpPr txBox="1"/>
          <p:nvPr/>
        </p:nvSpPr>
        <p:spPr>
          <a:xfrm>
            <a:off x="197738" y="1866902"/>
            <a:ext cx="9521371" cy="646587"/>
          </a:xfrm>
          <a:prstGeom prst="rect">
            <a:avLst/>
          </a:prstGeom>
          <a:noFill/>
        </p:spPr>
        <p:txBody>
          <a:bodyPr wrap="square">
            <a:spAutoFit/>
          </a:bodyPr>
          <a:lstStyle/>
          <a:p>
            <a:br>
              <a:rPr lang="en-US" sz="1801" dirty="0">
                <a:solidFill>
                  <a:srgbClr val="555555"/>
                </a:solidFill>
                <a:latin typeface="Arial" panose="020B0604020202020204" pitchFamily="34" charset="0"/>
              </a:rPr>
            </a:br>
            <a:endParaRPr lang="en-US" sz="1801" dirty="0"/>
          </a:p>
        </p:txBody>
      </p:sp>
    </p:spTree>
    <p:extLst>
      <p:ext uri="{BB962C8B-B14F-4D97-AF65-F5344CB8AC3E}">
        <p14:creationId xmlns:p14="http://schemas.microsoft.com/office/powerpoint/2010/main" val="3941890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AutoShape 3"/>
          <p:cNvSpPr/>
          <p:nvPr/>
        </p:nvSpPr>
        <p:spPr>
          <a:xfrm>
            <a:off x="0" y="9260485"/>
            <a:ext cx="18288000" cy="1026515"/>
          </a:xfrm>
          <a:prstGeom prst="rect">
            <a:avLst/>
          </a:prstGeom>
          <a:solidFill>
            <a:srgbClr val="1B447E"/>
          </a:solidFill>
        </p:spPr>
      </p:sp>
      <p:pic>
        <p:nvPicPr>
          <p:cNvPr id="8" name="Picture 7">
            <a:extLst>
              <a:ext uri="{FF2B5EF4-FFF2-40B4-BE49-F238E27FC236}">
                <a16:creationId xmlns:a16="http://schemas.microsoft.com/office/drawing/2014/main" id="{232E4C30-549C-F44A-E8CB-052130AB8B05}"/>
              </a:ext>
            </a:extLst>
          </p:cNvPr>
          <p:cNvPicPr>
            <a:picLocks noChangeAspect="1"/>
          </p:cNvPicPr>
          <p:nvPr/>
        </p:nvPicPr>
        <p:blipFill rotWithShape="1">
          <a:blip r:embed="rId3"/>
          <a:srcRect t="9005" r="-1" b="22907"/>
          <a:stretch/>
        </p:blipFill>
        <p:spPr>
          <a:xfrm>
            <a:off x="8410404" y="4709296"/>
            <a:ext cx="9853713" cy="5577704"/>
          </a:xfrm>
          <a:prstGeom prst="rect">
            <a:avLst/>
          </a:prstGeom>
        </p:spPr>
      </p:pic>
      <p:pic>
        <p:nvPicPr>
          <p:cNvPr id="2" name="Picture 2"/>
          <p:cNvPicPr>
            <a:picLocks noChangeAspect="1"/>
          </p:cNvPicPr>
          <p:nvPr/>
        </p:nvPicPr>
        <p:blipFill rotWithShape="1">
          <a:blip r:embed="rId4"/>
          <a:srcRect t="8181" r="1" b="11658"/>
          <a:stretch/>
        </p:blipFill>
        <p:spPr>
          <a:xfrm>
            <a:off x="20" y="13"/>
            <a:ext cx="10919849" cy="5843003"/>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Picture 8">
            <a:extLst>
              <a:ext uri="{FF2B5EF4-FFF2-40B4-BE49-F238E27FC236}">
                <a16:creationId xmlns:a16="http://schemas.microsoft.com/office/drawing/2014/main" id="{22195AEF-4416-FDA7-D7D9-840F56ED3CB3}"/>
              </a:ext>
            </a:extLst>
          </p:cNvPr>
          <p:cNvPicPr>
            <a:picLocks noChangeAspect="1"/>
          </p:cNvPicPr>
          <p:nvPr/>
        </p:nvPicPr>
        <p:blipFill rotWithShape="1">
          <a:blip r:embed="rId5"/>
          <a:srcRect r="-2" b="2746"/>
          <a:stretch/>
        </p:blipFill>
        <p:spPr>
          <a:xfrm>
            <a:off x="12550418" y="0"/>
            <a:ext cx="5713698" cy="4709296"/>
          </a:xfrm>
          <a:prstGeom prst="rect">
            <a:avLst/>
          </a:prstGeom>
        </p:spPr>
      </p:pic>
      <p:pic>
        <p:nvPicPr>
          <p:cNvPr id="7" name="Picture 6">
            <a:extLst>
              <a:ext uri="{FF2B5EF4-FFF2-40B4-BE49-F238E27FC236}">
                <a16:creationId xmlns:a16="http://schemas.microsoft.com/office/drawing/2014/main" id="{935627DC-35E6-3E45-BA1B-F6C75BFE7DDD}"/>
              </a:ext>
            </a:extLst>
          </p:cNvPr>
          <p:cNvPicPr>
            <a:picLocks noChangeAspect="1"/>
          </p:cNvPicPr>
          <p:nvPr/>
        </p:nvPicPr>
        <p:blipFill rotWithShape="1">
          <a:blip r:embed="rId6"/>
          <a:srcRect t="15137" r="-2" b="19178"/>
          <a:stretch/>
        </p:blipFill>
        <p:spPr>
          <a:xfrm>
            <a:off x="1" y="5843016"/>
            <a:ext cx="7501779" cy="4443982"/>
          </a:xfrm>
          <a:prstGeom prst="rect">
            <a:avLst/>
          </a:prstGeom>
        </p:spPr>
      </p:pic>
      <p:sp>
        <p:nvSpPr>
          <p:cNvPr id="19" name="Title 3">
            <a:extLst>
              <a:ext uri="{FF2B5EF4-FFF2-40B4-BE49-F238E27FC236}">
                <a16:creationId xmlns:a16="http://schemas.microsoft.com/office/drawing/2014/main" id="{77EF2557-B551-BA1A-84F9-E4DDBBD6A5BD}"/>
              </a:ext>
            </a:extLst>
          </p:cNvPr>
          <p:cNvSpPr txBox="1">
            <a:spLocks noChangeArrowheads="1"/>
          </p:cNvSpPr>
          <p:nvPr/>
        </p:nvSpPr>
        <p:spPr bwMode="auto">
          <a:xfrm>
            <a:off x="-20782" y="369180"/>
            <a:ext cx="106299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70" tIns="51435" rIns="102870" bIns="5143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spcAft>
                <a:spcPts val="675"/>
              </a:spcAft>
              <a:buNone/>
            </a:pPr>
            <a:r>
              <a:rPr lang="en-US" altLang="en-US" sz="6000" dirty="0">
                <a:solidFill>
                  <a:schemeClr val="bg1"/>
                </a:solidFill>
                <a:effectLst>
                  <a:glow rad="127000">
                    <a:srgbClr val="C00000"/>
                  </a:glow>
                </a:effectLst>
              </a:rPr>
              <a:t>$2,000 Sellers Bonus Prize!</a:t>
            </a:r>
          </a:p>
        </p:txBody>
      </p:sp>
      <p:sp>
        <p:nvSpPr>
          <p:cNvPr id="20" name="Subtitle 5">
            <a:extLst>
              <a:ext uri="{FF2B5EF4-FFF2-40B4-BE49-F238E27FC236}">
                <a16:creationId xmlns:a16="http://schemas.microsoft.com/office/drawing/2014/main" id="{1F3F1C08-2055-5E74-317D-4ECB09506434}"/>
              </a:ext>
            </a:extLst>
          </p:cNvPr>
          <p:cNvSpPr txBox="1">
            <a:spLocks/>
          </p:cNvSpPr>
          <p:nvPr/>
        </p:nvSpPr>
        <p:spPr>
          <a:xfrm>
            <a:off x="1219200" y="1729520"/>
            <a:ext cx="5777682" cy="2945956"/>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spPr>
        <p:txBody>
          <a:bodyPr lIns="102870" tIns="51435" rIns="102870" bIns="51435">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3200" b="1" u="sng" dirty="0"/>
          </a:p>
          <a:p>
            <a:pPr>
              <a:defRPr/>
            </a:pPr>
            <a:r>
              <a:rPr lang="en-US" sz="3800" b="1" dirty="0"/>
              <a:t>Free CBJ Game Tickets</a:t>
            </a:r>
          </a:p>
          <a:p>
            <a:pPr lvl="1">
              <a:defRPr/>
            </a:pPr>
            <a:r>
              <a:rPr lang="en-US" sz="3400" b="1" dirty="0"/>
              <a:t>Saturday, March 9</a:t>
            </a:r>
            <a:r>
              <a:rPr lang="en-US" sz="3400" b="1" baseline="30000" dirty="0"/>
              <a:t>th</a:t>
            </a:r>
            <a:r>
              <a:rPr lang="en-US" sz="3400" b="1" dirty="0"/>
              <a:t> @ 12:30PM</a:t>
            </a:r>
          </a:p>
          <a:p>
            <a:pPr>
              <a:defRPr/>
            </a:pPr>
            <a:r>
              <a:rPr lang="en-US" sz="3800" b="1" dirty="0"/>
              <a:t>Exclusive Experiences </a:t>
            </a:r>
          </a:p>
          <a:p>
            <a:pPr>
              <a:defRPr/>
            </a:pPr>
            <a:r>
              <a:rPr lang="en-US" sz="3800" b="1" dirty="0"/>
              <a:t>Free Scout-Themed CBJ Gift</a:t>
            </a:r>
          </a:p>
          <a:p>
            <a:pPr>
              <a:defRPr/>
            </a:pPr>
            <a:r>
              <a:rPr lang="en-US" sz="3800" b="1" dirty="0"/>
              <a:t>Top 10 Sellers Get Bonus Experiences</a:t>
            </a:r>
          </a:p>
        </p:txBody>
      </p:sp>
    </p:spTree>
    <p:extLst>
      <p:ext uri="{BB962C8B-B14F-4D97-AF65-F5344CB8AC3E}">
        <p14:creationId xmlns:p14="http://schemas.microsoft.com/office/powerpoint/2010/main" val="635436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rot="2700000">
            <a:off x="7424307" y="-1446236"/>
            <a:ext cx="15534283" cy="8093979"/>
          </a:xfrm>
          <a:custGeom>
            <a:avLst/>
            <a:gdLst>
              <a:gd name="connsiteX0" fmla="*/ 0 w 16230600"/>
              <a:gd name="connsiteY0" fmla="*/ 0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0 w 16230600"/>
              <a:gd name="connsiteY4" fmla="*/ 0 h 8392397"/>
              <a:gd name="connsiteX0" fmla="*/ 4642099 w 16230600"/>
              <a:gd name="connsiteY0" fmla="*/ 9118413 h 9118413"/>
              <a:gd name="connsiteX1" fmla="*/ 16230600 w 16230600"/>
              <a:gd name="connsiteY1" fmla="*/ 0 h 9118413"/>
              <a:gd name="connsiteX2" fmla="*/ 16230600 w 16230600"/>
              <a:gd name="connsiteY2" fmla="*/ 8392397 h 9118413"/>
              <a:gd name="connsiteX3" fmla="*/ 0 w 16230600"/>
              <a:gd name="connsiteY3" fmla="*/ 8392397 h 9118413"/>
              <a:gd name="connsiteX4" fmla="*/ 4642099 w 16230600"/>
              <a:gd name="connsiteY4" fmla="*/ 9118413 h 9118413"/>
              <a:gd name="connsiteX0" fmla="*/ 8554728 w 16230600"/>
              <a:gd name="connsiteY0" fmla="*/ 696313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8554728 w 16230600"/>
              <a:gd name="connsiteY4" fmla="*/ 696313 h 8392397"/>
              <a:gd name="connsiteX0" fmla="*/ 8090518 w 15766390"/>
              <a:gd name="connsiteY0" fmla="*/ 696313 h 8790291"/>
              <a:gd name="connsiteX1" fmla="*/ 15766390 w 15766390"/>
              <a:gd name="connsiteY1" fmla="*/ 0 h 8790291"/>
              <a:gd name="connsiteX2" fmla="*/ 15766390 w 15766390"/>
              <a:gd name="connsiteY2" fmla="*/ 8392397 h 8790291"/>
              <a:gd name="connsiteX3" fmla="*/ 0 w 15766390"/>
              <a:gd name="connsiteY3" fmla="*/ 8790291 h 8790291"/>
              <a:gd name="connsiteX4" fmla="*/ 8090518 w 15766390"/>
              <a:gd name="connsiteY4" fmla="*/ 696313 h 8790291"/>
              <a:gd name="connsiteX0" fmla="*/ 8090518 w 15766390"/>
              <a:gd name="connsiteY0" fmla="*/ 0 h 8093978"/>
              <a:gd name="connsiteX1" fmla="*/ 10593762 w 15766390"/>
              <a:gd name="connsiteY1" fmla="*/ 5769472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766390"/>
              <a:gd name="connsiteY0" fmla="*/ 0 h 8093978"/>
              <a:gd name="connsiteX1" fmla="*/ 12268236 w 15766390"/>
              <a:gd name="connsiteY1" fmla="*/ 4161315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318759"/>
              <a:gd name="connsiteY0" fmla="*/ 0 h 8093978"/>
              <a:gd name="connsiteX1" fmla="*/ 12268236 w 15318759"/>
              <a:gd name="connsiteY1" fmla="*/ 4161315 h 8093978"/>
              <a:gd name="connsiteX2" fmla="*/ 15318759 w 15318759"/>
              <a:gd name="connsiteY2" fmla="*/ 7513715 h 8093978"/>
              <a:gd name="connsiteX3" fmla="*/ 0 w 15318759"/>
              <a:gd name="connsiteY3" fmla="*/ 8093978 h 8093978"/>
              <a:gd name="connsiteX4" fmla="*/ 8090518 w 15318759"/>
              <a:gd name="connsiteY4" fmla="*/ 0 h 8093978"/>
              <a:gd name="connsiteX0" fmla="*/ 8090518 w 15467969"/>
              <a:gd name="connsiteY0" fmla="*/ 0 h 8093978"/>
              <a:gd name="connsiteX1" fmla="*/ 12268236 w 15467969"/>
              <a:gd name="connsiteY1" fmla="*/ 4161315 h 8093978"/>
              <a:gd name="connsiteX2" fmla="*/ 15467969 w 15467969"/>
              <a:gd name="connsiteY2" fmla="*/ 7397662 h 8093978"/>
              <a:gd name="connsiteX3" fmla="*/ 0 w 15467969"/>
              <a:gd name="connsiteY3" fmla="*/ 8093978 h 8093978"/>
              <a:gd name="connsiteX4" fmla="*/ 8090518 w 15467969"/>
              <a:gd name="connsiteY4" fmla="*/ 0 h 8093978"/>
              <a:gd name="connsiteX0" fmla="*/ 8090518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090518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283" h="8093978">
                <a:moveTo>
                  <a:pt x="8123676" y="0"/>
                </a:moveTo>
                <a:lnTo>
                  <a:pt x="12301393" y="4128157"/>
                </a:lnTo>
                <a:lnTo>
                  <a:pt x="15534283" y="7331347"/>
                </a:lnTo>
                <a:lnTo>
                  <a:pt x="0" y="8093978"/>
                </a:lnTo>
                <a:lnTo>
                  <a:pt x="8123676" y="0"/>
                </a:lnTo>
                <a:close/>
              </a:path>
            </a:pathLst>
          </a:custGeom>
          <a:solidFill>
            <a:srgbClr val="C4E2F6"/>
          </a:solidFill>
        </p:spPr>
        <p:txBody>
          <a:bodyPr/>
          <a:lstStyle/>
          <a:p>
            <a:endParaRPr lang="en-US" sz="1801"/>
          </a:p>
        </p:txBody>
      </p:sp>
      <p:sp>
        <p:nvSpPr>
          <p:cNvPr id="3" name="AutoShape 3"/>
          <p:cNvSpPr/>
          <p:nvPr/>
        </p:nvSpPr>
        <p:spPr>
          <a:xfrm>
            <a:off x="0" y="9456190"/>
            <a:ext cx="18288000" cy="861390"/>
          </a:xfrm>
          <a:prstGeom prst="rect">
            <a:avLst/>
          </a:prstGeom>
          <a:solidFill>
            <a:srgbClr val="1B447E"/>
          </a:solidFill>
        </p:spPr>
        <p:txBody>
          <a:bodyPr/>
          <a:lstStyle/>
          <a:p>
            <a:endParaRPr lang="en-US" sz="1801"/>
          </a:p>
        </p:txBody>
      </p:sp>
      <p:sp>
        <p:nvSpPr>
          <p:cNvPr id="5" name="TextBox 5"/>
          <p:cNvSpPr txBox="1"/>
          <p:nvPr/>
        </p:nvSpPr>
        <p:spPr>
          <a:xfrm>
            <a:off x="1028701" y="1076325"/>
            <a:ext cx="7232284" cy="1564531"/>
          </a:xfrm>
          <a:prstGeom prst="rect">
            <a:avLst/>
          </a:prstGeom>
        </p:spPr>
        <p:txBody>
          <a:bodyPr lIns="0" tIns="0" rIns="0" bIns="0" rtlCol="0" anchor="t">
            <a:spAutoFit/>
          </a:bodyPr>
          <a:lstStyle/>
          <a:p>
            <a:pPr>
              <a:lnSpc>
                <a:spcPts val="6105"/>
              </a:lnSpc>
            </a:pPr>
            <a:r>
              <a:rPr lang="en-US" sz="5600" spc="123" dirty="0">
                <a:solidFill>
                  <a:srgbClr val="FFFFFF"/>
                </a:solidFill>
                <a:latin typeface="Raleway" pitchFamily="2" charset="0"/>
              </a:rPr>
              <a:t>PR POPCORN </a:t>
            </a:r>
          </a:p>
          <a:p>
            <a:pPr>
              <a:lnSpc>
                <a:spcPts val="6105"/>
              </a:lnSpc>
            </a:pPr>
            <a:r>
              <a:rPr lang="en-US" sz="5600" spc="123" dirty="0">
                <a:solidFill>
                  <a:srgbClr val="FFFFFF"/>
                </a:solidFill>
                <a:latin typeface="Raleway" pitchFamily="2" charset="0"/>
              </a:rPr>
              <a:t>WINNER'S CIRCLE</a:t>
            </a:r>
          </a:p>
        </p:txBody>
      </p:sp>
      <p:sp>
        <p:nvSpPr>
          <p:cNvPr id="6" name="TextBox 6"/>
          <p:cNvSpPr txBox="1"/>
          <p:nvPr/>
        </p:nvSpPr>
        <p:spPr>
          <a:xfrm>
            <a:off x="1028701" y="2944364"/>
            <a:ext cx="7232284" cy="564257"/>
          </a:xfrm>
          <a:prstGeom prst="rect">
            <a:avLst/>
          </a:prstGeom>
        </p:spPr>
        <p:txBody>
          <a:bodyPr lIns="0" tIns="0" rIns="0" bIns="0" rtlCol="0" anchor="t">
            <a:spAutoFit/>
          </a:bodyPr>
          <a:lstStyle/>
          <a:p>
            <a:pPr>
              <a:lnSpc>
                <a:spcPts val="4411"/>
              </a:lnSpc>
            </a:pPr>
            <a:r>
              <a:rPr lang="en-US" sz="4201">
                <a:solidFill>
                  <a:srgbClr val="FFFFFF"/>
                </a:solidFill>
                <a:latin typeface="Raleway Bold"/>
              </a:rPr>
              <a:t>ONLINE SALES INCLUDED!</a:t>
            </a:r>
          </a:p>
        </p:txBody>
      </p:sp>
      <p:sp>
        <p:nvSpPr>
          <p:cNvPr id="7" name="TextBox 7"/>
          <p:cNvSpPr txBox="1"/>
          <p:nvPr/>
        </p:nvSpPr>
        <p:spPr>
          <a:xfrm>
            <a:off x="1028701" y="4026202"/>
            <a:ext cx="5917403" cy="3265766"/>
          </a:xfrm>
          <a:prstGeom prst="rect">
            <a:avLst/>
          </a:prstGeom>
        </p:spPr>
        <p:txBody>
          <a:bodyPr lIns="0" tIns="0" rIns="0" bIns="0" rtlCol="0" anchor="t">
            <a:spAutoFit/>
          </a:bodyPr>
          <a:lstStyle/>
          <a:p>
            <a:pPr>
              <a:lnSpc>
                <a:spcPts val="4340"/>
              </a:lnSpc>
            </a:pPr>
            <a:r>
              <a:rPr lang="en-US" sz="3099" dirty="0">
                <a:solidFill>
                  <a:srgbClr val="FFFFFF"/>
                </a:solidFill>
                <a:latin typeface="Raleway"/>
              </a:rPr>
              <a:t>For every $3,000 sold a Scout will have their choice of prize from Pecatonica River's "Winner Circle".  Unit leader will enter their Scout's into the Winner Circle.</a:t>
            </a:r>
          </a:p>
        </p:txBody>
      </p:sp>
      <p:pic>
        <p:nvPicPr>
          <p:cNvPr id="9" name="Picture 8">
            <a:extLst>
              <a:ext uri="{FF2B5EF4-FFF2-40B4-BE49-F238E27FC236}">
                <a16:creationId xmlns:a16="http://schemas.microsoft.com/office/drawing/2014/main" id="{0F610989-10F2-1F9D-63EB-BD9C423D86F0}"/>
              </a:ext>
            </a:extLst>
          </p:cNvPr>
          <p:cNvPicPr>
            <a:picLocks noChangeAspect="1"/>
          </p:cNvPicPr>
          <p:nvPr/>
        </p:nvPicPr>
        <p:blipFill rotWithShape="1">
          <a:blip r:embed="rId2"/>
          <a:srcRect l="43750" t="18628" r="22917" b="8137"/>
          <a:stretch/>
        </p:blipFill>
        <p:spPr>
          <a:xfrm rot="10800000">
            <a:off x="9895291" y="190501"/>
            <a:ext cx="7677529" cy="89611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rot="2700000">
            <a:off x="7424307" y="-1446236"/>
            <a:ext cx="15534283" cy="8093979"/>
          </a:xfrm>
          <a:custGeom>
            <a:avLst/>
            <a:gdLst>
              <a:gd name="connsiteX0" fmla="*/ 0 w 16230600"/>
              <a:gd name="connsiteY0" fmla="*/ 0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0 w 16230600"/>
              <a:gd name="connsiteY4" fmla="*/ 0 h 8392397"/>
              <a:gd name="connsiteX0" fmla="*/ 4642099 w 16230600"/>
              <a:gd name="connsiteY0" fmla="*/ 9118413 h 9118413"/>
              <a:gd name="connsiteX1" fmla="*/ 16230600 w 16230600"/>
              <a:gd name="connsiteY1" fmla="*/ 0 h 9118413"/>
              <a:gd name="connsiteX2" fmla="*/ 16230600 w 16230600"/>
              <a:gd name="connsiteY2" fmla="*/ 8392397 h 9118413"/>
              <a:gd name="connsiteX3" fmla="*/ 0 w 16230600"/>
              <a:gd name="connsiteY3" fmla="*/ 8392397 h 9118413"/>
              <a:gd name="connsiteX4" fmla="*/ 4642099 w 16230600"/>
              <a:gd name="connsiteY4" fmla="*/ 9118413 h 9118413"/>
              <a:gd name="connsiteX0" fmla="*/ 8554728 w 16230600"/>
              <a:gd name="connsiteY0" fmla="*/ 696313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8554728 w 16230600"/>
              <a:gd name="connsiteY4" fmla="*/ 696313 h 8392397"/>
              <a:gd name="connsiteX0" fmla="*/ 8090518 w 15766390"/>
              <a:gd name="connsiteY0" fmla="*/ 696313 h 8790291"/>
              <a:gd name="connsiteX1" fmla="*/ 15766390 w 15766390"/>
              <a:gd name="connsiteY1" fmla="*/ 0 h 8790291"/>
              <a:gd name="connsiteX2" fmla="*/ 15766390 w 15766390"/>
              <a:gd name="connsiteY2" fmla="*/ 8392397 h 8790291"/>
              <a:gd name="connsiteX3" fmla="*/ 0 w 15766390"/>
              <a:gd name="connsiteY3" fmla="*/ 8790291 h 8790291"/>
              <a:gd name="connsiteX4" fmla="*/ 8090518 w 15766390"/>
              <a:gd name="connsiteY4" fmla="*/ 696313 h 8790291"/>
              <a:gd name="connsiteX0" fmla="*/ 8090518 w 15766390"/>
              <a:gd name="connsiteY0" fmla="*/ 0 h 8093978"/>
              <a:gd name="connsiteX1" fmla="*/ 10593762 w 15766390"/>
              <a:gd name="connsiteY1" fmla="*/ 5769472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766390"/>
              <a:gd name="connsiteY0" fmla="*/ 0 h 8093978"/>
              <a:gd name="connsiteX1" fmla="*/ 12268236 w 15766390"/>
              <a:gd name="connsiteY1" fmla="*/ 4161315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318759"/>
              <a:gd name="connsiteY0" fmla="*/ 0 h 8093978"/>
              <a:gd name="connsiteX1" fmla="*/ 12268236 w 15318759"/>
              <a:gd name="connsiteY1" fmla="*/ 4161315 h 8093978"/>
              <a:gd name="connsiteX2" fmla="*/ 15318759 w 15318759"/>
              <a:gd name="connsiteY2" fmla="*/ 7513715 h 8093978"/>
              <a:gd name="connsiteX3" fmla="*/ 0 w 15318759"/>
              <a:gd name="connsiteY3" fmla="*/ 8093978 h 8093978"/>
              <a:gd name="connsiteX4" fmla="*/ 8090518 w 15318759"/>
              <a:gd name="connsiteY4" fmla="*/ 0 h 8093978"/>
              <a:gd name="connsiteX0" fmla="*/ 8090518 w 15467969"/>
              <a:gd name="connsiteY0" fmla="*/ 0 h 8093978"/>
              <a:gd name="connsiteX1" fmla="*/ 12268236 w 15467969"/>
              <a:gd name="connsiteY1" fmla="*/ 4161315 h 8093978"/>
              <a:gd name="connsiteX2" fmla="*/ 15467969 w 15467969"/>
              <a:gd name="connsiteY2" fmla="*/ 7397662 h 8093978"/>
              <a:gd name="connsiteX3" fmla="*/ 0 w 15467969"/>
              <a:gd name="connsiteY3" fmla="*/ 8093978 h 8093978"/>
              <a:gd name="connsiteX4" fmla="*/ 8090518 w 15467969"/>
              <a:gd name="connsiteY4" fmla="*/ 0 h 8093978"/>
              <a:gd name="connsiteX0" fmla="*/ 8090518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090518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283" h="8093978">
                <a:moveTo>
                  <a:pt x="8123676" y="0"/>
                </a:moveTo>
                <a:lnTo>
                  <a:pt x="12301393" y="4128157"/>
                </a:lnTo>
                <a:lnTo>
                  <a:pt x="15534283" y="7331347"/>
                </a:lnTo>
                <a:lnTo>
                  <a:pt x="0" y="8093978"/>
                </a:lnTo>
                <a:lnTo>
                  <a:pt x="8123676" y="0"/>
                </a:lnTo>
                <a:close/>
              </a:path>
            </a:pathLst>
          </a:custGeom>
          <a:solidFill>
            <a:srgbClr val="C4E2F6"/>
          </a:solidFill>
        </p:spPr>
        <p:txBody>
          <a:bodyPr/>
          <a:lstStyle/>
          <a:p>
            <a:endParaRPr lang="en-US" sz="1801"/>
          </a:p>
        </p:txBody>
      </p:sp>
      <p:sp>
        <p:nvSpPr>
          <p:cNvPr id="3" name="AutoShape 3"/>
          <p:cNvSpPr/>
          <p:nvPr/>
        </p:nvSpPr>
        <p:spPr>
          <a:xfrm>
            <a:off x="0" y="9456190"/>
            <a:ext cx="18288000" cy="861390"/>
          </a:xfrm>
          <a:prstGeom prst="rect">
            <a:avLst/>
          </a:prstGeom>
          <a:solidFill>
            <a:srgbClr val="1B447E"/>
          </a:solidFill>
        </p:spPr>
        <p:txBody>
          <a:bodyPr/>
          <a:lstStyle/>
          <a:p>
            <a:endParaRPr lang="en-US" sz="1801"/>
          </a:p>
        </p:txBody>
      </p:sp>
      <p:sp>
        <p:nvSpPr>
          <p:cNvPr id="4" name="TextBox 11">
            <a:extLst>
              <a:ext uri="{FF2B5EF4-FFF2-40B4-BE49-F238E27FC236}">
                <a16:creationId xmlns:a16="http://schemas.microsoft.com/office/drawing/2014/main" id="{CAFDFB21-DCFA-80D8-DA18-032174F61EAE}"/>
              </a:ext>
            </a:extLst>
          </p:cNvPr>
          <p:cNvSpPr txBox="1"/>
          <p:nvPr/>
        </p:nvSpPr>
        <p:spPr>
          <a:xfrm>
            <a:off x="11963400" y="2476500"/>
            <a:ext cx="6128518" cy="1969770"/>
          </a:xfrm>
          <a:prstGeom prst="rect">
            <a:avLst/>
          </a:prstGeom>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lvl="0" indent="-457200">
              <a:buFont typeface="Arial" panose="020B0604020202020204" pitchFamily="34" charset="0"/>
              <a:buChar char="•"/>
            </a:pPr>
            <a:r>
              <a:rPr lang="en-US" sz="3200" b="1" spc="52" dirty="0">
                <a:latin typeface="Raleway"/>
              </a:rPr>
              <a:t>Go to PRPopcorn.com</a:t>
            </a:r>
          </a:p>
          <a:p>
            <a:pPr marL="457200" lvl="0" indent="-457200">
              <a:buFont typeface="Arial" panose="020B0604020202020204" pitchFamily="34" charset="0"/>
              <a:buChar char="•"/>
            </a:pPr>
            <a:r>
              <a:rPr lang="en-US" sz="3200" b="1" spc="52" dirty="0">
                <a:latin typeface="Raleway"/>
              </a:rPr>
              <a:t>Click “My Account”</a:t>
            </a:r>
          </a:p>
          <a:p>
            <a:pPr marL="457200" lvl="0" indent="-457200">
              <a:buFont typeface="Arial" panose="020B0604020202020204" pitchFamily="34" charset="0"/>
              <a:buChar char="•"/>
            </a:pPr>
            <a:r>
              <a:rPr lang="en-US" sz="3200" b="1" spc="52" dirty="0">
                <a:latin typeface="Raleway"/>
              </a:rPr>
              <a:t>Click “Create Unit Profile”</a:t>
            </a:r>
          </a:p>
          <a:p>
            <a:pPr marL="457200" lvl="0" indent="-457200">
              <a:buFont typeface="Arial" panose="020B0604020202020204" pitchFamily="34" charset="0"/>
              <a:buChar char="•"/>
            </a:pPr>
            <a:r>
              <a:rPr lang="en-US" sz="3200" b="1" spc="52" dirty="0">
                <a:latin typeface="Raleway"/>
              </a:rPr>
              <a:t>Council Key = 441SKC</a:t>
            </a:r>
          </a:p>
        </p:txBody>
      </p:sp>
      <p:pic>
        <p:nvPicPr>
          <p:cNvPr id="1026" name="Picture 2">
            <a:extLst>
              <a:ext uri="{FF2B5EF4-FFF2-40B4-BE49-F238E27FC236}">
                <a16:creationId xmlns:a16="http://schemas.microsoft.com/office/drawing/2014/main" id="{8722B419-895B-5176-03C3-FB77275B4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282"/>
            <a:ext cx="11254322" cy="5991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8F4F44-22C4-C2C3-079F-EFD31C69100D}"/>
              </a:ext>
            </a:extLst>
          </p:cNvPr>
          <p:cNvSpPr txBox="1"/>
          <p:nvPr/>
        </p:nvSpPr>
        <p:spPr>
          <a:xfrm>
            <a:off x="631883" y="466551"/>
            <a:ext cx="5521063" cy="923330"/>
          </a:xfrm>
          <a:prstGeom prst="rect">
            <a:avLst/>
          </a:prstGeom>
          <a:noFill/>
        </p:spPr>
        <p:txBody>
          <a:bodyPr wrap="none" rtlCol="0">
            <a:spAutoFit/>
          </a:bodyPr>
          <a:lstStyle/>
          <a:p>
            <a:r>
              <a:rPr lang="en-US" sz="5400" dirty="0">
                <a:solidFill>
                  <a:schemeClr val="bg1"/>
                </a:solidFill>
                <a:latin typeface="Raleway Heavy Bold"/>
              </a:rPr>
              <a:t>Getting Started</a:t>
            </a:r>
          </a:p>
        </p:txBody>
      </p:sp>
    </p:spTree>
    <p:extLst>
      <p:ext uri="{BB962C8B-B14F-4D97-AF65-F5344CB8AC3E}">
        <p14:creationId xmlns:p14="http://schemas.microsoft.com/office/powerpoint/2010/main" val="1846577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rot="2700000">
            <a:off x="7424307" y="-1446236"/>
            <a:ext cx="15534283" cy="8093979"/>
          </a:xfrm>
          <a:custGeom>
            <a:avLst/>
            <a:gdLst>
              <a:gd name="connsiteX0" fmla="*/ 0 w 16230600"/>
              <a:gd name="connsiteY0" fmla="*/ 0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0 w 16230600"/>
              <a:gd name="connsiteY4" fmla="*/ 0 h 8392397"/>
              <a:gd name="connsiteX0" fmla="*/ 4642099 w 16230600"/>
              <a:gd name="connsiteY0" fmla="*/ 9118413 h 9118413"/>
              <a:gd name="connsiteX1" fmla="*/ 16230600 w 16230600"/>
              <a:gd name="connsiteY1" fmla="*/ 0 h 9118413"/>
              <a:gd name="connsiteX2" fmla="*/ 16230600 w 16230600"/>
              <a:gd name="connsiteY2" fmla="*/ 8392397 h 9118413"/>
              <a:gd name="connsiteX3" fmla="*/ 0 w 16230600"/>
              <a:gd name="connsiteY3" fmla="*/ 8392397 h 9118413"/>
              <a:gd name="connsiteX4" fmla="*/ 4642099 w 16230600"/>
              <a:gd name="connsiteY4" fmla="*/ 9118413 h 9118413"/>
              <a:gd name="connsiteX0" fmla="*/ 8554728 w 16230600"/>
              <a:gd name="connsiteY0" fmla="*/ 696313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8554728 w 16230600"/>
              <a:gd name="connsiteY4" fmla="*/ 696313 h 8392397"/>
              <a:gd name="connsiteX0" fmla="*/ 8090518 w 15766390"/>
              <a:gd name="connsiteY0" fmla="*/ 696313 h 8790291"/>
              <a:gd name="connsiteX1" fmla="*/ 15766390 w 15766390"/>
              <a:gd name="connsiteY1" fmla="*/ 0 h 8790291"/>
              <a:gd name="connsiteX2" fmla="*/ 15766390 w 15766390"/>
              <a:gd name="connsiteY2" fmla="*/ 8392397 h 8790291"/>
              <a:gd name="connsiteX3" fmla="*/ 0 w 15766390"/>
              <a:gd name="connsiteY3" fmla="*/ 8790291 h 8790291"/>
              <a:gd name="connsiteX4" fmla="*/ 8090518 w 15766390"/>
              <a:gd name="connsiteY4" fmla="*/ 696313 h 8790291"/>
              <a:gd name="connsiteX0" fmla="*/ 8090518 w 15766390"/>
              <a:gd name="connsiteY0" fmla="*/ 0 h 8093978"/>
              <a:gd name="connsiteX1" fmla="*/ 10593762 w 15766390"/>
              <a:gd name="connsiteY1" fmla="*/ 5769472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766390"/>
              <a:gd name="connsiteY0" fmla="*/ 0 h 8093978"/>
              <a:gd name="connsiteX1" fmla="*/ 12268236 w 15766390"/>
              <a:gd name="connsiteY1" fmla="*/ 4161315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318759"/>
              <a:gd name="connsiteY0" fmla="*/ 0 h 8093978"/>
              <a:gd name="connsiteX1" fmla="*/ 12268236 w 15318759"/>
              <a:gd name="connsiteY1" fmla="*/ 4161315 h 8093978"/>
              <a:gd name="connsiteX2" fmla="*/ 15318759 w 15318759"/>
              <a:gd name="connsiteY2" fmla="*/ 7513715 h 8093978"/>
              <a:gd name="connsiteX3" fmla="*/ 0 w 15318759"/>
              <a:gd name="connsiteY3" fmla="*/ 8093978 h 8093978"/>
              <a:gd name="connsiteX4" fmla="*/ 8090518 w 15318759"/>
              <a:gd name="connsiteY4" fmla="*/ 0 h 8093978"/>
              <a:gd name="connsiteX0" fmla="*/ 8090518 w 15467969"/>
              <a:gd name="connsiteY0" fmla="*/ 0 h 8093978"/>
              <a:gd name="connsiteX1" fmla="*/ 12268236 w 15467969"/>
              <a:gd name="connsiteY1" fmla="*/ 4161315 h 8093978"/>
              <a:gd name="connsiteX2" fmla="*/ 15467969 w 15467969"/>
              <a:gd name="connsiteY2" fmla="*/ 7397662 h 8093978"/>
              <a:gd name="connsiteX3" fmla="*/ 0 w 15467969"/>
              <a:gd name="connsiteY3" fmla="*/ 8093978 h 8093978"/>
              <a:gd name="connsiteX4" fmla="*/ 8090518 w 15467969"/>
              <a:gd name="connsiteY4" fmla="*/ 0 h 8093978"/>
              <a:gd name="connsiteX0" fmla="*/ 8090518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090518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283" h="8093978">
                <a:moveTo>
                  <a:pt x="8123676" y="0"/>
                </a:moveTo>
                <a:lnTo>
                  <a:pt x="12301393" y="4128157"/>
                </a:lnTo>
                <a:lnTo>
                  <a:pt x="15534283" y="7331347"/>
                </a:lnTo>
                <a:lnTo>
                  <a:pt x="0" y="8093978"/>
                </a:lnTo>
                <a:lnTo>
                  <a:pt x="8123676" y="0"/>
                </a:lnTo>
                <a:close/>
              </a:path>
            </a:pathLst>
          </a:custGeom>
          <a:solidFill>
            <a:srgbClr val="C4E2F6"/>
          </a:solidFill>
        </p:spPr>
        <p:txBody>
          <a:bodyPr/>
          <a:lstStyle/>
          <a:p>
            <a:endParaRPr lang="en-US" sz="1801" dirty="0"/>
          </a:p>
        </p:txBody>
      </p:sp>
      <p:sp>
        <p:nvSpPr>
          <p:cNvPr id="3" name="AutoShape 3"/>
          <p:cNvSpPr/>
          <p:nvPr/>
        </p:nvSpPr>
        <p:spPr>
          <a:xfrm>
            <a:off x="0" y="9449855"/>
            <a:ext cx="18322636" cy="861390"/>
          </a:xfrm>
          <a:prstGeom prst="rect">
            <a:avLst/>
          </a:prstGeom>
          <a:solidFill>
            <a:srgbClr val="1B447E"/>
          </a:solidFill>
        </p:spPr>
        <p:txBody>
          <a:bodyPr/>
          <a:lstStyle/>
          <a:p>
            <a:endParaRPr lang="en-US" sz="1801"/>
          </a:p>
        </p:txBody>
      </p:sp>
      <p:sp>
        <p:nvSpPr>
          <p:cNvPr id="11" name="TextBox 10">
            <a:extLst>
              <a:ext uri="{FF2B5EF4-FFF2-40B4-BE49-F238E27FC236}">
                <a16:creationId xmlns:a16="http://schemas.microsoft.com/office/drawing/2014/main" id="{758F4F44-22C4-C2C3-079F-EFD31C69100D}"/>
              </a:ext>
            </a:extLst>
          </p:cNvPr>
          <p:cNvSpPr txBox="1"/>
          <p:nvPr/>
        </p:nvSpPr>
        <p:spPr>
          <a:xfrm>
            <a:off x="631883" y="466551"/>
            <a:ext cx="5521063" cy="923330"/>
          </a:xfrm>
          <a:prstGeom prst="rect">
            <a:avLst/>
          </a:prstGeom>
          <a:noFill/>
        </p:spPr>
        <p:txBody>
          <a:bodyPr wrap="none" rtlCol="0">
            <a:spAutoFit/>
          </a:bodyPr>
          <a:lstStyle/>
          <a:p>
            <a:r>
              <a:rPr lang="en-US" sz="5400" dirty="0">
                <a:solidFill>
                  <a:schemeClr val="bg1"/>
                </a:solidFill>
                <a:latin typeface="Raleway Heavy Bold"/>
              </a:rPr>
              <a:t>Getting Started</a:t>
            </a:r>
          </a:p>
        </p:txBody>
      </p:sp>
      <p:pic>
        <p:nvPicPr>
          <p:cNvPr id="2050" name="Picture 2">
            <a:extLst>
              <a:ext uri="{FF2B5EF4-FFF2-40B4-BE49-F238E27FC236}">
                <a16:creationId xmlns:a16="http://schemas.microsoft.com/office/drawing/2014/main" id="{EF65BDF2-D9A8-2522-4C54-8F6697105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33550"/>
            <a:ext cx="8839200" cy="76513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963494-2BEE-D61A-271D-1F398787B234}"/>
              </a:ext>
            </a:extLst>
          </p:cNvPr>
          <p:cNvSpPr txBox="1"/>
          <p:nvPr/>
        </p:nvSpPr>
        <p:spPr>
          <a:xfrm>
            <a:off x="11083636" y="448193"/>
            <a:ext cx="7239000" cy="3539430"/>
          </a:xfrm>
          <a:prstGeom prst="rect">
            <a:avLst/>
          </a:prstGeom>
          <a:noFill/>
        </p:spPr>
        <p:txBody>
          <a:bodyPr wrap="square" rtlCol="0">
            <a:spAutoFit/>
          </a:bodyPr>
          <a:lstStyle/>
          <a:p>
            <a:pPr algn="l" rtl="0" fontAlgn="base">
              <a:buFont typeface="Arial" panose="020B0604020202020204" pitchFamily="34" charset="0"/>
              <a:buChar char="•"/>
            </a:pPr>
            <a:r>
              <a:rPr lang="en-US" sz="3200" b="1" i="0" u="sng" dirty="0">
                <a:effectLst/>
                <a:latin typeface="Raleway" pitchFamily="2" charset="0"/>
              </a:rPr>
              <a:t>Council Key = 441SKC</a:t>
            </a:r>
            <a:r>
              <a:rPr lang="en-US" sz="3200" b="0" i="0" dirty="0">
                <a:effectLst/>
                <a:latin typeface="Raleway" pitchFamily="2" charset="0"/>
              </a:rPr>
              <a:t>​</a:t>
            </a:r>
            <a:endParaRPr lang="en-US" sz="3200" b="0" i="0" dirty="0">
              <a:effectLst/>
              <a:latin typeface="Arial" panose="020B0604020202020204" pitchFamily="34" charset="0"/>
            </a:endParaRPr>
          </a:p>
          <a:p>
            <a:pPr algn="l" rtl="0" fontAlgn="base">
              <a:buFont typeface="Arial" panose="020B0604020202020204" pitchFamily="34" charset="0"/>
              <a:buChar char="•"/>
            </a:pPr>
            <a:r>
              <a:rPr lang="en-US" sz="3200" b="0" i="0" u="none" strike="noStrike" dirty="0">
                <a:effectLst/>
                <a:latin typeface="Raleway" pitchFamily="2" charset="0"/>
              </a:rPr>
              <a:t>Choose District, Unit type and number from drop downs</a:t>
            </a:r>
            <a:r>
              <a:rPr lang="en-US" sz="3200" b="0" i="0" dirty="0">
                <a:effectLst/>
                <a:latin typeface="Raleway" pitchFamily="2" charset="0"/>
              </a:rPr>
              <a:t>​</a:t>
            </a:r>
            <a:endParaRPr lang="en-US" sz="3200" b="0" i="0" dirty="0">
              <a:effectLst/>
              <a:latin typeface="Arial" panose="020B0604020202020204" pitchFamily="34" charset="0"/>
            </a:endParaRPr>
          </a:p>
          <a:p>
            <a:pPr algn="l" rtl="0" fontAlgn="base">
              <a:buFont typeface="Arial" panose="020B0604020202020204" pitchFamily="34" charset="0"/>
              <a:buChar char="•"/>
            </a:pPr>
            <a:r>
              <a:rPr lang="en-US" sz="3200" b="0" i="0" u="none" strike="noStrike" dirty="0">
                <a:effectLst/>
                <a:latin typeface="Raleway" pitchFamily="2" charset="0"/>
              </a:rPr>
              <a:t>Username must be unique</a:t>
            </a:r>
            <a:r>
              <a:rPr lang="en-US" sz="3200" b="0" i="0" dirty="0">
                <a:effectLst/>
                <a:latin typeface="Raleway" pitchFamily="2" charset="0"/>
              </a:rPr>
              <a:t>​</a:t>
            </a:r>
            <a:endParaRPr lang="en-US" sz="3200" b="0" i="0" dirty="0">
              <a:effectLst/>
              <a:latin typeface="Arial" panose="020B0604020202020204" pitchFamily="34" charset="0"/>
            </a:endParaRPr>
          </a:p>
          <a:p>
            <a:pPr algn="l" rtl="0" fontAlgn="base">
              <a:buFont typeface="Arial" panose="020B0604020202020204" pitchFamily="34" charset="0"/>
              <a:buChar char="•"/>
            </a:pPr>
            <a:r>
              <a:rPr lang="en-US" sz="3200" b="0" i="0" u="none" strike="noStrike" dirty="0">
                <a:effectLst/>
                <a:latin typeface="Raleway" pitchFamily="2" charset="0"/>
              </a:rPr>
              <a:t>Can use same email if managing multiple units</a:t>
            </a:r>
            <a:r>
              <a:rPr lang="en-US" sz="3200" b="0" i="0" dirty="0">
                <a:effectLst/>
                <a:latin typeface="Raleway" pitchFamily="2" charset="0"/>
              </a:rPr>
              <a:t>​</a:t>
            </a:r>
            <a:endParaRPr lang="en-US" sz="3200" b="0" i="0" dirty="0">
              <a:effectLst/>
              <a:latin typeface="Arial" panose="020B0604020202020204" pitchFamily="34" charset="0"/>
            </a:endParaRPr>
          </a:p>
          <a:p>
            <a:pPr algn="l" rtl="0" fontAlgn="base">
              <a:buFont typeface="Arial" panose="020B0604020202020204" pitchFamily="34" charset="0"/>
              <a:buChar char="•"/>
            </a:pPr>
            <a:r>
              <a:rPr lang="en-US" sz="3200" b="0" i="0" u="none" strike="noStrike" dirty="0">
                <a:effectLst/>
                <a:latin typeface="Raleway" pitchFamily="2" charset="0"/>
              </a:rPr>
              <a:t>Click “Next” to commit to the sale.</a:t>
            </a:r>
            <a:endParaRPr lang="en-US" sz="3200" b="0" i="0" dirty="0">
              <a:effectLst/>
              <a:latin typeface="Arial" panose="020B0604020202020204" pitchFamily="34" charset="0"/>
            </a:endParaRPr>
          </a:p>
        </p:txBody>
      </p:sp>
    </p:spTree>
    <p:extLst>
      <p:ext uri="{BB962C8B-B14F-4D97-AF65-F5344CB8AC3E}">
        <p14:creationId xmlns:p14="http://schemas.microsoft.com/office/powerpoint/2010/main" val="3722200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rot="2700000">
            <a:off x="7424307" y="-1446236"/>
            <a:ext cx="15534283" cy="8093979"/>
          </a:xfrm>
          <a:custGeom>
            <a:avLst/>
            <a:gdLst>
              <a:gd name="connsiteX0" fmla="*/ 0 w 16230600"/>
              <a:gd name="connsiteY0" fmla="*/ 0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0 w 16230600"/>
              <a:gd name="connsiteY4" fmla="*/ 0 h 8392397"/>
              <a:gd name="connsiteX0" fmla="*/ 4642099 w 16230600"/>
              <a:gd name="connsiteY0" fmla="*/ 9118413 h 9118413"/>
              <a:gd name="connsiteX1" fmla="*/ 16230600 w 16230600"/>
              <a:gd name="connsiteY1" fmla="*/ 0 h 9118413"/>
              <a:gd name="connsiteX2" fmla="*/ 16230600 w 16230600"/>
              <a:gd name="connsiteY2" fmla="*/ 8392397 h 9118413"/>
              <a:gd name="connsiteX3" fmla="*/ 0 w 16230600"/>
              <a:gd name="connsiteY3" fmla="*/ 8392397 h 9118413"/>
              <a:gd name="connsiteX4" fmla="*/ 4642099 w 16230600"/>
              <a:gd name="connsiteY4" fmla="*/ 9118413 h 9118413"/>
              <a:gd name="connsiteX0" fmla="*/ 8554728 w 16230600"/>
              <a:gd name="connsiteY0" fmla="*/ 696313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8554728 w 16230600"/>
              <a:gd name="connsiteY4" fmla="*/ 696313 h 8392397"/>
              <a:gd name="connsiteX0" fmla="*/ 8090518 w 15766390"/>
              <a:gd name="connsiteY0" fmla="*/ 696313 h 8790291"/>
              <a:gd name="connsiteX1" fmla="*/ 15766390 w 15766390"/>
              <a:gd name="connsiteY1" fmla="*/ 0 h 8790291"/>
              <a:gd name="connsiteX2" fmla="*/ 15766390 w 15766390"/>
              <a:gd name="connsiteY2" fmla="*/ 8392397 h 8790291"/>
              <a:gd name="connsiteX3" fmla="*/ 0 w 15766390"/>
              <a:gd name="connsiteY3" fmla="*/ 8790291 h 8790291"/>
              <a:gd name="connsiteX4" fmla="*/ 8090518 w 15766390"/>
              <a:gd name="connsiteY4" fmla="*/ 696313 h 8790291"/>
              <a:gd name="connsiteX0" fmla="*/ 8090518 w 15766390"/>
              <a:gd name="connsiteY0" fmla="*/ 0 h 8093978"/>
              <a:gd name="connsiteX1" fmla="*/ 10593762 w 15766390"/>
              <a:gd name="connsiteY1" fmla="*/ 5769472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766390"/>
              <a:gd name="connsiteY0" fmla="*/ 0 h 8093978"/>
              <a:gd name="connsiteX1" fmla="*/ 12268236 w 15766390"/>
              <a:gd name="connsiteY1" fmla="*/ 4161315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318759"/>
              <a:gd name="connsiteY0" fmla="*/ 0 h 8093978"/>
              <a:gd name="connsiteX1" fmla="*/ 12268236 w 15318759"/>
              <a:gd name="connsiteY1" fmla="*/ 4161315 h 8093978"/>
              <a:gd name="connsiteX2" fmla="*/ 15318759 w 15318759"/>
              <a:gd name="connsiteY2" fmla="*/ 7513715 h 8093978"/>
              <a:gd name="connsiteX3" fmla="*/ 0 w 15318759"/>
              <a:gd name="connsiteY3" fmla="*/ 8093978 h 8093978"/>
              <a:gd name="connsiteX4" fmla="*/ 8090518 w 15318759"/>
              <a:gd name="connsiteY4" fmla="*/ 0 h 8093978"/>
              <a:gd name="connsiteX0" fmla="*/ 8090518 w 15467969"/>
              <a:gd name="connsiteY0" fmla="*/ 0 h 8093978"/>
              <a:gd name="connsiteX1" fmla="*/ 12268236 w 15467969"/>
              <a:gd name="connsiteY1" fmla="*/ 4161315 h 8093978"/>
              <a:gd name="connsiteX2" fmla="*/ 15467969 w 15467969"/>
              <a:gd name="connsiteY2" fmla="*/ 7397662 h 8093978"/>
              <a:gd name="connsiteX3" fmla="*/ 0 w 15467969"/>
              <a:gd name="connsiteY3" fmla="*/ 8093978 h 8093978"/>
              <a:gd name="connsiteX4" fmla="*/ 8090518 w 15467969"/>
              <a:gd name="connsiteY4" fmla="*/ 0 h 8093978"/>
              <a:gd name="connsiteX0" fmla="*/ 8090518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090518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283" h="8093978">
                <a:moveTo>
                  <a:pt x="8123676" y="0"/>
                </a:moveTo>
                <a:lnTo>
                  <a:pt x="12301393" y="4128157"/>
                </a:lnTo>
                <a:lnTo>
                  <a:pt x="15534283" y="7331347"/>
                </a:lnTo>
                <a:lnTo>
                  <a:pt x="0" y="8093978"/>
                </a:lnTo>
                <a:lnTo>
                  <a:pt x="8123676" y="0"/>
                </a:lnTo>
                <a:close/>
              </a:path>
            </a:pathLst>
          </a:custGeom>
          <a:solidFill>
            <a:srgbClr val="C4E2F6"/>
          </a:solidFill>
        </p:spPr>
        <p:txBody>
          <a:bodyPr/>
          <a:lstStyle/>
          <a:p>
            <a:endParaRPr lang="en-US" sz="1801" dirty="0"/>
          </a:p>
        </p:txBody>
      </p:sp>
      <p:sp>
        <p:nvSpPr>
          <p:cNvPr id="3" name="AutoShape 3"/>
          <p:cNvSpPr/>
          <p:nvPr/>
        </p:nvSpPr>
        <p:spPr>
          <a:xfrm>
            <a:off x="0" y="9449855"/>
            <a:ext cx="18322636" cy="861390"/>
          </a:xfrm>
          <a:prstGeom prst="rect">
            <a:avLst/>
          </a:prstGeom>
          <a:solidFill>
            <a:srgbClr val="1B447E"/>
          </a:solidFill>
        </p:spPr>
        <p:txBody>
          <a:bodyPr/>
          <a:lstStyle/>
          <a:p>
            <a:endParaRPr lang="en-US" sz="1801"/>
          </a:p>
        </p:txBody>
      </p:sp>
      <p:pic>
        <p:nvPicPr>
          <p:cNvPr id="3074" name="Picture 2">
            <a:extLst>
              <a:ext uri="{FF2B5EF4-FFF2-40B4-BE49-F238E27FC236}">
                <a16:creationId xmlns:a16="http://schemas.microsoft.com/office/drawing/2014/main" id="{80658EE7-2E41-6669-0BC3-C4B421A0F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10615151" cy="103112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0">
            <a:extLst>
              <a:ext uri="{FF2B5EF4-FFF2-40B4-BE49-F238E27FC236}">
                <a16:creationId xmlns:a16="http://schemas.microsoft.com/office/drawing/2014/main" id="{7CBCEEF7-F699-CE0D-17D4-4FAC65E50E28}"/>
              </a:ext>
            </a:extLst>
          </p:cNvPr>
          <p:cNvSpPr txBox="1"/>
          <p:nvPr/>
        </p:nvSpPr>
        <p:spPr>
          <a:xfrm>
            <a:off x="13258800" y="1040465"/>
            <a:ext cx="4837228" cy="538609"/>
          </a:xfrm>
          <a:prstGeom prst="rect">
            <a:avLst/>
          </a:prstGeom>
        </p:spPr>
        <p:txBody>
          <a:bodyPr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160"/>
              </a:lnSpc>
            </a:pPr>
            <a:r>
              <a:rPr lang="en-US" sz="3600" b="1" u="sng" spc="320" dirty="0">
                <a:latin typeface="Raleway"/>
              </a:rPr>
              <a:t>Dashboard</a:t>
            </a:r>
          </a:p>
        </p:txBody>
      </p:sp>
      <p:sp>
        <p:nvSpPr>
          <p:cNvPr id="5" name="TextBox 11">
            <a:extLst>
              <a:ext uri="{FF2B5EF4-FFF2-40B4-BE49-F238E27FC236}">
                <a16:creationId xmlns:a16="http://schemas.microsoft.com/office/drawing/2014/main" id="{57205F16-31C2-C6D8-2D43-595851CDB99A}"/>
              </a:ext>
            </a:extLst>
          </p:cNvPr>
          <p:cNvSpPr txBox="1"/>
          <p:nvPr/>
        </p:nvSpPr>
        <p:spPr>
          <a:xfrm>
            <a:off x="13081198" y="1866900"/>
            <a:ext cx="4837228" cy="3196003"/>
          </a:xfrm>
          <a:prstGeom prst="rect">
            <a:avLst/>
          </a:prstGeom>
        </p:spPr>
        <p:txBody>
          <a:bodyPr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lnSpc>
                <a:spcPts val="3640"/>
              </a:lnSpc>
              <a:buFont typeface="Arial" panose="020B0604020202020204" pitchFamily="34" charset="0"/>
              <a:buChar char="•"/>
            </a:pPr>
            <a:r>
              <a:rPr lang="en-US" sz="2600" spc="52" dirty="0">
                <a:latin typeface="Raleway"/>
              </a:rPr>
              <a:t>New order</a:t>
            </a:r>
          </a:p>
          <a:p>
            <a:pPr marL="457200" indent="-457200">
              <a:lnSpc>
                <a:spcPts val="3640"/>
              </a:lnSpc>
              <a:buFont typeface="Arial" panose="020B0604020202020204" pitchFamily="34" charset="0"/>
              <a:buChar char="•"/>
            </a:pPr>
            <a:r>
              <a:rPr lang="en-US" sz="2600" spc="52" dirty="0">
                <a:latin typeface="Raleway"/>
              </a:rPr>
              <a:t>Manage Orders</a:t>
            </a:r>
          </a:p>
          <a:p>
            <a:pPr marL="457200" indent="-457200">
              <a:lnSpc>
                <a:spcPts val="3640"/>
              </a:lnSpc>
              <a:buFont typeface="Arial" panose="020B0604020202020204" pitchFamily="34" charset="0"/>
              <a:buChar char="•"/>
            </a:pPr>
            <a:r>
              <a:rPr lang="en-US" sz="2600" spc="52" dirty="0">
                <a:latin typeface="Raleway"/>
              </a:rPr>
              <a:t>Prior Year’s Sales</a:t>
            </a:r>
          </a:p>
          <a:p>
            <a:pPr marL="457200" indent="-457200">
              <a:lnSpc>
                <a:spcPts val="3640"/>
              </a:lnSpc>
              <a:buFont typeface="Arial" panose="020B0604020202020204" pitchFamily="34" charset="0"/>
              <a:buChar char="•"/>
            </a:pPr>
            <a:r>
              <a:rPr lang="en-US" sz="2600" spc="52" dirty="0">
                <a:latin typeface="Raleway"/>
              </a:rPr>
              <a:t>Scout Seller IDs</a:t>
            </a:r>
          </a:p>
          <a:p>
            <a:pPr marL="457200" indent="-457200">
              <a:lnSpc>
                <a:spcPts val="3640"/>
              </a:lnSpc>
              <a:buFont typeface="Arial" panose="020B0604020202020204" pitchFamily="34" charset="0"/>
              <a:buChar char="•"/>
            </a:pPr>
            <a:r>
              <a:rPr lang="en-US" sz="2600" spc="52" dirty="0">
                <a:latin typeface="Raleway"/>
              </a:rPr>
              <a:t>Winners Circle</a:t>
            </a:r>
          </a:p>
          <a:p>
            <a:pPr marL="457200" indent="-457200">
              <a:lnSpc>
                <a:spcPts val="3640"/>
              </a:lnSpc>
              <a:buFont typeface="Arial" panose="020B0604020202020204" pitchFamily="34" charset="0"/>
              <a:buChar char="•"/>
            </a:pPr>
            <a:r>
              <a:rPr lang="en-US" sz="2600" spc="52" dirty="0">
                <a:latin typeface="Raleway"/>
              </a:rPr>
              <a:t>Worksheet Tool</a:t>
            </a:r>
          </a:p>
          <a:p>
            <a:pPr marL="457200" indent="-457200">
              <a:lnSpc>
                <a:spcPts val="3640"/>
              </a:lnSpc>
              <a:buFont typeface="Arial" panose="020B0604020202020204" pitchFamily="34" charset="0"/>
              <a:buChar char="•"/>
            </a:pPr>
            <a:r>
              <a:rPr lang="en-US" sz="2600" spc="52" dirty="0">
                <a:latin typeface="Raleway"/>
              </a:rPr>
              <a:t>Kernel Tracker</a:t>
            </a:r>
          </a:p>
        </p:txBody>
      </p:sp>
    </p:spTree>
    <p:extLst>
      <p:ext uri="{BB962C8B-B14F-4D97-AF65-F5344CB8AC3E}">
        <p14:creationId xmlns:p14="http://schemas.microsoft.com/office/powerpoint/2010/main" val="1434295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alphaModFix amt="31000"/>
          </a:blip>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253262" y="9456190"/>
            <a:ext cx="18794523" cy="1026516"/>
          </a:xfrm>
          <a:prstGeom prst="rect">
            <a:avLst/>
          </a:prstGeom>
          <a:solidFill>
            <a:srgbClr val="231F20"/>
          </a:solidFill>
        </p:spPr>
        <p:txBody>
          <a:bodyPr/>
          <a:lstStyle/>
          <a:p>
            <a:endParaRPr lang="en-US" sz="1801"/>
          </a:p>
        </p:txBody>
      </p:sp>
      <p:sp>
        <p:nvSpPr>
          <p:cNvPr id="13" name="TextBox 12">
            <a:extLst>
              <a:ext uri="{FF2B5EF4-FFF2-40B4-BE49-F238E27FC236}">
                <a16:creationId xmlns:a16="http://schemas.microsoft.com/office/drawing/2014/main" id="{0B16F217-6C8D-3CDF-0059-D29B5AE53C31}"/>
              </a:ext>
            </a:extLst>
          </p:cNvPr>
          <p:cNvSpPr txBox="1"/>
          <p:nvPr/>
        </p:nvSpPr>
        <p:spPr>
          <a:xfrm>
            <a:off x="1038861" y="1436114"/>
            <a:ext cx="11403495" cy="7641772"/>
          </a:xfrm>
          <a:prstGeom prst="rect">
            <a:avLst/>
          </a:prstGeom>
          <a:noFill/>
        </p:spPr>
        <p:txBody>
          <a:bodyPr wrap="square">
            <a:spAutoFit/>
          </a:bodyPr>
          <a:lstStyle/>
          <a:p>
            <a:pPr>
              <a:lnSpc>
                <a:spcPct val="120000"/>
              </a:lnSpc>
              <a:spcBef>
                <a:spcPts val="601"/>
              </a:spcBef>
            </a:pPr>
            <a:r>
              <a:rPr lang="en-US" sz="2601" b="1" dirty="0">
                <a:latin typeface="Arial" panose="020B0604020202020204" pitchFamily="34" charset="0"/>
                <a:cs typeface="Arial" panose="020B0604020202020204" pitchFamily="34" charset="0"/>
              </a:rPr>
              <a:t>Explain how the popcorn sale benefits...</a:t>
            </a:r>
            <a:endParaRPr lang="en-US" sz="2601" dirty="0">
              <a:latin typeface="Arial" panose="020B0604020202020204" pitchFamily="34" charset="0"/>
              <a:cs typeface="Arial" panose="020B0604020202020204" pitchFamily="34" charset="0"/>
            </a:endParaRPr>
          </a:p>
          <a:p>
            <a:pPr marL="176216" indent="-176216">
              <a:lnSpc>
                <a:spcPct val="120000"/>
              </a:lnSpc>
              <a:spcBef>
                <a:spcPts val="601"/>
              </a:spcBef>
              <a:buClr>
                <a:schemeClr val="accent2">
                  <a:lumMod val="75000"/>
                </a:schemeClr>
              </a:buClr>
              <a:buFont typeface="Wingdings" panose="05000000000000000000" pitchFamily="2" charset="2"/>
              <a:buChar char="Ø"/>
            </a:pPr>
            <a:r>
              <a:rPr lang="en-US" sz="2601" dirty="0">
                <a:latin typeface="Arial" panose="020B0604020202020204" pitchFamily="34" charset="0"/>
                <a:cs typeface="Arial" panose="020B0604020202020204" pitchFamily="34" charset="0"/>
              </a:rPr>
              <a:t> </a:t>
            </a:r>
            <a:r>
              <a:rPr lang="en-US" sz="2601" i="1" dirty="0">
                <a:latin typeface="Arial" panose="020B0604020202020204" pitchFamily="34" charset="0"/>
                <a:cs typeface="Arial" panose="020B0604020202020204" pitchFamily="34" charset="0"/>
              </a:rPr>
              <a:t>...your Unit: </a:t>
            </a:r>
            <a:r>
              <a:rPr lang="en-US" sz="2601" dirty="0">
                <a:latin typeface="Arial" panose="020B0604020202020204" pitchFamily="34" charset="0"/>
                <a:cs typeface="Arial" panose="020B0604020202020204" pitchFamily="34" charset="0"/>
              </a:rPr>
              <a:t>Funds our Ideal Year of Scouting—pays for special activities, awards, equipment, and Camp.</a:t>
            </a:r>
          </a:p>
          <a:p>
            <a:pPr marL="176216" indent="-176216">
              <a:lnSpc>
                <a:spcPct val="120000"/>
              </a:lnSpc>
              <a:spcBef>
                <a:spcPts val="601"/>
              </a:spcBef>
              <a:buClr>
                <a:schemeClr val="accent2">
                  <a:lumMod val="75000"/>
                </a:schemeClr>
              </a:buClr>
              <a:buFont typeface="Wingdings" panose="05000000000000000000" pitchFamily="2" charset="2"/>
              <a:buChar char="Ø"/>
            </a:pPr>
            <a:r>
              <a:rPr lang="en-US" sz="2601" dirty="0">
                <a:latin typeface="Arial" panose="020B0604020202020204" pitchFamily="34" charset="0"/>
                <a:cs typeface="Arial" panose="020B0604020202020204" pitchFamily="34" charset="0"/>
              </a:rPr>
              <a:t> </a:t>
            </a:r>
            <a:r>
              <a:rPr lang="en-US" sz="2601" i="1" dirty="0">
                <a:latin typeface="Arial" panose="020B0604020202020204" pitchFamily="34" charset="0"/>
                <a:cs typeface="Arial" panose="020B0604020202020204" pitchFamily="34" charset="0"/>
              </a:rPr>
              <a:t>...your Scouts: </a:t>
            </a:r>
            <a:r>
              <a:rPr lang="en-US" sz="2601" dirty="0">
                <a:latin typeface="Arial" panose="020B0604020202020204" pitchFamily="34" charset="0"/>
                <a:cs typeface="Arial" panose="020B0604020202020204" pitchFamily="34" charset="0"/>
              </a:rPr>
              <a:t>Builds a personal sense of responsibility, sales, and leadership skills, and supports the program.</a:t>
            </a:r>
          </a:p>
          <a:p>
            <a:pPr marL="176216" indent="-176216">
              <a:lnSpc>
                <a:spcPct val="120000"/>
              </a:lnSpc>
              <a:spcBef>
                <a:spcPts val="601"/>
              </a:spcBef>
              <a:buClr>
                <a:schemeClr val="accent2">
                  <a:lumMod val="75000"/>
                </a:schemeClr>
              </a:buClr>
              <a:buFont typeface="Wingdings" panose="05000000000000000000" pitchFamily="2" charset="2"/>
              <a:buChar char="Ø"/>
            </a:pPr>
            <a:r>
              <a:rPr lang="en-US" sz="2601" dirty="0">
                <a:latin typeface="Arial" panose="020B0604020202020204" pitchFamily="34" charset="0"/>
                <a:cs typeface="Arial" panose="020B0604020202020204" pitchFamily="34" charset="0"/>
              </a:rPr>
              <a:t> </a:t>
            </a:r>
            <a:r>
              <a:rPr lang="en-US" sz="2601" i="1" dirty="0">
                <a:latin typeface="Arial" panose="020B0604020202020204" pitchFamily="34" charset="0"/>
                <a:cs typeface="Arial" panose="020B0604020202020204" pitchFamily="34" charset="0"/>
              </a:rPr>
              <a:t>...your Council: </a:t>
            </a:r>
            <a:r>
              <a:rPr lang="en-US" sz="2601" dirty="0">
                <a:latin typeface="Arial" panose="020B0604020202020204" pitchFamily="34" charset="0"/>
                <a:cs typeface="Arial" panose="020B0604020202020204" pitchFamily="34" charset="0"/>
              </a:rPr>
              <a:t>Raises money for improving activities and camping programs</a:t>
            </a:r>
            <a:r>
              <a:rPr lang="en-US" sz="2601" b="1" dirty="0">
                <a:latin typeface="Arial" panose="020B0604020202020204" pitchFamily="34" charset="0"/>
                <a:cs typeface="Arial" panose="020B0604020202020204" pitchFamily="34" charset="0"/>
              </a:rPr>
              <a:t>.</a:t>
            </a:r>
            <a:endParaRPr lang="en-US" sz="2601" dirty="0">
              <a:latin typeface="Arial" panose="020B0604020202020204" pitchFamily="34" charset="0"/>
              <a:cs typeface="Arial" panose="020B0604020202020204" pitchFamily="34" charset="0"/>
            </a:endParaRPr>
          </a:p>
          <a:p>
            <a:pPr>
              <a:lnSpc>
                <a:spcPct val="120000"/>
              </a:lnSpc>
              <a:spcBef>
                <a:spcPts val="601"/>
              </a:spcBef>
            </a:pPr>
            <a:endParaRPr lang="en-US" sz="2601" b="1" dirty="0">
              <a:latin typeface="Arial" panose="020B0604020202020204" pitchFamily="34" charset="0"/>
              <a:cs typeface="Arial" panose="020B0604020202020204" pitchFamily="34" charset="0"/>
            </a:endParaRPr>
          </a:p>
          <a:p>
            <a:pPr>
              <a:lnSpc>
                <a:spcPct val="120000"/>
              </a:lnSpc>
              <a:spcBef>
                <a:spcPts val="601"/>
              </a:spcBef>
            </a:pPr>
            <a:r>
              <a:rPr lang="en-US" sz="2601" b="1" dirty="0">
                <a:latin typeface="Arial" panose="020B0604020202020204" pitchFamily="34" charset="0"/>
                <a:cs typeface="Arial" panose="020B0604020202020204" pitchFamily="34" charset="0"/>
              </a:rPr>
              <a:t>Review the prizes and incentives:</a:t>
            </a:r>
            <a:endParaRPr lang="en-US" sz="2601" dirty="0">
              <a:latin typeface="Arial" panose="020B0604020202020204" pitchFamily="34" charset="0"/>
              <a:cs typeface="Arial" panose="020B0604020202020204" pitchFamily="34" charset="0"/>
            </a:endParaRPr>
          </a:p>
          <a:p>
            <a:pPr>
              <a:lnSpc>
                <a:spcPct val="120000"/>
              </a:lnSpc>
              <a:spcBef>
                <a:spcPts val="601"/>
              </a:spcBef>
            </a:pPr>
            <a:r>
              <a:rPr lang="en-US" sz="2601" b="1" dirty="0">
                <a:latin typeface="Arial" panose="020B0604020202020204" pitchFamily="34" charset="0"/>
                <a:cs typeface="Arial" panose="020B0604020202020204" pitchFamily="34" charset="0"/>
              </a:rPr>
              <a:t>Review sales goals and techniques:</a:t>
            </a:r>
            <a:endParaRPr lang="en-US" sz="2601" dirty="0">
              <a:latin typeface="Arial" panose="020B0604020202020204" pitchFamily="34" charset="0"/>
              <a:cs typeface="Arial" panose="020B0604020202020204" pitchFamily="34" charset="0"/>
            </a:endParaRPr>
          </a:p>
          <a:p>
            <a:pPr>
              <a:lnSpc>
                <a:spcPct val="120000"/>
              </a:lnSpc>
              <a:spcBef>
                <a:spcPts val="601"/>
              </a:spcBef>
            </a:pPr>
            <a:r>
              <a:rPr lang="en-US" sz="2601" b="1" dirty="0">
                <a:latin typeface="Arial" panose="020B0604020202020204" pitchFamily="34" charset="0"/>
                <a:cs typeface="Arial" panose="020B0604020202020204" pitchFamily="34" charset="0"/>
              </a:rPr>
              <a:t>Go over delivery and money collection process:</a:t>
            </a:r>
            <a:r>
              <a:rPr lang="en-US" sz="2601" dirty="0">
                <a:latin typeface="Arial" panose="020B0604020202020204" pitchFamily="34" charset="0"/>
                <a:cs typeface="Arial" panose="020B0604020202020204" pitchFamily="34" charset="0"/>
              </a:rPr>
              <a:t> </a:t>
            </a:r>
          </a:p>
          <a:p>
            <a:pPr>
              <a:lnSpc>
                <a:spcPct val="120000"/>
              </a:lnSpc>
              <a:spcBef>
                <a:spcPts val="601"/>
              </a:spcBef>
            </a:pPr>
            <a:r>
              <a:rPr lang="en-US" sz="2601" b="1" dirty="0">
                <a:latin typeface="Arial" panose="020B0604020202020204" pitchFamily="34" charset="0"/>
                <a:cs typeface="Arial" panose="020B0604020202020204" pitchFamily="34" charset="0"/>
              </a:rPr>
              <a:t>Review safety rules for youth and adults:</a:t>
            </a:r>
            <a:endParaRPr lang="en-US" sz="2601" dirty="0">
              <a:latin typeface="Arial" panose="020B0604020202020204" pitchFamily="34" charset="0"/>
              <a:cs typeface="Arial" panose="020B0604020202020204" pitchFamily="34" charset="0"/>
            </a:endParaRPr>
          </a:p>
          <a:p>
            <a:pPr>
              <a:lnSpc>
                <a:spcPct val="120000"/>
              </a:lnSpc>
              <a:spcBef>
                <a:spcPts val="601"/>
              </a:spcBef>
              <a:buClr>
                <a:schemeClr val="accent2">
                  <a:lumMod val="75000"/>
                </a:schemeClr>
              </a:buClr>
              <a:buFont typeface="Wingdings" panose="05000000000000000000" pitchFamily="2" charset="2"/>
              <a:buChar char="Ø"/>
            </a:pPr>
            <a:r>
              <a:rPr lang="en-US" sz="2601" dirty="0">
                <a:latin typeface="Arial" panose="020B0604020202020204" pitchFamily="34" charset="0"/>
                <a:cs typeface="Arial" panose="020B0604020202020204" pitchFamily="34" charset="0"/>
              </a:rPr>
              <a:t>  Youth should be selling with a buddy or accompanied by a chaperone.</a:t>
            </a:r>
          </a:p>
          <a:p>
            <a:pPr>
              <a:lnSpc>
                <a:spcPct val="120000"/>
              </a:lnSpc>
              <a:spcBef>
                <a:spcPts val="601"/>
              </a:spcBef>
              <a:buClr>
                <a:schemeClr val="accent2">
                  <a:lumMod val="75000"/>
                </a:schemeClr>
              </a:buClr>
              <a:buFont typeface="Wingdings" panose="05000000000000000000" pitchFamily="2" charset="2"/>
              <a:buChar char="Ø"/>
            </a:pPr>
            <a:r>
              <a:rPr lang="en-US" sz="3200" b="1" dirty="0">
                <a:latin typeface="Arial" panose="020B0604020202020204" pitchFamily="34" charset="0"/>
                <a:cs typeface="Arial" panose="020B0604020202020204" pitchFamily="34" charset="0"/>
              </a:rPr>
              <a:t>  Emphasize that </a:t>
            </a:r>
            <a:r>
              <a:rPr lang="en-US" sz="3200" b="1" u="sng" dirty="0">
                <a:solidFill>
                  <a:schemeClr val="accent2">
                    <a:lumMod val="75000"/>
                  </a:schemeClr>
                </a:solidFill>
                <a:latin typeface="Arial" panose="020B0604020202020204" pitchFamily="34" charset="0"/>
                <a:cs typeface="Arial" panose="020B0604020202020204" pitchFamily="34" charset="0"/>
              </a:rPr>
              <a:t>youth do not enter homes</a:t>
            </a:r>
            <a:r>
              <a:rPr lang="en-US" sz="3200" b="1" dirty="0">
                <a:solidFill>
                  <a:schemeClr val="accent2">
                    <a:lumMod val="75000"/>
                  </a:schemeClr>
                </a:solidFill>
                <a:latin typeface="Arial" panose="020B0604020202020204" pitchFamily="34" charset="0"/>
                <a:cs typeface="Arial" panose="020B0604020202020204" pitchFamily="34" charset="0"/>
              </a:rPr>
              <a:t>.</a:t>
            </a:r>
            <a:endParaRPr lang="en-US" sz="800" dirty="0">
              <a:solidFill>
                <a:schemeClr val="accent2">
                  <a:lumMod val="7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2AE1439-A471-F19F-B9A9-78731BE80317}"/>
              </a:ext>
            </a:extLst>
          </p:cNvPr>
          <p:cNvSpPr txBox="1"/>
          <p:nvPr/>
        </p:nvSpPr>
        <p:spPr>
          <a:xfrm>
            <a:off x="1028700" y="605118"/>
            <a:ext cx="13167691" cy="830997"/>
          </a:xfrm>
          <a:prstGeom prst="rect">
            <a:avLst/>
          </a:prstGeom>
          <a:noFill/>
        </p:spPr>
        <p:txBody>
          <a:bodyPr wrap="square">
            <a:spAutoFit/>
          </a:bodyPr>
          <a:lstStyle/>
          <a:p>
            <a:r>
              <a:rPr lang="en-US" sz="4800" b="1" dirty="0">
                <a:latin typeface="Garamond" panose="02020404030301010803" pitchFamily="18" charset="0"/>
              </a:rPr>
              <a:t>Effective Kick-offs and Sale Resources</a:t>
            </a:r>
            <a:endParaRPr lang="en-US" sz="4800" b="1" dirty="0"/>
          </a:p>
        </p:txBody>
      </p:sp>
      <p:sp>
        <p:nvSpPr>
          <p:cNvPr id="4" name="TextBox 3">
            <a:extLst>
              <a:ext uri="{FF2B5EF4-FFF2-40B4-BE49-F238E27FC236}">
                <a16:creationId xmlns:a16="http://schemas.microsoft.com/office/drawing/2014/main" id="{675DA099-05C2-EEBC-8568-7C8FD2843057}"/>
              </a:ext>
            </a:extLst>
          </p:cNvPr>
          <p:cNvSpPr txBox="1"/>
          <p:nvPr/>
        </p:nvSpPr>
        <p:spPr>
          <a:xfrm>
            <a:off x="12442355" y="4423471"/>
            <a:ext cx="5464645" cy="1569660"/>
          </a:xfrm>
          <a:prstGeom prst="rect">
            <a:avLst/>
          </a:prstGeom>
          <a:noFill/>
        </p:spPr>
        <p:txBody>
          <a:bodyPr wrap="square">
            <a:spAutoFit/>
          </a:bodyPr>
          <a:lstStyle/>
          <a:p>
            <a:r>
              <a:rPr lang="en-US" sz="3200" u="sng" dirty="0">
                <a:latin typeface="Arial" panose="020B0604020202020204" pitchFamily="34" charset="0"/>
                <a:cs typeface="Arial" panose="020B0604020202020204" pitchFamily="34" charset="0"/>
              </a:rPr>
              <a:t>Popcorn </a:t>
            </a:r>
          </a:p>
          <a:p>
            <a:r>
              <a:rPr lang="en-US" sz="3200" dirty="0">
                <a:latin typeface="Arial" panose="020B0604020202020204" pitchFamily="34" charset="0"/>
                <a:cs typeface="Arial" panose="020B0604020202020204" pitchFamily="34" charset="0"/>
              </a:rPr>
              <a:t>	32% Base Commission</a:t>
            </a:r>
          </a:p>
          <a:p>
            <a:r>
              <a:rPr lang="en-US" sz="3200" dirty="0">
                <a:latin typeface="Arial" panose="020B0604020202020204" pitchFamily="34" charset="0"/>
                <a:cs typeface="Arial" panose="020B0604020202020204" pitchFamily="34" charset="0"/>
              </a:rPr>
              <a:t>	35% online sales</a:t>
            </a:r>
          </a:p>
        </p:txBody>
      </p:sp>
      <p:sp>
        <p:nvSpPr>
          <p:cNvPr id="5" name="TextBox 7">
            <a:extLst>
              <a:ext uri="{FF2B5EF4-FFF2-40B4-BE49-F238E27FC236}">
                <a16:creationId xmlns:a16="http://schemas.microsoft.com/office/drawing/2014/main" id="{0049DFCD-E72A-A6DB-3FE7-1A29A1180823}"/>
              </a:ext>
            </a:extLst>
          </p:cNvPr>
          <p:cNvSpPr txBox="1"/>
          <p:nvPr/>
        </p:nvSpPr>
        <p:spPr>
          <a:xfrm>
            <a:off x="12442354" y="3448976"/>
            <a:ext cx="5105401" cy="856325"/>
          </a:xfrm>
          <a:prstGeom prst="rect">
            <a:avLst/>
          </a:prstGeom>
        </p:spPr>
        <p:txBody>
          <a:bodyPr wrap="square" lIns="0" tIns="0" rIns="0" bIns="0" rtlCol="0" anchor="t">
            <a:spAutoFit/>
          </a:bodyPr>
          <a:lstStyle/>
          <a:p>
            <a:pPr algn="ctr">
              <a:lnSpc>
                <a:spcPts val="7504"/>
              </a:lnSpc>
            </a:pPr>
            <a:r>
              <a:rPr lang="en-US" sz="4400" spc="112" dirty="0">
                <a:solidFill>
                  <a:srgbClr val="231F20"/>
                </a:solidFill>
                <a:latin typeface="Raleway" pitchFamily="2" charset="0"/>
              </a:rPr>
              <a:t>Unit Commissions</a:t>
            </a:r>
          </a:p>
        </p:txBody>
      </p:sp>
    </p:spTree>
    <p:extLst>
      <p:ext uri="{BB962C8B-B14F-4D97-AF65-F5344CB8AC3E}">
        <p14:creationId xmlns:p14="http://schemas.microsoft.com/office/powerpoint/2010/main" val="2124919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AutoShape 2"/>
          <p:cNvSpPr/>
          <p:nvPr/>
        </p:nvSpPr>
        <p:spPr>
          <a:xfrm>
            <a:off x="-289888" y="9456189"/>
            <a:ext cx="18794522" cy="1026515"/>
          </a:xfrm>
          <a:prstGeom prst="rect">
            <a:avLst/>
          </a:prstGeom>
          <a:solidFill>
            <a:srgbClr val="231F20"/>
          </a:solidFill>
        </p:spPr>
        <p:txBody>
          <a:bodyPr/>
          <a:lstStyle/>
          <a:p>
            <a:endParaRPr lang="en-US" sz="1801"/>
          </a:p>
        </p:txBody>
      </p:sp>
      <p:pic>
        <p:nvPicPr>
          <p:cNvPr id="3" name="Picture 3"/>
          <p:cNvPicPr>
            <a:picLocks noChangeAspect="1"/>
          </p:cNvPicPr>
          <p:nvPr/>
        </p:nvPicPr>
        <p:blipFill>
          <a:blip r:embed="rId2"/>
          <a:srcRect/>
          <a:stretch>
            <a:fillRect/>
          </a:stretch>
        </p:blipFill>
        <p:spPr>
          <a:xfrm rot="5400000">
            <a:off x="14113172" y="-643061"/>
            <a:ext cx="3520853" cy="5281282"/>
          </a:xfrm>
          <a:prstGeom prst="rect">
            <a:avLst/>
          </a:prstGeom>
        </p:spPr>
      </p:pic>
      <p:sp>
        <p:nvSpPr>
          <p:cNvPr id="13" name="TextBox 12">
            <a:extLst>
              <a:ext uri="{FF2B5EF4-FFF2-40B4-BE49-F238E27FC236}">
                <a16:creationId xmlns:a16="http://schemas.microsoft.com/office/drawing/2014/main" id="{778C6035-FB03-52DC-EA35-2589485B953F}"/>
              </a:ext>
            </a:extLst>
          </p:cNvPr>
          <p:cNvSpPr txBox="1"/>
          <p:nvPr/>
        </p:nvSpPr>
        <p:spPr>
          <a:xfrm>
            <a:off x="4834312" y="14015"/>
            <a:ext cx="8619380" cy="923458"/>
          </a:xfrm>
          <a:prstGeom prst="rect">
            <a:avLst/>
          </a:prstGeom>
          <a:noFill/>
        </p:spPr>
        <p:txBody>
          <a:bodyPr wrap="square" rtlCol="0">
            <a:spAutoFit/>
          </a:bodyPr>
          <a:lstStyle/>
          <a:p>
            <a:r>
              <a:rPr lang="en-US" sz="5401" b="1" dirty="0"/>
              <a:t>Information/Communication</a:t>
            </a:r>
          </a:p>
        </p:txBody>
      </p:sp>
      <p:pic>
        <p:nvPicPr>
          <p:cNvPr id="4098" name="Picture 2">
            <a:extLst>
              <a:ext uri="{FF2B5EF4-FFF2-40B4-BE49-F238E27FC236}">
                <a16:creationId xmlns:a16="http://schemas.microsoft.com/office/drawing/2014/main" id="{1632FD33-3E02-B071-C4DB-BBD774120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0" y="4074871"/>
            <a:ext cx="2632364" cy="35066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E483C42-D492-858A-540E-1B446EC8B822}"/>
              </a:ext>
            </a:extLst>
          </p:cNvPr>
          <p:cNvSpPr txBox="1">
            <a:spLocks/>
          </p:cNvSpPr>
          <p:nvPr/>
        </p:nvSpPr>
        <p:spPr>
          <a:xfrm>
            <a:off x="10709305" y="7467044"/>
            <a:ext cx="6553200" cy="145282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en-US" sz="4000" dirty="0">
                <a:solidFill>
                  <a:schemeClr val="bg1"/>
                </a:solidFill>
                <a:hlinkClick r:id="rId4"/>
              </a:rPr>
              <a:t>James.Dockter@Scouting.org</a:t>
            </a:r>
            <a:endParaRPr lang="en-US" altLang="en-US" sz="4000" dirty="0">
              <a:solidFill>
                <a:schemeClr val="bg1"/>
              </a:solidFill>
            </a:endParaRPr>
          </a:p>
          <a:p>
            <a:pPr algn="ctr"/>
            <a:r>
              <a:rPr lang="en-US" altLang="en-US" sz="4000" dirty="0">
                <a:solidFill>
                  <a:schemeClr val="tx2"/>
                </a:solidFill>
              </a:rPr>
              <a:t>614.310.1327</a:t>
            </a:r>
          </a:p>
        </p:txBody>
      </p:sp>
      <p:sp>
        <p:nvSpPr>
          <p:cNvPr id="7" name="TextBox 6">
            <a:extLst>
              <a:ext uri="{FF2B5EF4-FFF2-40B4-BE49-F238E27FC236}">
                <a16:creationId xmlns:a16="http://schemas.microsoft.com/office/drawing/2014/main" id="{77D77B02-FFB5-6EBC-E389-EA173DDDF412}"/>
              </a:ext>
            </a:extLst>
          </p:cNvPr>
          <p:cNvSpPr txBox="1"/>
          <p:nvPr/>
        </p:nvSpPr>
        <p:spPr>
          <a:xfrm>
            <a:off x="4495800" y="3573515"/>
            <a:ext cx="9757064" cy="2554545"/>
          </a:xfrm>
          <a:prstGeom prst="rect">
            <a:avLst/>
          </a:prstGeom>
          <a:noFill/>
        </p:spPr>
        <p:txBody>
          <a:bodyPr wrap="square">
            <a:spAutoFit/>
          </a:bodyPr>
          <a:lstStyle/>
          <a:p>
            <a:pPr marL="0" marR="0" indent="457200" algn="ctr">
              <a:spcBef>
                <a:spcPts val="0"/>
              </a:spcBef>
              <a:spcAft>
                <a:spcPts val="0"/>
              </a:spcAft>
            </a:pPr>
            <a:r>
              <a:rPr lang="en-US" sz="3200" dirty="0">
                <a:effectLst/>
                <a:latin typeface="Calibri" panose="020F0502020204030204" pitchFamily="34" charset="0"/>
                <a:ea typeface="Calibri" panose="020F0502020204030204" pitchFamily="34" charset="0"/>
              </a:rPr>
              <a:t>District Kernels</a:t>
            </a:r>
            <a:endParaRPr lang="en-US" sz="3200" dirty="0">
              <a:latin typeface="Calibri" panose="020F0502020204030204" pitchFamily="34" charset="0"/>
              <a:ea typeface="Calibri" panose="020F0502020204030204" pitchFamily="34" charset="0"/>
            </a:endParaRPr>
          </a:p>
          <a:p>
            <a:pPr marL="0" marR="0" indent="457200">
              <a:spcBef>
                <a:spcPts val="0"/>
              </a:spcBef>
              <a:spcAft>
                <a:spcPts val="0"/>
              </a:spcAft>
            </a:pPr>
            <a:r>
              <a:rPr lang="en-US" sz="3200" dirty="0">
                <a:effectLst/>
                <a:latin typeface="Calibri" panose="020F0502020204030204" pitchFamily="34" charset="0"/>
                <a:ea typeface="Calibri" panose="020F0502020204030204" pitchFamily="34" charset="0"/>
              </a:rPr>
              <a:t>Polaris – Nataria Scales </a:t>
            </a:r>
            <a:r>
              <a:rPr lang="en-US" sz="3200" u="sng" dirty="0">
                <a:solidFill>
                  <a:srgbClr val="0000FF"/>
                </a:solidFill>
                <a:effectLst/>
                <a:latin typeface="Calibri" panose="020F0502020204030204" pitchFamily="34" charset="0"/>
                <a:ea typeface="Calibri" panose="020F0502020204030204" pitchFamily="34" charset="0"/>
                <a:hlinkClick r:id="rId5"/>
              </a:rPr>
              <a:t>natljones_20@yahoo.com</a:t>
            </a:r>
            <a:r>
              <a:rPr lang="en-US" sz="3200" dirty="0">
                <a:effectLst/>
                <a:latin typeface="Calibri" panose="020F0502020204030204" pitchFamily="34" charset="0"/>
                <a:ea typeface="Calibri" panose="020F0502020204030204" pitchFamily="34" charset="0"/>
              </a:rPr>
              <a:t> </a:t>
            </a:r>
          </a:p>
          <a:p>
            <a:pPr marL="0" marR="0" indent="457200">
              <a:spcBef>
                <a:spcPts val="0"/>
              </a:spcBef>
              <a:spcAft>
                <a:spcPts val="0"/>
              </a:spcAft>
            </a:pPr>
            <a:r>
              <a:rPr lang="en-US" sz="3200" dirty="0">
                <a:effectLst/>
                <a:latin typeface="Calibri" panose="020F0502020204030204" pitchFamily="34" charset="0"/>
                <a:ea typeface="Calibri" panose="020F0502020204030204" pitchFamily="34" charset="0"/>
              </a:rPr>
              <a:t>Gateway – Roger Bauer </a:t>
            </a:r>
            <a:r>
              <a:rPr lang="en-US" sz="3200" u="sng" dirty="0">
                <a:solidFill>
                  <a:srgbClr val="0000FF"/>
                </a:solidFill>
                <a:effectLst/>
                <a:latin typeface="Calibri" panose="020F0502020204030204" pitchFamily="34" charset="0"/>
                <a:ea typeface="Calibri" panose="020F0502020204030204" pitchFamily="34" charset="0"/>
                <a:hlinkClick r:id="rId6"/>
              </a:rPr>
              <a:t>rxbauer@netscape.net</a:t>
            </a:r>
            <a:endParaRPr lang="en-US" sz="3200" dirty="0">
              <a:effectLst/>
              <a:latin typeface="Calibri" panose="020F0502020204030204" pitchFamily="34" charset="0"/>
              <a:ea typeface="Calibri" panose="020F0502020204030204" pitchFamily="34" charset="0"/>
            </a:endParaRPr>
          </a:p>
          <a:p>
            <a:pPr marL="0" marR="0" indent="457200">
              <a:spcBef>
                <a:spcPts val="0"/>
              </a:spcBef>
              <a:spcAft>
                <a:spcPts val="0"/>
              </a:spcAft>
            </a:pPr>
            <a:r>
              <a:rPr lang="en-US" sz="3200" dirty="0">
                <a:effectLst/>
                <a:latin typeface="Calibri" panose="020F0502020204030204" pitchFamily="34" charset="0"/>
                <a:ea typeface="Calibri" panose="020F0502020204030204" pitchFamily="34" charset="0"/>
              </a:rPr>
              <a:t>Frontier – Natalie Knore </a:t>
            </a:r>
            <a:r>
              <a:rPr lang="en-US" sz="3200" u="sng" dirty="0">
                <a:solidFill>
                  <a:srgbClr val="0000FF"/>
                </a:solidFill>
                <a:effectLst/>
                <a:latin typeface="Calibri" panose="020F0502020204030204" pitchFamily="34" charset="0"/>
                <a:ea typeface="Calibri" panose="020F0502020204030204" pitchFamily="34" charset="0"/>
                <a:hlinkClick r:id="rId7"/>
              </a:rPr>
              <a:t>faerychick27@yahoo.com</a:t>
            </a:r>
            <a:r>
              <a:rPr lang="en-US" sz="3200" dirty="0">
                <a:effectLst/>
                <a:latin typeface="Calibri" panose="020F0502020204030204" pitchFamily="34" charset="0"/>
                <a:ea typeface="Calibri" panose="020F0502020204030204" pitchFamily="34" charset="0"/>
              </a:rPr>
              <a:t> </a:t>
            </a:r>
          </a:p>
          <a:p>
            <a:pPr marL="0" marR="0" indent="457200">
              <a:spcBef>
                <a:spcPts val="0"/>
              </a:spcBef>
              <a:spcAft>
                <a:spcPts val="0"/>
              </a:spcAft>
            </a:pPr>
            <a:r>
              <a:rPr lang="en-US" sz="3200" dirty="0">
                <a:effectLst/>
                <a:latin typeface="Calibri" panose="020F0502020204030204" pitchFamily="34" charset="0"/>
                <a:ea typeface="Calibri" panose="020F0502020204030204" pitchFamily="34" charset="0"/>
              </a:rPr>
              <a:t>Daybreak – </a:t>
            </a:r>
          </a:p>
        </p:txBody>
      </p:sp>
      <p:sp>
        <p:nvSpPr>
          <p:cNvPr id="8" name="TextBox 7">
            <a:extLst>
              <a:ext uri="{FF2B5EF4-FFF2-40B4-BE49-F238E27FC236}">
                <a16:creationId xmlns:a16="http://schemas.microsoft.com/office/drawing/2014/main" id="{82770F5E-B644-B11D-9CC0-893F6CA46DB1}"/>
              </a:ext>
            </a:extLst>
          </p:cNvPr>
          <p:cNvSpPr txBox="1"/>
          <p:nvPr/>
        </p:nvSpPr>
        <p:spPr>
          <a:xfrm>
            <a:off x="381000" y="1303705"/>
            <a:ext cx="6401561" cy="1077218"/>
          </a:xfrm>
          <a:prstGeom prst="rect">
            <a:avLst/>
          </a:prstGeom>
          <a:noFill/>
        </p:spPr>
        <p:txBody>
          <a:bodyPr wrap="none" rtlCol="0">
            <a:spAutoFit/>
          </a:bodyPr>
          <a:lstStyle/>
          <a:p>
            <a:pPr algn="ctr"/>
            <a:r>
              <a:rPr lang="en-US" sz="3200" dirty="0"/>
              <a:t>Council Kernel</a:t>
            </a:r>
          </a:p>
          <a:p>
            <a:pPr algn="ctr"/>
            <a:r>
              <a:rPr lang="en-US" sz="3200" dirty="0"/>
              <a:t>Rob Recker </a:t>
            </a:r>
            <a:r>
              <a:rPr lang="en-US" sz="3200" dirty="0">
                <a:hlinkClick r:id="rId8"/>
              </a:rPr>
              <a:t>-recker0824@gmail.com</a:t>
            </a:r>
            <a:r>
              <a:rPr lang="en-US" sz="3200" dirty="0"/>
              <a:t>  </a:t>
            </a:r>
          </a:p>
        </p:txBody>
      </p:sp>
      <p:pic>
        <p:nvPicPr>
          <p:cNvPr id="14" name="Picture 13">
            <a:extLst>
              <a:ext uri="{FF2B5EF4-FFF2-40B4-BE49-F238E27FC236}">
                <a16:creationId xmlns:a16="http://schemas.microsoft.com/office/drawing/2014/main" id="{118D992B-254C-F84E-100C-41C429ACAD08}"/>
              </a:ext>
            </a:extLst>
          </p:cNvPr>
          <p:cNvPicPr>
            <a:picLocks noChangeAspect="1"/>
          </p:cNvPicPr>
          <p:nvPr/>
        </p:nvPicPr>
        <p:blipFill>
          <a:blip r:embed="rId9"/>
          <a:stretch>
            <a:fillRect/>
          </a:stretch>
        </p:blipFill>
        <p:spPr>
          <a:xfrm>
            <a:off x="646858" y="2466639"/>
            <a:ext cx="3041915" cy="3577935"/>
          </a:xfrm>
          <a:prstGeom prst="rect">
            <a:avLst/>
          </a:prstGeom>
        </p:spPr>
      </p:pic>
    </p:spTree>
    <p:extLst>
      <p:ext uri="{BB962C8B-B14F-4D97-AF65-F5344CB8AC3E}">
        <p14:creationId xmlns:p14="http://schemas.microsoft.com/office/powerpoint/2010/main" val="2774521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9888" y="9456189"/>
            <a:ext cx="18794522" cy="1026515"/>
          </a:xfrm>
          <a:prstGeom prst="rect">
            <a:avLst/>
          </a:prstGeom>
          <a:solidFill>
            <a:srgbClr val="231F20"/>
          </a:solidFill>
        </p:spPr>
        <p:txBody>
          <a:bodyPr/>
          <a:lstStyle/>
          <a:p>
            <a:endParaRPr lang="en-US" sz="1801"/>
          </a:p>
        </p:txBody>
      </p:sp>
      <p:grpSp>
        <p:nvGrpSpPr>
          <p:cNvPr id="3" name="Group 3"/>
          <p:cNvGrpSpPr/>
          <p:nvPr/>
        </p:nvGrpSpPr>
        <p:grpSpPr>
          <a:xfrm rot="-10800000">
            <a:off x="-517979" y="-3819957"/>
            <a:ext cx="19022613" cy="7639913"/>
            <a:chOff x="0" y="0"/>
            <a:chExt cx="3130550" cy="1257300"/>
          </a:xfrm>
        </p:grpSpPr>
        <p:sp>
          <p:nvSpPr>
            <p:cNvPr id="4" name="Freeform 4"/>
            <p:cNvSpPr/>
            <p:nvPr/>
          </p:nvSpPr>
          <p:spPr>
            <a:xfrm>
              <a:off x="0" y="0"/>
              <a:ext cx="3130550" cy="1257300"/>
            </a:xfrm>
            <a:custGeom>
              <a:avLst/>
              <a:gdLst/>
              <a:ahLst/>
              <a:cxnLst/>
              <a:rect l="l" t="t" r="r" b="b"/>
              <a:pathLst>
                <a:path w="3130550" h="1257300">
                  <a:moveTo>
                    <a:pt x="0" y="552450"/>
                  </a:moveTo>
                  <a:lnTo>
                    <a:pt x="0" y="1257300"/>
                  </a:lnTo>
                  <a:lnTo>
                    <a:pt x="3130550" y="1257300"/>
                  </a:lnTo>
                  <a:lnTo>
                    <a:pt x="3130550" y="0"/>
                  </a:lnTo>
                  <a:close/>
                </a:path>
              </a:pathLst>
            </a:custGeom>
            <a:solidFill>
              <a:srgbClr val="C4E2F6"/>
            </a:solidFill>
          </p:spPr>
          <p:txBody>
            <a:bodyPr/>
            <a:lstStyle/>
            <a:p>
              <a:endParaRPr lang="en-US" sz="1801"/>
            </a:p>
          </p:txBody>
        </p:sp>
      </p:grpSp>
      <p:sp>
        <p:nvSpPr>
          <p:cNvPr id="5" name="TextBox 5"/>
          <p:cNvSpPr txBox="1"/>
          <p:nvPr/>
        </p:nvSpPr>
        <p:spPr>
          <a:xfrm>
            <a:off x="4114959" y="4487229"/>
            <a:ext cx="10058085" cy="1397819"/>
          </a:xfrm>
          <a:prstGeom prst="rect">
            <a:avLst/>
          </a:prstGeom>
        </p:spPr>
        <p:txBody>
          <a:bodyPr lIns="0" tIns="0" rIns="0" bIns="0" rtlCol="0" anchor="t">
            <a:spAutoFit/>
          </a:bodyPr>
          <a:lstStyle/>
          <a:p>
            <a:pPr algn="ctr">
              <a:lnSpc>
                <a:spcPts val="10921"/>
              </a:lnSpc>
            </a:pPr>
            <a:r>
              <a:rPr lang="en-US" sz="10400">
                <a:solidFill>
                  <a:srgbClr val="1B447E"/>
                </a:solidFill>
                <a:latin typeface="Raleway Heavy"/>
              </a:rPr>
              <a:t>THANK YOU</a:t>
            </a:r>
          </a:p>
        </p:txBody>
      </p:sp>
      <p:pic>
        <p:nvPicPr>
          <p:cNvPr id="6" name="Picture 6"/>
          <p:cNvPicPr>
            <a:picLocks noChangeAspect="1"/>
          </p:cNvPicPr>
          <p:nvPr/>
        </p:nvPicPr>
        <p:blipFill>
          <a:blip r:embed="rId2"/>
          <a:srcRect/>
          <a:stretch>
            <a:fillRect/>
          </a:stretch>
        </p:blipFill>
        <p:spPr>
          <a:xfrm>
            <a:off x="12623301" y="7401848"/>
            <a:ext cx="4144441" cy="16985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AutoShape 2"/>
          <p:cNvSpPr/>
          <p:nvPr/>
        </p:nvSpPr>
        <p:spPr>
          <a:xfrm>
            <a:off x="-289888" y="9456189"/>
            <a:ext cx="18794522" cy="1026515"/>
          </a:xfrm>
          <a:prstGeom prst="rect">
            <a:avLst/>
          </a:prstGeom>
          <a:solidFill>
            <a:srgbClr val="231F20"/>
          </a:solidFill>
        </p:spPr>
        <p:txBody>
          <a:bodyPr/>
          <a:lstStyle/>
          <a:p>
            <a:endParaRPr lang="en-US" sz="1801"/>
          </a:p>
        </p:txBody>
      </p:sp>
      <p:sp>
        <p:nvSpPr>
          <p:cNvPr id="7" name="TextBox 6">
            <a:extLst>
              <a:ext uri="{FF2B5EF4-FFF2-40B4-BE49-F238E27FC236}">
                <a16:creationId xmlns:a16="http://schemas.microsoft.com/office/drawing/2014/main" id="{77C9D9BD-F187-C724-7E86-E9BAC7D5FE7B}"/>
              </a:ext>
            </a:extLst>
          </p:cNvPr>
          <p:cNvSpPr txBox="1"/>
          <p:nvPr/>
        </p:nvSpPr>
        <p:spPr>
          <a:xfrm>
            <a:off x="8534400" y="356132"/>
            <a:ext cx="9143999" cy="1754326"/>
          </a:xfrm>
          <a:prstGeom prst="rect">
            <a:avLst/>
          </a:prstGeom>
          <a:noFill/>
        </p:spPr>
        <p:txBody>
          <a:bodyPr wrap="square" rtlCol="0">
            <a:spAutoFit/>
          </a:bodyPr>
          <a:lstStyle/>
          <a:p>
            <a:r>
              <a:rPr lang="en-US" sz="5400" dirty="0">
                <a:solidFill>
                  <a:schemeClr val="tx2"/>
                </a:solidFill>
                <a:latin typeface="Raleway Heavy Bold"/>
              </a:rPr>
              <a:t>2023 Simon Kenton Council Popcorn Calendar</a:t>
            </a:r>
          </a:p>
        </p:txBody>
      </p:sp>
      <p:sp>
        <p:nvSpPr>
          <p:cNvPr id="4" name="TextBox 3">
            <a:extLst>
              <a:ext uri="{FF2B5EF4-FFF2-40B4-BE49-F238E27FC236}">
                <a16:creationId xmlns:a16="http://schemas.microsoft.com/office/drawing/2014/main" id="{303F986E-B8A6-BF04-6996-496537429B3B}"/>
              </a:ext>
            </a:extLst>
          </p:cNvPr>
          <p:cNvSpPr txBox="1"/>
          <p:nvPr/>
        </p:nvSpPr>
        <p:spPr>
          <a:xfrm>
            <a:off x="76200" y="952500"/>
            <a:ext cx="8925017" cy="7271221"/>
          </a:xfrm>
          <a:prstGeom prst="rect">
            <a:avLst/>
          </a:prstGeom>
          <a:noFill/>
        </p:spPr>
        <p:txBody>
          <a:bodyPr wrap="square">
            <a:spAutoFit/>
          </a:bodyPr>
          <a:lstStyle/>
          <a:p>
            <a:pPr algn="ctr" rtl="0" fontAlgn="base"/>
            <a:r>
              <a:rPr lang="en-US" sz="2800" b="1" i="0" u="sng" dirty="0">
                <a:solidFill>
                  <a:srgbClr val="000000"/>
                </a:solidFill>
                <a:effectLst/>
                <a:latin typeface="Times New Roman" panose="02020603050405020304" pitchFamily="18" charset="0"/>
              </a:rPr>
              <a:t>Order, Distribution and Return Information:</a:t>
            </a:r>
            <a:r>
              <a:rPr lang="en-US" sz="2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sz="105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Pecatonica River Online Store is Open: </a:t>
            </a:r>
            <a:r>
              <a:rPr lang="en-US" sz="2800" b="0" i="0" dirty="0">
                <a:solidFill>
                  <a:srgbClr val="000000"/>
                </a:solidFill>
                <a:effectLst/>
                <a:latin typeface="WordVisiCarriageReturn_MSFontService"/>
              </a:rPr>
              <a:t> </a:t>
            </a:r>
            <a:br>
              <a:rPr lang="en-US" sz="2800" b="0" i="0" dirty="0">
                <a:solidFill>
                  <a:srgbClr val="000000"/>
                </a:solidFill>
                <a:effectLst/>
                <a:latin typeface="WordVisiCarriageReturn_MSFontService"/>
              </a:rPr>
            </a:br>
            <a:r>
              <a:rPr lang="en-US" sz="2800" b="0" i="0" dirty="0">
                <a:solidFill>
                  <a:srgbClr val="000000"/>
                </a:solidFill>
                <a:effectLst/>
                <a:latin typeface="Times New Roman" panose="02020603050405020304" pitchFamily="18" charset="0"/>
              </a:rPr>
              <a:t>Tuesday, August 1 – Monday, November 20 </a:t>
            </a:r>
            <a:endParaRPr lang="en-US" sz="2800" b="0" i="0" dirty="0">
              <a:solidFill>
                <a:srgbClr val="000000"/>
              </a:solidFill>
              <a:effectLst/>
              <a:latin typeface="Segoe UI" panose="020B0502040204020203" pitchFamily="34" charset="0"/>
            </a:endParaRPr>
          </a:p>
          <a:p>
            <a:pPr algn="ctr" rtl="0" fontAlgn="base"/>
            <a:r>
              <a:rPr lang="en-US"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Show &amp; Sell Orders Due: </a:t>
            </a:r>
            <a:r>
              <a:rPr lang="en-US" sz="2800" b="0" i="0" dirty="0">
                <a:solidFill>
                  <a:srgbClr val="000000"/>
                </a:solidFill>
                <a:effectLst/>
                <a:latin typeface="WordVisiCarriageReturn_MSFontService"/>
              </a:rPr>
              <a:t> </a:t>
            </a:r>
            <a:br>
              <a:rPr lang="en-US" sz="2800" b="0" i="0" dirty="0">
                <a:solidFill>
                  <a:srgbClr val="000000"/>
                </a:solidFill>
                <a:effectLst/>
                <a:latin typeface="WordVisiCarriageReturn_MSFontService"/>
              </a:rPr>
            </a:br>
            <a:r>
              <a:rPr lang="en-US" sz="2800" b="0" i="0" dirty="0">
                <a:solidFill>
                  <a:srgbClr val="000000"/>
                </a:solidFill>
                <a:effectLst/>
                <a:latin typeface="Times New Roman" panose="02020603050405020304" pitchFamily="18" charset="0"/>
              </a:rPr>
              <a:t>Friday, August 18 </a:t>
            </a:r>
            <a:endParaRPr lang="en-US" sz="2800" b="0" i="0" dirty="0">
              <a:solidFill>
                <a:srgbClr val="000000"/>
              </a:solidFill>
              <a:effectLst/>
              <a:latin typeface="Segoe UI" panose="020B0502040204020203" pitchFamily="34" charset="0"/>
            </a:endParaRPr>
          </a:p>
          <a:p>
            <a:pPr algn="ctr" rtl="0" fontAlgn="base"/>
            <a:r>
              <a:rPr lang="en-US"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Show &amp; Sell Distribution: </a:t>
            </a:r>
            <a:r>
              <a:rPr lang="en-US" sz="2800" b="0" i="0" dirty="0">
                <a:solidFill>
                  <a:srgbClr val="000000"/>
                </a:solidFill>
                <a:effectLst/>
                <a:latin typeface="WordVisiCarriageReturn_MSFontService"/>
              </a:rPr>
              <a:t> </a:t>
            </a:r>
            <a:br>
              <a:rPr lang="en-US" sz="2800" b="0" i="0" dirty="0">
                <a:solidFill>
                  <a:srgbClr val="000000"/>
                </a:solidFill>
                <a:effectLst/>
                <a:latin typeface="WordVisiCarriageReturn_MSFontService"/>
              </a:rPr>
            </a:br>
            <a:r>
              <a:rPr lang="en-US" sz="2800" b="0" i="0" dirty="0">
                <a:solidFill>
                  <a:srgbClr val="000000"/>
                </a:solidFill>
                <a:effectLst/>
                <a:latin typeface="Times New Roman" panose="02020603050405020304" pitchFamily="18" charset="0"/>
              </a:rPr>
              <a:t>Wednesday, September 6 – Saturday, September 9 </a:t>
            </a:r>
            <a:endParaRPr lang="en-US" sz="2800" b="0" i="0" dirty="0">
              <a:solidFill>
                <a:srgbClr val="000000"/>
              </a:solidFill>
              <a:effectLst/>
              <a:latin typeface="Segoe UI" panose="020B0502040204020203" pitchFamily="34" charset="0"/>
            </a:endParaRPr>
          </a:p>
          <a:p>
            <a:pPr algn="ctr" rtl="0" fontAlgn="base"/>
            <a:r>
              <a:rPr lang="en-US" b="1" i="0" dirty="0">
                <a:solidFill>
                  <a:srgbClr val="000000"/>
                </a:solidFill>
                <a:effectLst/>
                <a:latin typeface="Times New Roman" panose="02020603050405020304" pitchFamily="18" charset="0"/>
              </a:rPr>
              <a:t>*</a:t>
            </a:r>
            <a:r>
              <a:rPr lang="en-US" b="0" i="0" dirty="0">
                <a:solidFill>
                  <a:srgbClr val="000000"/>
                </a:solidFill>
                <a:effectLst/>
                <a:latin typeface="Times New Roman" panose="02020603050405020304" pitchFamily="18" charset="0"/>
              </a:rPr>
              <a:t>Specifics vary by District </a:t>
            </a:r>
            <a:endParaRPr lang="en-US" sz="2800" b="0" i="0" dirty="0">
              <a:solidFill>
                <a:srgbClr val="000000"/>
              </a:solidFill>
              <a:effectLst/>
              <a:latin typeface="Segoe UI" panose="020B0502040204020203" pitchFamily="34" charset="0"/>
            </a:endParaRPr>
          </a:p>
          <a:p>
            <a:pPr algn="ctr" rtl="0" fontAlgn="base"/>
            <a:r>
              <a:rPr lang="en-US"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Show &amp; Sell Sale Starts: </a:t>
            </a:r>
            <a:r>
              <a:rPr lang="en-US" sz="2800" b="0" i="0" dirty="0">
                <a:solidFill>
                  <a:srgbClr val="000000"/>
                </a:solidFill>
                <a:effectLst/>
                <a:latin typeface="WordVisiCarriageReturn_MSFontService"/>
              </a:rPr>
              <a:t> </a:t>
            </a:r>
            <a:br>
              <a:rPr lang="en-US" sz="2800" b="0" i="0" dirty="0">
                <a:solidFill>
                  <a:srgbClr val="000000"/>
                </a:solidFill>
                <a:effectLst/>
                <a:latin typeface="WordVisiCarriageReturn_MSFontService"/>
              </a:rPr>
            </a:br>
            <a:r>
              <a:rPr lang="en-US" sz="2800" b="0" i="0" dirty="0">
                <a:solidFill>
                  <a:srgbClr val="000000"/>
                </a:solidFill>
                <a:effectLst/>
                <a:latin typeface="Times New Roman" panose="02020603050405020304" pitchFamily="18" charset="0"/>
              </a:rPr>
              <a:t>Saturday, September 9 </a:t>
            </a:r>
            <a:endParaRPr lang="en-US" sz="2800" b="0" i="0" dirty="0">
              <a:solidFill>
                <a:srgbClr val="000000"/>
              </a:solidFill>
              <a:effectLst/>
              <a:latin typeface="Segoe UI" panose="020B0502040204020203" pitchFamily="34" charset="0"/>
            </a:endParaRPr>
          </a:p>
          <a:p>
            <a:pPr algn="ctr" rtl="0" fontAlgn="base"/>
            <a:r>
              <a:rPr lang="en-US" sz="32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1</a:t>
            </a:r>
            <a:r>
              <a:rPr lang="en-US" b="0" i="0" baseline="30000" dirty="0">
                <a:solidFill>
                  <a:srgbClr val="000000"/>
                </a:solidFill>
                <a:effectLst/>
                <a:latin typeface="Times New Roman" panose="02020603050405020304" pitchFamily="18" charset="0"/>
              </a:rPr>
              <a:t>st</a:t>
            </a:r>
            <a:r>
              <a:rPr lang="en-US" sz="2800" b="0" i="0" dirty="0">
                <a:solidFill>
                  <a:srgbClr val="000000"/>
                </a:solidFill>
                <a:effectLst/>
                <a:latin typeface="Times New Roman" panose="02020603050405020304" pitchFamily="18" charset="0"/>
              </a:rPr>
              <a:t> Swap Day: Saturday, September 23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2</a:t>
            </a:r>
            <a:r>
              <a:rPr lang="en-US" b="0" i="0" baseline="30000" dirty="0">
                <a:solidFill>
                  <a:srgbClr val="000000"/>
                </a:solidFill>
                <a:effectLst/>
                <a:latin typeface="Times New Roman" panose="02020603050405020304" pitchFamily="18" charset="0"/>
              </a:rPr>
              <a:t>nd</a:t>
            </a:r>
            <a:r>
              <a:rPr lang="en-US" sz="2800" b="0" i="0" dirty="0">
                <a:solidFill>
                  <a:srgbClr val="000000"/>
                </a:solidFill>
                <a:effectLst/>
                <a:latin typeface="Times New Roman" panose="02020603050405020304" pitchFamily="18" charset="0"/>
              </a:rPr>
              <a:t> Swap Day: Saturday, October 7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3</a:t>
            </a:r>
            <a:r>
              <a:rPr lang="en-US" b="0" i="0" baseline="30000" dirty="0">
                <a:solidFill>
                  <a:srgbClr val="000000"/>
                </a:solidFill>
                <a:effectLst/>
                <a:latin typeface="Times New Roman" panose="02020603050405020304" pitchFamily="18" charset="0"/>
              </a:rPr>
              <a:t>rd</a:t>
            </a:r>
            <a:r>
              <a:rPr lang="en-US" sz="2800" b="0" i="0" dirty="0">
                <a:solidFill>
                  <a:srgbClr val="000000"/>
                </a:solidFill>
                <a:effectLst/>
                <a:latin typeface="Times New Roman" panose="02020603050405020304" pitchFamily="18" charset="0"/>
              </a:rPr>
              <a:t> Swap Day: Saturday, October 21 </a:t>
            </a:r>
            <a:endParaRPr lang="en-US" sz="2800" b="0" i="0" dirty="0">
              <a:solidFill>
                <a:srgbClr val="000000"/>
              </a:solidFill>
              <a:effectLst/>
              <a:latin typeface="Segoe UI" panose="020B0502040204020203" pitchFamily="34" charset="0"/>
            </a:endParaRPr>
          </a:p>
          <a:p>
            <a:pPr algn="ctr" rtl="0" fontAlgn="base"/>
            <a:r>
              <a:rPr lang="en-US"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p:txBody>
      </p:sp>
      <p:sp>
        <p:nvSpPr>
          <p:cNvPr id="8" name="TextBox 7">
            <a:extLst>
              <a:ext uri="{FF2B5EF4-FFF2-40B4-BE49-F238E27FC236}">
                <a16:creationId xmlns:a16="http://schemas.microsoft.com/office/drawing/2014/main" id="{047D99C7-267D-537F-C192-6AF1839274B4}"/>
              </a:ext>
            </a:extLst>
          </p:cNvPr>
          <p:cNvSpPr txBox="1"/>
          <p:nvPr/>
        </p:nvSpPr>
        <p:spPr>
          <a:xfrm>
            <a:off x="8878411" y="2705100"/>
            <a:ext cx="9397012" cy="6401753"/>
          </a:xfrm>
          <a:prstGeom prst="rect">
            <a:avLst/>
          </a:prstGeom>
          <a:noFill/>
        </p:spPr>
        <p:txBody>
          <a:bodyPr wrap="square">
            <a:spAutoFit/>
          </a:bodyPr>
          <a:lstStyle/>
          <a:p>
            <a:pPr algn="ctr" rtl="0" fontAlgn="base"/>
            <a:r>
              <a:rPr lang="en-US" sz="2800" b="0" i="0" dirty="0">
                <a:solidFill>
                  <a:srgbClr val="000000"/>
                </a:solidFill>
                <a:effectLst/>
                <a:latin typeface="Times New Roman" panose="02020603050405020304" pitchFamily="18" charset="0"/>
              </a:rPr>
              <a:t>Final Swap Day/Super Saturday/Last Day of Show-n-Sell: </a:t>
            </a:r>
            <a:r>
              <a:rPr lang="en-US" sz="2800" b="0" i="0" dirty="0">
                <a:solidFill>
                  <a:srgbClr val="000000"/>
                </a:solidFill>
                <a:effectLst/>
                <a:latin typeface="WordVisiCarriageReturn_MSFontService"/>
              </a:rPr>
              <a:t> </a:t>
            </a:r>
            <a:br>
              <a:rPr lang="en-US" sz="2800" b="0" i="0" dirty="0">
                <a:solidFill>
                  <a:srgbClr val="000000"/>
                </a:solidFill>
                <a:effectLst/>
                <a:latin typeface="WordVisiCarriageReturn_MSFontService"/>
              </a:rPr>
            </a:br>
            <a:r>
              <a:rPr lang="en-US" sz="2800" b="0" i="0" dirty="0">
                <a:solidFill>
                  <a:srgbClr val="000000"/>
                </a:solidFill>
                <a:effectLst/>
                <a:latin typeface="Times New Roman" panose="02020603050405020304" pitchFamily="18" charset="0"/>
              </a:rPr>
              <a:t>Saturday, October 28 </a:t>
            </a:r>
            <a:endParaRPr lang="en-US" sz="2800" b="0" i="0" dirty="0">
              <a:solidFill>
                <a:srgbClr val="000000"/>
              </a:solidFill>
              <a:effectLst/>
              <a:latin typeface="Segoe UI" panose="020B0502040204020203" pitchFamily="34" charset="0"/>
            </a:endParaRPr>
          </a:p>
          <a:p>
            <a:pPr algn="ctr" rtl="0" fontAlgn="base"/>
            <a:r>
              <a:rPr lang="en-US" b="1" i="0" dirty="0">
                <a:solidFill>
                  <a:srgbClr val="000000"/>
                </a:solidFill>
                <a:effectLst/>
                <a:latin typeface="Times New Roman" panose="02020603050405020304" pitchFamily="18" charset="0"/>
              </a:rPr>
              <a:t>*</a:t>
            </a:r>
            <a:r>
              <a:rPr lang="en-US" b="0" i="0" dirty="0">
                <a:solidFill>
                  <a:srgbClr val="000000"/>
                </a:solidFill>
                <a:effectLst/>
                <a:latin typeface="Times New Roman" panose="02020603050405020304" pitchFamily="18" charset="0"/>
              </a:rPr>
              <a:t>Final opportunity to return popcorn </a:t>
            </a:r>
            <a:r>
              <a:rPr lang="en-US" b="1" i="0" dirty="0">
                <a:solidFill>
                  <a:srgbClr val="000000"/>
                </a:solidFill>
                <a:effectLst/>
                <a:latin typeface="Times New Roman" panose="02020603050405020304" pitchFamily="18" charset="0"/>
              </a:rPr>
              <a:t>**</a:t>
            </a:r>
            <a:r>
              <a:rPr lang="en-US" b="1" i="0" u="sng" dirty="0">
                <a:solidFill>
                  <a:srgbClr val="000000"/>
                </a:solidFill>
                <a:effectLst/>
                <a:latin typeface="Times New Roman" panose="02020603050405020304" pitchFamily="18" charset="0"/>
              </a:rPr>
              <a:t>no returns on chocolate products</a:t>
            </a:r>
            <a:r>
              <a:rPr lang="en-US"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Take-Orders Due: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Monday, October 30 </a:t>
            </a:r>
            <a:endParaRPr lang="en-US" sz="2800" b="0" i="0" dirty="0">
              <a:solidFill>
                <a:srgbClr val="000000"/>
              </a:solidFill>
              <a:effectLst/>
              <a:latin typeface="Segoe UI" panose="020B0502040204020203" pitchFamily="34" charset="0"/>
            </a:endParaRPr>
          </a:p>
          <a:p>
            <a:pPr algn="ctr" rtl="0" fontAlgn="base"/>
            <a:r>
              <a:rPr lang="en-US"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Take Order Distribution: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Wednesday, November 15</a:t>
            </a:r>
            <a:r>
              <a:rPr lang="en-US" b="0" i="0" baseline="30000" dirty="0">
                <a:solidFill>
                  <a:srgbClr val="000000"/>
                </a:solidFill>
                <a:effectLst/>
                <a:latin typeface="Times New Roman" panose="02020603050405020304" pitchFamily="18" charset="0"/>
              </a:rPr>
              <a:t> </a:t>
            </a:r>
            <a:r>
              <a:rPr lang="en-US" sz="2800" b="0" i="0" dirty="0">
                <a:solidFill>
                  <a:srgbClr val="000000"/>
                </a:solidFill>
                <a:effectLst/>
                <a:latin typeface="Times New Roman" panose="02020603050405020304" pitchFamily="18" charset="0"/>
              </a:rPr>
              <a:t>– Saturday, November 18 </a:t>
            </a:r>
            <a:endParaRPr lang="en-US" sz="2800" b="0" i="0" dirty="0">
              <a:solidFill>
                <a:srgbClr val="000000"/>
              </a:solidFill>
              <a:effectLst/>
              <a:latin typeface="Segoe UI" panose="020B0502040204020203" pitchFamily="34" charset="0"/>
            </a:endParaRPr>
          </a:p>
          <a:p>
            <a:pPr algn="ctr" rtl="0" fontAlgn="base"/>
            <a:r>
              <a:rPr lang="en-US" b="1" i="0" dirty="0">
                <a:solidFill>
                  <a:srgbClr val="000000"/>
                </a:solidFill>
                <a:effectLst/>
                <a:latin typeface="Times New Roman" panose="02020603050405020304" pitchFamily="18" charset="0"/>
              </a:rPr>
              <a:t>*</a:t>
            </a:r>
            <a:r>
              <a:rPr lang="en-US" b="0" i="0" dirty="0">
                <a:solidFill>
                  <a:srgbClr val="000000"/>
                </a:solidFill>
                <a:effectLst/>
                <a:latin typeface="Times New Roman" panose="02020603050405020304" pitchFamily="18" charset="0"/>
              </a:rPr>
              <a:t>Specifics vary by District </a:t>
            </a:r>
            <a:endParaRPr lang="en-US" sz="2800" b="0" i="0" dirty="0">
              <a:solidFill>
                <a:srgbClr val="000000"/>
              </a:solidFill>
              <a:effectLst/>
              <a:latin typeface="Segoe UI" panose="020B0502040204020203" pitchFamily="34" charset="0"/>
            </a:endParaRPr>
          </a:p>
          <a:p>
            <a:pPr algn="ctr" rtl="0" fontAlgn="base"/>
            <a:r>
              <a:rPr lang="en-US" sz="32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Last Day to Place Prize Orders &amp; Invoices Paid in Full:</a:t>
            </a:r>
            <a:r>
              <a:rPr lang="en-US" sz="2800" b="0" i="0" dirty="0">
                <a:solidFill>
                  <a:srgbClr val="000000"/>
                </a:solidFill>
                <a:effectLst/>
                <a:latin typeface="WordVisiCarriageReturn_MSFontService"/>
              </a:rPr>
              <a:t> </a:t>
            </a:r>
            <a:br>
              <a:rPr lang="en-US" sz="2800" b="0" i="0" dirty="0">
                <a:solidFill>
                  <a:srgbClr val="000000"/>
                </a:solidFill>
                <a:effectLst/>
                <a:latin typeface="WordVisiCarriageReturn_MSFontService"/>
              </a:rPr>
            </a:br>
            <a:r>
              <a:rPr lang="en-US" sz="2800" b="0" i="0" dirty="0">
                <a:solidFill>
                  <a:srgbClr val="000000"/>
                </a:solidFill>
                <a:effectLst/>
                <a:latin typeface="Times New Roman" panose="02020603050405020304" pitchFamily="18" charset="0"/>
              </a:rPr>
              <a:t>Friday, December 8 </a:t>
            </a:r>
            <a:endParaRPr lang="en-US" sz="2800" b="0" i="0" dirty="0">
              <a:solidFill>
                <a:srgbClr val="000000"/>
              </a:solidFill>
              <a:effectLst/>
              <a:latin typeface="Segoe UI" panose="020B0502040204020203" pitchFamily="34" charset="0"/>
            </a:endParaRPr>
          </a:p>
          <a:p>
            <a:pPr algn="ctr" rtl="0" fontAlgn="base"/>
            <a:r>
              <a:rPr lang="en-US" sz="2800" b="0" i="0" dirty="0">
                <a:solidFill>
                  <a:srgbClr val="000000"/>
                </a:solidFill>
                <a:effectLst/>
                <a:latin typeface="Times New Roman" panose="02020603050405020304" pitchFamily="18" charset="0"/>
              </a:rPr>
              <a:t> </a:t>
            </a:r>
            <a:endParaRPr lang="en-US" sz="2800" b="0" i="0" dirty="0">
              <a:solidFill>
                <a:srgbClr val="000000"/>
              </a:solidFill>
              <a:effectLst/>
              <a:latin typeface="Segoe UI" panose="020B0502040204020203" pitchFamily="34" charset="0"/>
            </a:endParaRPr>
          </a:p>
          <a:p>
            <a:pPr algn="ctr" rtl="0" fontAlgn="base"/>
            <a:r>
              <a:rPr lang="en-US" b="1" i="0" u="sng" dirty="0">
                <a:solidFill>
                  <a:srgbClr val="000000"/>
                </a:solidFill>
                <a:effectLst/>
                <a:latin typeface="Times New Roman" panose="02020603050405020304" pitchFamily="18" charset="0"/>
              </a:rPr>
              <a:t>**The Simon Kenton Council will not be accepting returns of Chocolate Products. The list of chocolate products for 2023 includes Sea Salt Splash, Peanut Butter Cup, Chocolate Pretzels, and the Chocolate Lover’s Collection.</a:t>
            </a:r>
            <a:r>
              <a:rPr lang="en-US" b="0" i="0" dirty="0">
                <a:solidFill>
                  <a:srgbClr val="000000"/>
                </a:solidFill>
                <a:effectLst/>
                <a:latin typeface="Times New Roman" panose="02020603050405020304" pitchFamily="18" charset="0"/>
              </a:rPr>
              <a:t> </a:t>
            </a:r>
            <a:endParaRPr lang="en-US" sz="32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427691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grpSp>
        <p:nvGrpSpPr>
          <p:cNvPr id="3" name="Group 3"/>
          <p:cNvGrpSpPr/>
          <p:nvPr/>
        </p:nvGrpSpPr>
        <p:grpSpPr>
          <a:xfrm>
            <a:off x="0" y="9298587"/>
            <a:ext cx="18288000" cy="988414"/>
            <a:chOff x="0" y="0"/>
            <a:chExt cx="25059362" cy="1368686"/>
          </a:xfrm>
        </p:grpSpPr>
        <p:sp>
          <p:nvSpPr>
            <p:cNvPr id="5" name="TextBox 5"/>
            <p:cNvSpPr txBox="1"/>
            <p:nvPr/>
          </p:nvSpPr>
          <p:spPr>
            <a:xfrm>
              <a:off x="950083" y="391513"/>
              <a:ext cx="23256869" cy="361016"/>
            </a:xfrm>
            <a:prstGeom prst="rect">
              <a:avLst/>
            </a:prstGeom>
          </p:spPr>
          <p:txBody>
            <a:bodyPr lIns="0" tIns="0" rIns="0" bIns="0" rtlCol="0" anchor="t">
              <a:spAutoFit/>
            </a:bodyPr>
            <a:lstStyle/>
            <a:p>
              <a:pPr>
                <a:lnSpc>
                  <a:spcPts val="2240"/>
                </a:lnSpc>
              </a:pPr>
              <a:r>
                <a:rPr lang="en-US" sz="1600">
                  <a:solidFill>
                    <a:srgbClr val="FBFBF5"/>
                  </a:solidFill>
                  <a:latin typeface="Raleway"/>
                </a:rPr>
                <a:t>TBC • 2020</a:t>
              </a:r>
            </a:p>
          </p:txBody>
        </p:sp>
        <p:sp>
          <p:nvSpPr>
            <p:cNvPr id="4" name="AutoShape 4"/>
            <p:cNvSpPr/>
            <p:nvPr/>
          </p:nvSpPr>
          <p:spPr>
            <a:xfrm>
              <a:off x="0" y="0"/>
              <a:ext cx="25059362" cy="1368686"/>
            </a:xfrm>
            <a:prstGeom prst="rect">
              <a:avLst/>
            </a:prstGeom>
            <a:solidFill>
              <a:srgbClr val="FFFFFF"/>
            </a:solidFill>
          </p:spPr>
          <p:txBody>
            <a:bodyPr/>
            <a:lstStyle/>
            <a:p>
              <a:endParaRPr lang="en-US" sz="1801"/>
            </a:p>
          </p:txBody>
        </p:sp>
      </p:grpSp>
      <p:sp>
        <p:nvSpPr>
          <p:cNvPr id="44" name="AutoShape 3"/>
          <p:cNvSpPr/>
          <p:nvPr/>
        </p:nvSpPr>
        <p:spPr>
          <a:xfrm rot="-2700000">
            <a:off x="-4734649" y="-1347098"/>
            <a:ext cx="15493708" cy="7838711"/>
          </a:xfrm>
          <a:custGeom>
            <a:avLst/>
            <a:gdLst>
              <a:gd name="connsiteX0" fmla="*/ 0 w 15991076"/>
              <a:gd name="connsiteY0" fmla="*/ 0 h 8186869"/>
              <a:gd name="connsiteX1" fmla="*/ 15991076 w 15991076"/>
              <a:gd name="connsiteY1" fmla="*/ 0 h 8186869"/>
              <a:gd name="connsiteX2" fmla="*/ 15991076 w 15991076"/>
              <a:gd name="connsiteY2" fmla="*/ 8186869 h 8186869"/>
              <a:gd name="connsiteX3" fmla="*/ 0 w 15991076"/>
              <a:gd name="connsiteY3" fmla="*/ 8186869 h 8186869"/>
              <a:gd name="connsiteX4" fmla="*/ 0 w 15991076"/>
              <a:gd name="connsiteY4" fmla="*/ 0 h 8186869"/>
              <a:gd name="connsiteX0" fmla="*/ 4658680 w 15991076"/>
              <a:gd name="connsiteY0" fmla="*/ 5454470 h 8186869"/>
              <a:gd name="connsiteX1" fmla="*/ 15991076 w 15991076"/>
              <a:gd name="connsiteY1" fmla="*/ 0 h 8186869"/>
              <a:gd name="connsiteX2" fmla="*/ 15991076 w 15991076"/>
              <a:gd name="connsiteY2" fmla="*/ 8186869 h 8186869"/>
              <a:gd name="connsiteX3" fmla="*/ 0 w 15991076"/>
              <a:gd name="connsiteY3" fmla="*/ 8186869 h 8186869"/>
              <a:gd name="connsiteX4" fmla="*/ 4658680 w 15991076"/>
              <a:gd name="connsiteY4" fmla="*/ 5454470 h 8186869"/>
              <a:gd name="connsiteX0" fmla="*/ 3813155 w 15991076"/>
              <a:gd name="connsiteY0" fmla="*/ 4476313 h 8186869"/>
              <a:gd name="connsiteX1" fmla="*/ 15991076 w 15991076"/>
              <a:gd name="connsiteY1" fmla="*/ 0 h 8186869"/>
              <a:gd name="connsiteX2" fmla="*/ 15991076 w 15991076"/>
              <a:gd name="connsiteY2" fmla="*/ 8186869 h 8186869"/>
              <a:gd name="connsiteX3" fmla="*/ 0 w 15991076"/>
              <a:gd name="connsiteY3" fmla="*/ 8186869 h 8186869"/>
              <a:gd name="connsiteX4" fmla="*/ 3813155 w 15991076"/>
              <a:gd name="connsiteY4" fmla="*/ 4476313 h 8186869"/>
              <a:gd name="connsiteX0" fmla="*/ 3415261 w 15593182"/>
              <a:gd name="connsiteY0" fmla="*/ 4476313 h 8186869"/>
              <a:gd name="connsiteX1" fmla="*/ 15593182 w 15593182"/>
              <a:gd name="connsiteY1" fmla="*/ 0 h 8186869"/>
              <a:gd name="connsiteX2" fmla="*/ 15593182 w 15593182"/>
              <a:gd name="connsiteY2" fmla="*/ 8186869 h 8186869"/>
              <a:gd name="connsiteX3" fmla="*/ 0 w 15593182"/>
              <a:gd name="connsiteY3" fmla="*/ 7788975 h 8186869"/>
              <a:gd name="connsiteX4" fmla="*/ 3415261 w 15593182"/>
              <a:gd name="connsiteY4" fmla="*/ 4476313 h 8186869"/>
              <a:gd name="connsiteX0" fmla="*/ 3382104 w 15560025"/>
              <a:gd name="connsiteY0" fmla="*/ 4476313 h 8186869"/>
              <a:gd name="connsiteX1" fmla="*/ 15560025 w 15560025"/>
              <a:gd name="connsiteY1" fmla="*/ 0 h 8186869"/>
              <a:gd name="connsiteX2" fmla="*/ 15560025 w 15560025"/>
              <a:gd name="connsiteY2" fmla="*/ 8186869 h 8186869"/>
              <a:gd name="connsiteX3" fmla="*/ 0 w 15560025"/>
              <a:gd name="connsiteY3" fmla="*/ 7755817 h 8186869"/>
              <a:gd name="connsiteX4" fmla="*/ 3382104 w 15560025"/>
              <a:gd name="connsiteY4" fmla="*/ 4476313 h 8186869"/>
              <a:gd name="connsiteX0" fmla="*/ 3382104 w 15560025"/>
              <a:gd name="connsiteY0" fmla="*/ 4111576 h 7822132"/>
              <a:gd name="connsiteX1" fmla="*/ 7502664 w 15560025"/>
              <a:gd name="connsiteY1" fmla="*/ 0 h 7822132"/>
              <a:gd name="connsiteX2" fmla="*/ 15560025 w 15560025"/>
              <a:gd name="connsiteY2" fmla="*/ 7822132 h 7822132"/>
              <a:gd name="connsiteX3" fmla="*/ 0 w 15560025"/>
              <a:gd name="connsiteY3" fmla="*/ 7391080 h 7822132"/>
              <a:gd name="connsiteX4" fmla="*/ 3382104 w 15560025"/>
              <a:gd name="connsiteY4" fmla="*/ 4111576 h 7822132"/>
              <a:gd name="connsiteX0" fmla="*/ 3382104 w 15560025"/>
              <a:gd name="connsiteY0" fmla="*/ 4128155 h 7838711"/>
              <a:gd name="connsiteX1" fmla="*/ 7519243 w 15560025"/>
              <a:gd name="connsiteY1" fmla="*/ 0 h 7838711"/>
              <a:gd name="connsiteX2" fmla="*/ 15560025 w 15560025"/>
              <a:gd name="connsiteY2" fmla="*/ 7838711 h 7838711"/>
              <a:gd name="connsiteX3" fmla="*/ 0 w 15560025"/>
              <a:gd name="connsiteY3" fmla="*/ 7407659 h 7838711"/>
              <a:gd name="connsiteX4" fmla="*/ 3382104 w 15560025"/>
              <a:gd name="connsiteY4" fmla="*/ 4128155 h 7838711"/>
              <a:gd name="connsiteX0" fmla="*/ 3365525 w 15543446"/>
              <a:gd name="connsiteY0" fmla="*/ 4128155 h 7838711"/>
              <a:gd name="connsiteX1" fmla="*/ 7502664 w 15543446"/>
              <a:gd name="connsiteY1" fmla="*/ 0 h 7838711"/>
              <a:gd name="connsiteX2" fmla="*/ 15543446 w 15543446"/>
              <a:gd name="connsiteY2" fmla="*/ 7838711 h 7838711"/>
              <a:gd name="connsiteX3" fmla="*/ 0 w 15543446"/>
              <a:gd name="connsiteY3" fmla="*/ 7391080 h 7838711"/>
              <a:gd name="connsiteX4" fmla="*/ 3365525 w 15543446"/>
              <a:gd name="connsiteY4" fmla="*/ 4128155 h 7838711"/>
              <a:gd name="connsiteX0" fmla="*/ 3315787 w 15493708"/>
              <a:gd name="connsiteY0" fmla="*/ 4128155 h 7838711"/>
              <a:gd name="connsiteX1" fmla="*/ 7452926 w 15493708"/>
              <a:gd name="connsiteY1" fmla="*/ 0 h 7838711"/>
              <a:gd name="connsiteX2" fmla="*/ 15493708 w 15493708"/>
              <a:gd name="connsiteY2" fmla="*/ 7838711 h 7838711"/>
              <a:gd name="connsiteX3" fmla="*/ 0 w 15493708"/>
              <a:gd name="connsiteY3" fmla="*/ 7341344 h 7838711"/>
              <a:gd name="connsiteX4" fmla="*/ 3315787 w 15493708"/>
              <a:gd name="connsiteY4" fmla="*/ 4128155 h 783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3708" h="7838711">
                <a:moveTo>
                  <a:pt x="3315787" y="4128155"/>
                </a:moveTo>
                <a:lnTo>
                  <a:pt x="7452926" y="0"/>
                </a:lnTo>
                <a:lnTo>
                  <a:pt x="15493708" y="7838711"/>
                </a:lnTo>
                <a:lnTo>
                  <a:pt x="0" y="7341344"/>
                </a:lnTo>
                <a:lnTo>
                  <a:pt x="3315787" y="4128155"/>
                </a:lnTo>
                <a:close/>
              </a:path>
            </a:pathLst>
          </a:custGeom>
          <a:solidFill>
            <a:srgbClr val="1B447E"/>
          </a:solidFill>
        </p:spPr>
        <p:txBody>
          <a:bodyPr/>
          <a:lstStyle/>
          <a:p>
            <a:endParaRPr lang="en-US" sz="1801"/>
          </a:p>
        </p:txBody>
      </p:sp>
      <p:pic>
        <p:nvPicPr>
          <p:cNvPr id="7" name="Picture 6">
            <a:extLst>
              <a:ext uri="{FF2B5EF4-FFF2-40B4-BE49-F238E27FC236}">
                <a16:creationId xmlns:a16="http://schemas.microsoft.com/office/drawing/2014/main" id="{220E71CC-99C6-EF71-D295-D24DB64DC740}"/>
              </a:ext>
            </a:extLst>
          </p:cNvPr>
          <p:cNvPicPr>
            <a:picLocks noChangeAspect="1"/>
          </p:cNvPicPr>
          <p:nvPr/>
        </p:nvPicPr>
        <p:blipFill rotWithShape="1">
          <a:blip r:embed="rId2"/>
          <a:srcRect l="24584" t="17843" r="22500" b="7232"/>
          <a:stretch/>
        </p:blipFill>
        <p:spPr>
          <a:xfrm>
            <a:off x="2397187" y="68582"/>
            <a:ext cx="13493630" cy="101498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31000"/>
          </a:blip>
          <a:srcRect t="7812" b="7812"/>
          <a:stretch>
            <a:fillRect/>
          </a:stretch>
        </a:blipFill>
        <a:effectLst/>
      </p:bgPr>
    </p:bg>
    <p:spTree>
      <p:nvGrpSpPr>
        <p:cNvPr id="1" name=""/>
        <p:cNvGrpSpPr/>
        <p:nvPr/>
      </p:nvGrpSpPr>
      <p:grpSpPr>
        <a:xfrm>
          <a:off x="0" y="0"/>
          <a:ext cx="0" cy="0"/>
          <a:chOff x="0" y="0"/>
          <a:chExt cx="0" cy="0"/>
        </a:xfrm>
      </p:grpSpPr>
      <p:sp>
        <p:nvSpPr>
          <p:cNvPr id="14" name="AutoShape 14"/>
          <p:cNvSpPr/>
          <p:nvPr/>
        </p:nvSpPr>
        <p:spPr>
          <a:xfrm>
            <a:off x="-253262" y="9456190"/>
            <a:ext cx="18794523" cy="1026516"/>
          </a:xfrm>
          <a:prstGeom prst="rect">
            <a:avLst/>
          </a:prstGeom>
          <a:solidFill>
            <a:srgbClr val="231F20"/>
          </a:solidFill>
        </p:spPr>
        <p:txBody>
          <a:bodyPr/>
          <a:lstStyle/>
          <a:p>
            <a:endParaRPr lang="en-US" sz="1801"/>
          </a:p>
        </p:txBody>
      </p:sp>
      <p:sp>
        <p:nvSpPr>
          <p:cNvPr id="15" name="TextBox 15"/>
          <p:cNvSpPr txBox="1"/>
          <p:nvPr/>
        </p:nvSpPr>
        <p:spPr>
          <a:xfrm>
            <a:off x="0" y="942975"/>
            <a:ext cx="18288000" cy="893130"/>
          </a:xfrm>
          <a:prstGeom prst="rect">
            <a:avLst/>
          </a:prstGeom>
        </p:spPr>
        <p:txBody>
          <a:bodyPr wrap="square" lIns="0" tIns="0" rIns="0" bIns="0" rtlCol="0" anchor="t">
            <a:spAutoFit/>
          </a:bodyPr>
          <a:lstStyle/>
          <a:p>
            <a:pPr algn="ctr">
              <a:lnSpc>
                <a:spcPts val="7504"/>
              </a:lnSpc>
            </a:pPr>
            <a:r>
              <a:rPr lang="en-US" sz="5600" b="1" spc="112" dirty="0">
                <a:solidFill>
                  <a:srgbClr val="231F20"/>
                </a:solidFill>
                <a:latin typeface="Raleway" pitchFamily="2" charset="0"/>
              </a:rPr>
              <a:t>SALES MATERIALS</a:t>
            </a:r>
          </a:p>
        </p:txBody>
      </p:sp>
      <p:sp>
        <p:nvSpPr>
          <p:cNvPr id="2" name="AutoShape 2"/>
          <p:cNvSpPr/>
          <p:nvPr/>
        </p:nvSpPr>
        <p:spPr>
          <a:xfrm>
            <a:off x="609600" y="2307432"/>
            <a:ext cx="7973568" cy="1463040"/>
          </a:xfrm>
          <a:prstGeom prst="rect">
            <a:avLst/>
          </a:prstGeom>
          <a:solidFill>
            <a:srgbClr val="231F20"/>
          </a:solidFill>
        </p:spPr>
        <p:txBody>
          <a:bodyPr/>
          <a:lstStyle/>
          <a:p>
            <a:endParaRPr lang="en-US" sz="1801"/>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78701" y="2552701"/>
            <a:ext cx="995927" cy="996130"/>
          </a:xfrm>
          <a:prstGeom prst="rect">
            <a:avLst/>
          </a:prstGeom>
        </p:spPr>
      </p:pic>
      <p:sp>
        <p:nvSpPr>
          <p:cNvPr id="20" name="TextBox 20"/>
          <p:cNvSpPr txBox="1"/>
          <p:nvPr/>
        </p:nvSpPr>
        <p:spPr>
          <a:xfrm>
            <a:off x="907615" y="2840182"/>
            <a:ext cx="4932933" cy="397545"/>
          </a:xfrm>
          <a:prstGeom prst="rect">
            <a:avLst/>
          </a:prstGeom>
        </p:spPr>
        <p:txBody>
          <a:bodyPr lIns="0" tIns="0" rIns="0" bIns="0" rtlCol="0" anchor="t">
            <a:spAutoFit/>
          </a:bodyPr>
          <a:lstStyle/>
          <a:p>
            <a:pPr>
              <a:lnSpc>
                <a:spcPts val="3079"/>
              </a:lnSpc>
            </a:pPr>
            <a:r>
              <a:rPr lang="en-US" sz="3200" b="1" spc="286" dirty="0">
                <a:solidFill>
                  <a:srgbClr val="FFFFFF"/>
                </a:solidFill>
                <a:latin typeface="Raleway"/>
              </a:rPr>
              <a:t>SALES FLYERS</a:t>
            </a:r>
          </a:p>
        </p:txBody>
      </p:sp>
      <p:sp>
        <p:nvSpPr>
          <p:cNvPr id="4" name="AutoShape 4"/>
          <p:cNvSpPr/>
          <p:nvPr/>
        </p:nvSpPr>
        <p:spPr>
          <a:xfrm>
            <a:off x="9727790" y="2307432"/>
            <a:ext cx="7973568" cy="1463040"/>
          </a:xfrm>
          <a:prstGeom prst="rect">
            <a:avLst/>
          </a:prstGeom>
          <a:solidFill>
            <a:srgbClr val="231F20"/>
          </a:solidFill>
        </p:spPr>
        <p:txBody>
          <a:bodyPr/>
          <a:lstStyle/>
          <a:p>
            <a:endParaRPr lang="en-US" sz="1801"/>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40346" y="2587581"/>
            <a:ext cx="1195952" cy="897147"/>
          </a:xfrm>
          <a:prstGeom prst="rect">
            <a:avLst/>
          </a:prstGeom>
        </p:spPr>
      </p:pic>
      <p:sp>
        <p:nvSpPr>
          <p:cNvPr id="21" name="TextBox 21"/>
          <p:cNvSpPr txBox="1"/>
          <p:nvPr/>
        </p:nvSpPr>
        <p:spPr>
          <a:xfrm>
            <a:off x="10040721" y="2840180"/>
            <a:ext cx="5478459" cy="397545"/>
          </a:xfrm>
          <a:prstGeom prst="rect">
            <a:avLst/>
          </a:prstGeom>
        </p:spPr>
        <p:txBody>
          <a:bodyPr wrap="square" lIns="0" tIns="0" rIns="0" bIns="0" rtlCol="0" anchor="t">
            <a:spAutoFit/>
          </a:bodyPr>
          <a:lstStyle/>
          <a:p>
            <a:pPr>
              <a:lnSpc>
                <a:spcPts val="3079"/>
              </a:lnSpc>
            </a:pPr>
            <a:r>
              <a:rPr lang="en-US" sz="3200" b="1" spc="286" dirty="0">
                <a:solidFill>
                  <a:srgbClr val="FFFFFF"/>
                </a:solidFill>
                <a:latin typeface="Raleway"/>
              </a:rPr>
              <a:t>TAKE-TO-WORK TENTS</a:t>
            </a:r>
          </a:p>
        </p:txBody>
      </p:sp>
      <p:sp>
        <p:nvSpPr>
          <p:cNvPr id="16" name="AutoShape 16"/>
          <p:cNvSpPr/>
          <p:nvPr/>
        </p:nvSpPr>
        <p:spPr>
          <a:xfrm>
            <a:off x="9727790" y="3976627"/>
            <a:ext cx="7973568" cy="1463040"/>
          </a:xfrm>
          <a:prstGeom prst="rect">
            <a:avLst/>
          </a:prstGeom>
          <a:solidFill>
            <a:srgbClr val="1B447E"/>
          </a:solidFill>
        </p:spPr>
        <p:txBody>
          <a:bodyPr/>
          <a:lstStyle/>
          <a:p>
            <a:endParaRPr lang="en-US" sz="1801"/>
          </a:p>
        </p:txBody>
      </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97774" y="4124888"/>
            <a:ext cx="481092" cy="1166521"/>
          </a:xfrm>
          <a:prstGeom prst="rect">
            <a:avLst/>
          </a:prstGeom>
        </p:spPr>
      </p:pic>
      <p:sp>
        <p:nvSpPr>
          <p:cNvPr id="24" name="TextBox 24"/>
          <p:cNvSpPr txBox="1"/>
          <p:nvPr/>
        </p:nvSpPr>
        <p:spPr>
          <a:xfrm>
            <a:off x="10040721" y="4509374"/>
            <a:ext cx="4932933" cy="397545"/>
          </a:xfrm>
          <a:prstGeom prst="rect">
            <a:avLst/>
          </a:prstGeom>
        </p:spPr>
        <p:txBody>
          <a:bodyPr lIns="0" tIns="0" rIns="0" bIns="0" rtlCol="0" anchor="t">
            <a:spAutoFit/>
          </a:bodyPr>
          <a:lstStyle/>
          <a:p>
            <a:pPr>
              <a:lnSpc>
                <a:spcPts val="3079"/>
              </a:lnSpc>
            </a:pPr>
            <a:r>
              <a:rPr lang="en-US" sz="3200" b="1" spc="286" dirty="0">
                <a:solidFill>
                  <a:srgbClr val="FFFFFF"/>
                </a:solidFill>
                <a:latin typeface="Raleway"/>
              </a:rPr>
              <a:t>DOOR HANGERS</a:t>
            </a:r>
          </a:p>
        </p:txBody>
      </p:sp>
      <p:sp>
        <p:nvSpPr>
          <p:cNvPr id="7" name="AutoShape 7"/>
          <p:cNvSpPr>
            <a:spLocks noChangeAspect="1"/>
          </p:cNvSpPr>
          <p:nvPr/>
        </p:nvSpPr>
        <p:spPr>
          <a:xfrm>
            <a:off x="5181600" y="5616138"/>
            <a:ext cx="7975189" cy="1463040"/>
          </a:xfrm>
          <a:prstGeom prst="rect">
            <a:avLst/>
          </a:prstGeom>
          <a:solidFill>
            <a:srgbClr val="231F20"/>
          </a:solidFill>
        </p:spPr>
        <p:txBody>
          <a:bodyPr/>
          <a:lstStyle/>
          <a:p>
            <a:endParaRPr lang="en-US" sz="1801"/>
          </a:p>
        </p:txBody>
      </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10294" y="5781823"/>
            <a:ext cx="806972" cy="1186724"/>
          </a:xfrm>
          <a:prstGeom prst="rect">
            <a:avLst/>
          </a:prstGeom>
        </p:spPr>
      </p:pic>
      <p:sp>
        <p:nvSpPr>
          <p:cNvPr id="25" name="TextBox 25"/>
          <p:cNvSpPr txBox="1"/>
          <p:nvPr/>
        </p:nvSpPr>
        <p:spPr>
          <a:xfrm>
            <a:off x="5496151" y="6148889"/>
            <a:ext cx="5559552" cy="397545"/>
          </a:xfrm>
          <a:prstGeom prst="rect">
            <a:avLst/>
          </a:prstGeom>
        </p:spPr>
        <p:txBody>
          <a:bodyPr lIns="0" tIns="0" rIns="0" bIns="0" rtlCol="0" anchor="t">
            <a:spAutoFit/>
          </a:bodyPr>
          <a:lstStyle/>
          <a:p>
            <a:pPr>
              <a:lnSpc>
                <a:spcPts val="3079"/>
              </a:lnSpc>
            </a:pPr>
            <a:r>
              <a:rPr lang="en-US" sz="3200" b="1" spc="286" dirty="0">
                <a:solidFill>
                  <a:srgbClr val="FFFFFF"/>
                </a:solidFill>
                <a:latin typeface="Raleway"/>
              </a:rPr>
              <a:t>TASTING KITS</a:t>
            </a:r>
          </a:p>
        </p:txBody>
      </p:sp>
      <p:sp>
        <p:nvSpPr>
          <p:cNvPr id="8" name="AutoShape 8"/>
          <p:cNvSpPr/>
          <p:nvPr/>
        </p:nvSpPr>
        <p:spPr>
          <a:xfrm>
            <a:off x="609600" y="3985260"/>
            <a:ext cx="7973568" cy="1463040"/>
          </a:xfrm>
          <a:prstGeom prst="rect">
            <a:avLst/>
          </a:prstGeom>
          <a:solidFill>
            <a:srgbClr val="1B447E"/>
          </a:solidFill>
        </p:spPr>
        <p:txBody>
          <a:bodyPr/>
          <a:lstStyle/>
          <a:p>
            <a:endParaRPr lang="en-US" sz="1801"/>
          </a:p>
        </p:txBody>
      </p:sp>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4389" y="4104583"/>
            <a:ext cx="924548" cy="1156162"/>
          </a:xfrm>
          <a:prstGeom prst="rect">
            <a:avLst/>
          </a:prstGeom>
        </p:spPr>
      </p:pic>
      <p:sp>
        <p:nvSpPr>
          <p:cNvPr id="26" name="TextBox 26"/>
          <p:cNvSpPr txBox="1"/>
          <p:nvPr/>
        </p:nvSpPr>
        <p:spPr>
          <a:xfrm>
            <a:off x="907612" y="4518009"/>
            <a:ext cx="2100626" cy="397545"/>
          </a:xfrm>
          <a:prstGeom prst="rect">
            <a:avLst/>
          </a:prstGeom>
        </p:spPr>
        <p:txBody>
          <a:bodyPr lIns="0" tIns="0" rIns="0" bIns="0" rtlCol="0" anchor="t">
            <a:spAutoFit/>
          </a:bodyPr>
          <a:lstStyle/>
          <a:p>
            <a:pPr>
              <a:lnSpc>
                <a:spcPts val="3079"/>
              </a:lnSpc>
            </a:pPr>
            <a:r>
              <a:rPr lang="en-US" sz="3200" b="1" spc="286" dirty="0">
                <a:solidFill>
                  <a:srgbClr val="FFFFFF"/>
                </a:solidFill>
                <a:latin typeface="Raleway"/>
              </a:rPr>
              <a:t>TOTES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alphaModFix amt="31000"/>
          </a:blip>
          <a:srcRect t="7812" b="781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028701" y="942975"/>
            <a:ext cx="16230601" cy="893130"/>
          </a:xfrm>
          <a:prstGeom prst="rect">
            <a:avLst/>
          </a:prstGeom>
        </p:spPr>
        <p:txBody>
          <a:bodyPr lIns="0" tIns="0" rIns="0" bIns="0" rtlCol="0" anchor="t">
            <a:spAutoFit/>
          </a:bodyPr>
          <a:lstStyle/>
          <a:p>
            <a:pPr algn="ctr">
              <a:lnSpc>
                <a:spcPts val="7504"/>
              </a:lnSpc>
            </a:pPr>
            <a:r>
              <a:rPr lang="en-US" sz="5600" b="1" spc="112" dirty="0">
                <a:solidFill>
                  <a:srgbClr val="231F20"/>
                </a:solidFill>
                <a:latin typeface="Raleway" pitchFamily="2" charset="0"/>
              </a:rPr>
              <a:t>HOW TO SELL</a:t>
            </a:r>
          </a:p>
        </p:txBody>
      </p:sp>
      <p:sp>
        <p:nvSpPr>
          <p:cNvPr id="3" name="AutoShape 3"/>
          <p:cNvSpPr/>
          <p:nvPr/>
        </p:nvSpPr>
        <p:spPr>
          <a:xfrm>
            <a:off x="-253262" y="9456190"/>
            <a:ext cx="18794523" cy="1026516"/>
          </a:xfrm>
          <a:prstGeom prst="rect">
            <a:avLst/>
          </a:prstGeom>
          <a:solidFill>
            <a:srgbClr val="231F20"/>
          </a:solidFill>
        </p:spPr>
        <p:txBody>
          <a:bodyPr/>
          <a:lstStyle/>
          <a:p>
            <a:endParaRPr lang="en-US" sz="1801"/>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8080" y="2417616"/>
            <a:ext cx="1097280" cy="1097280"/>
          </a:xfrm>
          <a:prstGeom prst="rect">
            <a:avLst/>
          </a:prstGeom>
        </p:spPr>
      </p:pic>
      <p:sp>
        <p:nvSpPr>
          <p:cNvPr id="5" name="TextBox 5"/>
          <p:cNvSpPr txBox="1"/>
          <p:nvPr/>
        </p:nvSpPr>
        <p:spPr>
          <a:xfrm>
            <a:off x="5246307" y="2461713"/>
            <a:ext cx="9410244" cy="1388201"/>
          </a:xfrm>
          <a:prstGeom prst="rect">
            <a:avLst/>
          </a:prstGeom>
        </p:spPr>
        <p:txBody>
          <a:bodyPr lIns="0" tIns="0" rIns="0" bIns="0" rtlCol="0" anchor="t">
            <a:spAutoFit/>
          </a:bodyPr>
          <a:lstStyle/>
          <a:p>
            <a:pPr>
              <a:lnSpc>
                <a:spcPts val="3708"/>
              </a:lnSpc>
            </a:pPr>
            <a:r>
              <a:rPr lang="en-US" sz="2649" dirty="0">
                <a:solidFill>
                  <a:srgbClr val="000000"/>
                </a:solidFill>
                <a:latin typeface="Arvo Bold"/>
              </a:rPr>
              <a:t>SALES FLYER</a:t>
            </a:r>
          </a:p>
          <a:p>
            <a:pPr>
              <a:lnSpc>
                <a:spcPts val="3708"/>
              </a:lnSpc>
            </a:pPr>
            <a:r>
              <a:rPr lang="en-US" sz="2649" dirty="0">
                <a:solidFill>
                  <a:srgbClr val="000000"/>
                </a:solidFill>
                <a:latin typeface="Arvo"/>
              </a:rPr>
              <a:t>Scout takes the flyer door to door to collect orders.  Form has spaces for up to 30 names.</a:t>
            </a:r>
          </a:p>
        </p:txBody>
      </p:sp>
      <p:sp>
        <p:nvSpPr>
          <p:cNvPr id="6" name="TextBox 6"/>
          <p:cNvSpPr txBox="1"/>
          <p:nvPr/>
        </p:nvSpPr>
        <p:spPr>
          <a:xfrm>
            <a:off x="5246307" y="4009690"/>
            <a:ext cx="9410244" cy="1388201"/>
          </a:xfrm>
          <a:prstGeom prst="rect">
            <a:avLst/>
          </a:prstGeom>
        </p:spPr>
        <p:txBody>
          <a:bodyPr lIns="0" tIns="0" rIns="0" bIns="0" rtlCol="0" anchor="t">
            <a:spAutoFit/>
          </a:bodyPr>
          <a:lstStyle/>
          <a:p>
            <a:pPr>
              <a:lnSpc>
                <a:spcPts val="3708"/>
              </a:lnSpc>
            </a:pPr>
            <a:r>
              <a:rPr lang="en-US" sz="2649" dirty="0">
                <a:solidFill>
                  <a:srgbClr val="000000"/>
                </a:solidFill>
                <a:latin typeface="Arvo Bold"/>
              </a:rPr>
              <a:t>TAKE TO WORK TENTS</a:t>
            </a:r>
          </a:p>
          <a:p>
            <a:pPr>
              <a:lnSpc>
                <a:spcPts val="3708"/>
              </a:lnSpc>
            </a:pPr>
            <a:r>
              <a:rPr lang="en-US" sz="2649" dirty="0">
                <a:solidFill>
                  <a:srgbClr val="000000"/>
                </a:solidFill>
                <a:latin typeface="Arvo"/>
              </a:rPr>
              <a:t>Setup a display of your popcorn at a high traffic area, such as place of employment.  Easy way to increase your sale!</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05200" y="4124305"/>
            <a:ext cx="1463040" cy="1097280"/>
          </a:xfrm>
          <a:prstGeom prst="rect">
            <a:avLst/>
          </a:prstGeom>
        </p:spPr>
      </p:pic>
      <p:sp>
        <p:nvSpPr>
          <p:cNvPr id="8" name="TextBox 8"/>
          <p:cNvSpPr txBox="1"/>
          <p:nvPr/>
        </p:nvSpPr>
        <p:spPr>
          <a:xfrm>
            <a:off x="5246308" y="5600700"/>
            <a:ext cx="11517230" cy="2337178"/>
          </a:xfrm>
          <a:prstGeom prst="rect">
            <a:avLst/>
          </a:prstGeom>
        </p:spPr>
        <p:txBody>
          <a:bodyPr lIns="0" tIns="0" rIns="0" bIns="0" rtlCol="0" anchor="t">
            <a:spAutoFit/>
          </a:bodyPr>
          <a:lstStyle/>
          <a:p>
            <a:pPr>
              <a:lnSpc>
                <a:spcPts val="3708"/>
              </a:lnSpc>
            </a:pPr>
            <a:r>
              <a:rPr lang="en-US" sz="2649" dirty="0">
                <a:solidFill>
                  <a:srgbClr val="000000"/>
                </a:solidFill>
                <a:latin typeface="Arvo Bold"/>
              </a:rPr>
              <a:t>DOOR HANGERS</a:t>
            </a:r>
          </a:p>
          <a:p>
            <a:pPr>
              <a:lnSpc>
                <a:spcPts val="3708"/>
              </a:lnSpc>
            </a:pPr>
            <a:r>
              <a:rPr lang="en-US" sz="2649" dirty="0">
                <a:solidFill>
                  <a:srgbClr val="000000"/>
                </a:solidFill>
                <a:latin typeface="Arvo"/>
              </a:rPr>
              <a:t>Best utilized for those customers requesting social distance or as a way to allow more time to make a decision.  Leave the door hanger with customer and return to collect the order at a later date.  One customer per hanger</a:t>
            </a:r>
          </a:p>
        </p:txBody>
      </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53829" y="5795062"/>
            <a:ext cx="565785" cy="1371600"/>
          </a:xfrm>
          <a:prstGeom prst="rect">
            <a:avLst/>
          </a:prstGeom>
        </p:spPr>
      </p:pic>
      <p:pic>
        <p:nvPicPr>
          <p:cNvPr id="10" name="Picture 6">
            <a:extLst>
              <a:ext uri="{FF2B5EF4-FFF2-40B4-BE49-F238E27FC236}">
                <a16:creationId xmlns:a16="http://schemas.microsoft.com/office/drawing/2014/main" id="{5101F3A2-EAA3-76AE-ACF8-025A6B45E3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561473" y="8023818"/>
            <a:ext cx="1350498" cy="1097280"/>
          </a:xfrm>
          <a:prstGeom prst="rect">
            <a:avLst/>
          </a:prstGeom>
        </p:spPr>
      </p:pic>
      <p:sp>
        <p:nvSpPr>
          <p:cNvPr id="11" name="TextBox 8">
            <a:extLst>
              <a:ext uri="{FF2B5EF4-FFF2-40B4-BE49-F238E27FC236}">
                <a16:creationId xmlns:a16="http://schemas.microsoft.com/office/drawing/2014/main" id="{193397DF-9DF5-49B6-779C-72A4F5A51879}"/>
              </a:ext>
            </a:extLst>
          </p:cNvPr>
          <p:cNvSpPr txBox="1"/>
          <p:nvPr/>
        </p:nvSpPr>
        <p:spPr>
          <a:xfrm>
            <a:off x="5246307" y="8115302"/>
            <a:ext cx="9410244" cy="913712"/>
          </a:xfrm>
          <a:prstGeom prst="rect">
            <a:avLst/>
          </a:prstGeom>
        </p:spPr>
        <p:txBody>
          <a:bodyPr lIns="0" tIns="0" rIns="0" bIns="0" rtlCol="0" anchor="t">
            <a:spAutoFit/>
          </a:bodyPr>
          <a:lstStyle/>
          <a:p>
            <a:pPr>
              <a:lnSpc>
                <a:spcPts val="3708"/>
              </a:lnSpc>
            </a:pPr>
            <a:r>
              <a:rPr lang="en-US" sz="2649" dirty="0">
                <a:solidFill>
                  <a:srgbClr val="000000"/>
                </a:solidFill>
                <a:latin typeface="Arvo Bold"/>
              </a:rPr>
              <a:t>SALES BANNER</a:t>
            </a:r>
          </a:p>
          <a:p>
            <a:pPr>
              <a:lnSpc>
                <a:spcPts val="3708"/>
              </a:lnSpc>
            </a:pPr>
            <a:r>
              <a:rPr lang="en-US" sz="2649" dirty="0">
                <a:solidFill>
                  <a:srgbClr val="000000"/>
                </a:solidFill>
                <a:latin typeface="Arvo"/>
              </a:rPr>
              <a:t>Use to draw attention to your display or location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4860" t="8476" r="4860" b="8135"/>
          <a:stretch/>
        </p:blipFill>
        <p:spPr>
          <a:xfrm>
            <a:off x="3" y="1"/>
            <a:ext cx="18287998" cy="10325100"/>
          </a:xfrm>
          <a:prstGeom prst="rect">
            <a:avLst/>
          </a:prstGeom>
        </p:spPr>
      </p:pic>
      <p:sp>
        <p:nvSpPr>
          <p:cNvPr id="14" name="Rectangle 13"/>
          <p:cNvSpPr/>
          <p:nvPr/>
        </p:nvSpPr>
        <p:spPr>
          <a:xfrm>
            <a:off x="4419600" y="2850565"/>
            <a:ext cx="9448800" cy="4585871"/>
          </a:xfrm>
          <a:prstGeom prst="rect">
            <a:avLst/>
          </a:prstGeom>
          <a:solidFill>
            <a:schemeClr val="tx2"/>
          </a:solidFill>
        </p:spPr>
        <p:txBody>
          <a:bodyPr wrap="square">
            <a:spAutoFit/>
          </a:bodyPr>
          <a:lstStyle/>
          <a:p>
            <a:pPr algn="ctr"/>
            <a:r>
              <a:rPr lang="en-US" sz="4800" b="1" dirty="0">
                <a:solidFill>
                  <a:schemeClr val="bg1"/>
                </a:solidFill>
              </a:rPr>
              <a:t>FAMOUS PR POPCORN TASTING KIT</a:t>
            </a:r>
          </a:p>
          <a:p>
            <a:pPr algn="ctr"/>
            <a:r>
              <a:rPr lang="en-US" sz="4800" b="1" dirty="0">
                <a:solidFill>
                  <a:schemeClr val="bg1"/>
                </a:solidFill>
              </a:rPr>
              <a:t>(It’s Free!)</a:t>
            </a:r>
          </a:p>
          <a:p>
            <a:pPr algn="ctr"/>
            <a:r>
              <a:rPr lang="en-US" sz="2800" dirty="0">
                <a:solidFill>
                  <a:schemeClr val="bg1"/>
                </a:solidFill>
              </a:rPr>
              <a:t>The purpose of a tasting session is to have each Scout try 1-2 kernels of each flavor. Let the Scouts vote on their favorites - have fun with it! </a:t>
            </a:r>
          </a:p>
          <a:p>
            <a:pPr algn="ctr"/>
            <a:endParaRPr lang="en-US" sz="2800" dirty="0">
              <a:solidFill>
                <a:schemeClr val="bg1"/>
              </a:solidFill>
            </a:endParaRPr>
          </a:p>
          <a:p>
            <a:pPr algn="ctr"/>
            <a:r>
              <a:rPr lang="en-US" sz="2800" dirty="0">
                <a:solidFill>
                  <a:schemeClr val="bg1"/>
                </a:solidFill>
              </a:rPr>
              <a:t>Boost your sales with a tasting session. Foster familiarity and product knowledge. Encourage the Scouts to share their tasting experience with potential buyers.</a:t>
            </a:r>
          </a:p>
        </p:txBody>
      </p:sp>
    </p:spTree>
    <p:extLst>
      <p:ext uri="{BB962C8B-B14F-4D97-AF65-F5344CB8AC3E}">
        <p14:creationId xmlns:p14="http://schemas.microsoft.com/office/powerpoint/2010/main" val="144516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9888" y="9456189"/>
            <a:ext cx="18794522" cy="1026515"/>
          </a:xfrm>
          <a:prstGeom prst="rect">
            <a:avLst/>
          </a:prstGeom>
          <a:solidFill>
            <a:srgbClr val="231F20"/>
          </a:solidFill>
        </p:spPr>
        <p:txBody>
          <a:bodyPr/>
          <a:lstStyle/>
          <a:p>
            <a:endParaRPr lang="en-US" sz="1801"/>
          </a:p>
        </p:txBody>
      </p:sp>
      <p:grpSp>
        <p:nvGrpSpPr>
          <p:cNvPr id="3" name="Group 3"/>
          <p:cNvGrpSpPr/>
          <p:nvPr/>
        </p:nvGrpSpPr>
        <p:grpSpPr>
          <a:xfrm rot="-10800000">
            <a:off x="-289888" y="-2078921"/>
            <a:ext cx="19022613" cy="8936693"/>
            <a:chOff x="0" y="0"/>
            <a:chExt cx="3130550" cy="1470711"/>
          </a:xfrm>
        </p:grpSpPr>
        <p:sp>
          <p:nvSpPr>
            <p:cNvPr id="4" name="Freeform 4"/>
            <p:cNvSpPr/>
            <p:nvPr/>
          </p:nvSpPr>
          <p:spPr>
            <a:xfrm>
              <a:off x="0" y="0"/>
              <a:ext cx="3130550" cy="1470711"/>
            </a:xfrm>
            <a:custGeom>
              <a:avLst/>
              <a:gdLst/>
              <a:ahLst/>
              <a:cxnLst/>
              <a:rect l="l" t="t" r="r" b="b"/>
              <a:pathLst>
                <a:path w="3130550" h="1470711">
                  <a:moveTo>
                    <a:pt x="0" y="552450"/>
                  </a:moveTo>
                  <a:lnTo>
                    <a:pt x="0" y="1470711"/>
                  </a:lnTo>
                  <a:lnTo>
                    <a:pt x="3130550" y="1470711"/>
                  </a:lnTo>
                  <a:lnTo>
                    <a:pt x="3130550" y="0"/>
                  </a:lnTo>
                  <a:close/>
                </a:path>
              </a:pathLst>
            </a:custGeom>
            <a:solidFill>
              <a:srgbClr val="1B447E"/>
            </a:solidFill>
          </p:spPr>
          <p:txBody>
            <a:bodyPr/>
            <a:lstStyle/>
            <a:p>
              <a:endParaRPr lang="en-US" sz="1801"/>
            </a:p>
          </p:txBody>
        </p:sp>
      </p:grpSp>
      <p:sp>
        <p:nvSpPr>
          <p:cNvPr id="5" name="TextBox 5"/>
          <p:cNvSpPr txBox="1"/>
          <p:nvPr/>
        </p:nvSpPr>
        <p:spPr>
          <a:xfrm>
            <a:off x="1162451" y="1341089"/>
            <a:ext cx="15963102" cy="782265"/>
          </a:xfrm>
          <a:prstGeom prst="rect">
            <a:avLst/>
          </a:prstGeom>
        </p:spPr>
        <p:txBody>
          <a:bodyPr lIns="0" tIns="0" rIns="0" bIns="0" rtlCol="0" anchor="t">
            <a:spAutoFit/>
          </a:bodyPr>
          <a:lstStyle/>
          <a:p>
            <a:pPr algn="just">
              <a:lnSpc>
                <a:spcPts val="6105"/>
              </a:lnSpc>
            </a:pPr>
            <a:r>
              <a:rPr lang="en-US" sz="5600" spc="123" dirty="0">
                <a:solidFill>
                  <a:srgbClr val="FFFFFF"/>
                </a:solidFill>
                <a:latin typeface="Raleway" pitchFamily="2" charset="0"/>
              </a:rPr>
              <a:t>WHERE TO SELL</a:t>
            </a:r>
          </a:p>
        </p:txBody>
      </p:sp>
      <p:grpSp>
        <p:nvGrpSpPr>
          <p:cNvPr id="6" name="Group 6"/>
          <p:cNvGrpSpPr/>
          <p:nvPr/>
        </p:nvGrpSpPr>
        <p:grpSpPr>
          <a:xfrm>
            <a:off x="2889973" y="3762375"/>
            <a:ext cx="2762251" cy="276225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31F20"/>
            </a:solidFill>
          </p:spPr>
          <p:txBody>
            <a:bodyPr/>
            <a:lstStyle/>
            <a:p>
              <a:endParaRPr lang="en-US" sz="1801"/>
            </a:p>
          </p:txBody>
        </p:sp>
      </p:grpSp>
      <p:grpSp>
        <p:nvGrpSpPr>
          <p:cNvPr id="8" name="Group 8"/>
          <p:cNvGrpSpPr/>
          <p:nvPr/>
        </p:nvGrpSpPr>
        <p:grpSpPr>
          <a:xfrm>
            <a:off x="6190187" y="3762375"/>
            <a:ext cx="2762251" cy="276225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31F20"/>
            </a:solidFill>
          </p:spPr>
          <p:txBody>
            <a:bodyPr/>
            <a:lstStyle/>
            <a:p>
              <a:endParaRPr lang="en-US" sz="1801"/>
            </a:p>
          </p:txBody>
        </p:sp>
      </p:grpSp>
      <p:grpSp>
        <p:nvGrpSpPr>
          <p:cNvPr id="10" name="Group 10"/>
          <p:cNvGrpSpPr/>
          <p:nvPr/>
        </p:nvGrpSpPr>
        <p:grpSpPr>
          <a:xfrm>
            <a:off x="9490400" y="3762375"/>
            <a:ext cx="2762251" cy="276225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31F20"/>
            </a:solidFill>
          </p:spPr>
          <p:txBody>
            <a:bodyPr/>
            <a:lstStyle/>
            <a:p>
              <a:endParaRPr lang="en-US" sz="1801"/>
            </a:p>
          </p:txBody>
        </p:sp>
      </p:grpSp>
      <p:grpSp>
        <p:nvGrpSpPr>
          <p:cNvPr id="12" name="Group 12"/>
          <p:cNvGrpSpPr/>
          <p:nvPr/>
        </p:nvGrpSpPr>
        <p:grpSpPr>
          <a:xfrm>
            <a:off x="12790613" y="3762375"/>
            <a:ext cx="2762251" cy="276225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31F20"/>
            </a:solidFill>
          </p:spPr>
          <p:txBody>
            <a:bodyPr/>
            <a:lstStyle/>
            <a:p>
              <a:endParaRPr lang="en-US" sz="1801"/>
            </a:p>
          </p:txBody>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68670" y="4440645"/>
            <a:ext cx="1405710" cy="140571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40244" y="4555408"/>
            <a:ext cx="1662990" cy="1176187"/>
          </a:xfrm>
          <a:prstGeom prst="rect">
            <a:avLst/>
          </a:prstGeom>
        </p:spPr>
      </p:pic>
      <p:sp>
        <p:nvSpPr>
          <p:cNvPr id="16" name="TextBox 16"/>
          <p:cNvSpPr txBox="1"/>
          <p:nvPr/>
        </p:nvSpPr>
        <p:spPr>
          <a:xfrm>
            <a:off x="2748613" y="6574528"/>
            <a:ext cx="3044971" cy="1946495"/>
          </a:xfrm>
          <a:prstGeom prst="rect">
            <a:avLst/>
          </a:prstGeom>
        </p:spPr>
        <p:txBody>
          <a:bodyPr lIns="0" tIns="0" rIns="0" bIns="0" rtlCol="0" anchor="t">
            <a:spAutoFit/>
          </a:bodyPr>
          <a:lstStyle/>
          <a:p>
            <a:pPr algn="ctr">
              <a:lnSpc>
                <a:spcPts val="4201"/>
              </a:lnSpc>
            </a:pPr>
            <a:r>
              <a:rPr lang="en-US" sz="3001">
                <a:solidFill>
                  <a:srgbClr val="1B447E"/>
                </a:solidFill>
                <a:latin typeface="Raleway"/>
              </a:rPr>
              <a:t>Show &amp; Sell</a:t>
            </a:r>
          </a:p>
          <a:p>
            <a:pPr algn="ctr">
              <a:lnSpc>
                <a:spcPts val="2800"/>
              </a:lnSpc>
            </a:pPr>
            <a:r>
              <a:rPr lang="en-US" sz="2000">
                <a:solidFill>
                  <a:srgbClr val="1B447E"/>
                </a:solidFill>
                <a:latin typeface="Raleway"/>
              </a:rPr>
              <a:t>Set up in high traffic area</a:t>
            </a:r>
          </a:p>
          <a:p>
            <a:pPr algn="ctr">
              <a:lnSpc>
                <a:spcPts val="2800"/>
              </a:lnSpc>
            </a:pPr>
            <a:r>
              <a:rPr lang="en-US" sz="2000">
                <a:solidFill>
                  <a:srgbClr val="1B447E"/>
                </a:solidFill>
                <a:latin typeface="Raleway"/>
              </a:rPr>
              <a:t>Popcorn is ordered in advance on consignment from Council</a:t>
            </a:r>
          </a:p>
        </p:txBody>
      </p:sp>
      <p:sp>
        <p:nvSpPr>
          <p:cNvPr id="17" name="TextBox 17"/>
          <p:cNvSpPr txBox="1"/>
          <p:nvPr/>
        </p:nvSpPr>
        <p:spPr>
          <a:xfrm>
            <a:off x="6142963" y="6574528"/>
            <a:ext cx="2856702" cy="2305568"/>
          </a:xfrm>
          <a:prstGeom prst="rect">
            <a:avLst/>
          </a:prstGeom>
        </p:spPr>
        <p:txBody>
          <a:bodyPr lIns="0" tIns="0" rIns="0" bIns="0" rtlCol="0" anchor="t">
            <a:spAutoFit/>
          </a:bodyPr>
          <a:lstStyle/>
          <a:p>
            <a:pPr algn="ctr">
              <a:lnSpc>
                <a:spcPts val="4201"/>
              </a:lnSpc>
            </a:pPr>
            <a:r>
              <a:rPr lang="en-US" sz="3001">
                <a:solidFill>
                  <a:srgbClr val="1B447E"/>
                </a:solidFill>
                <a:latin typeface="Raleway"/>
              </a:rPr>
              <a:t>Show &amp; Deliver</a:t>
            </a:r>
          </a:p>
          <a:p>
            <a:pPr algn="ctr">
              <a:lnSpc>
                <a:spcPts val="2800"/>
              </a:lnSpc>
            </a:pPr>
            <a:r>
              <a:rPr lang="en-US" sz="2000">
                <a:solidFill>
                  <a:srgbClr val="1B447E"/>
                </a:solidFill>
                <a:latin typeface="Raleway"/>
              </a:rPr>
              <a:t>Combine Show &amp; Sell and Take Order</a:t>
            </a:r>
          </a:p>
          <a:p>
            <a:pPr algn="ctr">
              <a:lnSpc>
                <a:spcPts val="2800"/>
              </a:lnSpc>
            </a:pPr>
            <a:r>
              <a:rPr lang="en-US" sz="2000">
                <a:solidFill>
                  <a:srgbClr val="1B447E"/>
                </a:solidFill>
                <a:latin typeface="Raleway"/>
              </a:rPr>
              <a:t>Popcorn is taken door to door &amp; sold on the spot</a:t>
            </a:r>
          </a:p>
        </p:txBody>
      </p:sp>
      <p:sp>
        <p:nvSpPr>
          <p:cNvPr id="18" name="TextBox 18"/>
          <p:cNvSpPr txBox="1"/>
          <p:nvPr/>
        </p:nvSpPr>
        <p:spPr>
          <a:xfrm>
            <a:off x="9443174" y="6574528"/>
            <a:ext cx="2856702" cy="2305568"/>
          </a:xfrm>
          <a:prstGeom prst="rect">
            <a:avLst/>
          </a:prstGeom>
        </p:spPr>
        <p:txBody>
          <a:bodyPr lIns="0" tIns="0" rIns="0" bIns="0" rtlCol="0" anchor="t">
            <a:spAutoFit/>
          </a:bodyPr>
          <a:lstStyle/>
          <a:p>
            <a:pPr algn="ctr">
              <a:lnSpc>
                <a:spcPts val="4201"/>
              </a:lnSpc>
            </a:pPr>
            <a:r>
              <a:rPr lang="en-US" sz="3001">
                <a:solidFill>
                  <a:srgbClr val="1B447E"/>
                </a:solidFill>
                <a:latin typeface="Raleway"/>
              </a:rPr>
              <a:t>Take Order</a:t>
            </a:r>
          </a:p>
          <a:p>
            <a:pPr algn="ctr">
              <a:lnSpc>
                <a:spcPts val="2800"/>
              </a:lnSpc>
            </a:pPr>
            <a:r>
              <a:rPr lang="en-US" sz="3001">
                <a:solidFill>
                  <a:srgbClr val="1B447E"/>
                </a:solidFill>
                <a:latin typeface="Raleway"/>
              </a:rPr>
              <a:t>Traditional way of going door to door</a:t>
            </a:r>
          </a:p>
          <a:p>
            <a:pPr algn="ctr">
              <a:lnSpc>
                <a:spcPts val="2800"/>
              </a:lnSpc>
            </a:pPr>
            <a:r>
              <a:rPr lang="en-US" sz="2000">
                <a:solidFill>
                  <a:srgbClr val="1B447E"/>
                </a:solidFill>
                <a:latin typeface="Raleway"/>
              </a:rPr>
              <a:t>Popcorn is delivered after the sale</a:t>
            </a:r>
          </a:p>
        </p:txBody>
      </p:sp>
      <p:sp>
        <p:nvSpPr>
          <p:cNvPr id="19" name="TextBox 19"/>
          <p:cNvSpPr txBox="1"/>
          <p:nvPr/>
        </p:nvSpPr>
        <p:spPr>
          <a:xfrm>
            <a:off x="12790614" y="6574528"/>
            <a:ext cx="2856702" cy="2664640"/>
          </a:xfrm>
          <a:prstGeom prst="rect">
            <a:avLst/>
          </a:prstGeom>
        </p:spPr>
        <p:txBody>
          <a:bodyPr lIns="0" tIns="0" rIns="0" bIns="0" rtlCol="0" anchor="t">
            <a:spAutoFit/>
          </a:bodyPr>
          <a:lstStyle/>
          <a:p>
            <a:pPr algn="ctr">
              <a:lnSpc>
                <a:spcPts val="4201"/>
              </a:lnSpc>
            </a:pPr>
            <a:r>
              <a:rPr lang="en-US" sz="3001">
                <a:solidFill>
                  <a:srgbClr val="1B447E"/>
                </a:solidFill>
                <a:latin typeface="Raleway"/>
              </a:rPr>
              <a:t>Online Store</a:t>
            </a:r>
          </a:p>
          <a:p>
            <a:pPr algn="ctr">
              <a:lnSpc>
                <a:spcPts val="2800"/>
              </a:lnSpc>
            </a:pPr>
            <a:r>
              <a:rPr lang="en-US" sz="3001">
                <a:solidFill>
                  <a:srgbClr val="1B447E"/>
                </a:solidFill>
                <a:latin typeface="Raleway"/>
              </a:rPr>
              <a:t>Customers can support all across the country</a:t>
            </a:r>
          </a:p>
          <a:p>
            <a:pPr algn="ctr">
              <a:lnSpc>
                <a:spcPts val="2800"/>
              </a:lnSpc>
            </a:pPr>
            <a:r>
              <a:rPr lang="en-US" sz="2000">
                <a:solidFill>
                  <a:srgbClr val="1B447E"/>
                </a:solidFill>
                <a:latin typeface="Raleway"/>
              </a:rPr>
              <a:t>Each Scout gets credit for sales</a:t>
            </a:r>
          </a:p>
        </p:txBody>
      </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16624" y="4488812"/>
            <a:ext cx="1309376" cy="1309376"/>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7527" y="4488813"/>
            <a:ext cx="807143" cy="11869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447E"/>
        </a:solidFill>
        <a:effectLst/>
      </p:bgPr>
    </p:bg>
    <p:spTree>
      <p:nvGrpSpPr>
        <p:cNvPr id="1" name=""/>
        <p:cNvGrpSpPr/>
        <p:nvPr/>
      </p:nvGrpSpPr>
      <p:grpSpPr>
        <a:xfrm>
          <a:off x="0" y="0"/>
          <a:ext cx="0" cy="0"/>
          <a:chOff x="0" y="0"/>
          <a:chExt cx="0" cy="0"/>
        </a:xfrm>
      </p:grpSpPr>
      <p:sp>
        <p:nvSpPr>
          <p:cNvPr id="2" name="AutoShape 2"/>
          <p:cNvSpPr/>
          <p:nvPr/>
        </p:nvSpPr>
        <p:spPr>
          <a:xfrm>
            <a:off x="0" y="9456191"/>
            <a:ext cx="18288000" cy="830811"/>
          </a:xfrm>
          <a:prstGeom prst="rect">
            <a:avLst/>
          </a:prstGeom>
          <a:solidFill>
            <a:srgbClr val="231F20"/>
          </a:solidFill>
        </p:spPr>
        <p:txBody>
          <a:bodyPr/>
          <a:lstStyle/>
          <a:p>
            <a:endParaRPr lang="en-US" sz="1801"/>
          </a:p>
        </p:txBody>
      </p:sp>
      <p:sp>
        <p:nvSpPr>
          <p:cNvPr id="5" name="TextBox 5"/>
          <p:cNvSpPr txBox="1"/>
          <p:nvPr/>
        </p:nvSpPr>
        <p:spPr>
          <a:xfrm>
            <a:off x="1162451" y="1341089"/>
            <a:ext cx="15963102" cy="782265"/>
          </a:xfrm>
          <a:prstGeom prst="rect">
            <a:avLst/>
          </a:prstGeom>
        </p:spPr>
        <p:txBody>
          <a:bodyPr lIns="0" tIns="0" rIns="0" bIns="0" rtlCol="0" anchor="t">
            <a:spAutoFit/>
          </a:bodyPr>
          <a:lstStyle/>
          <a:p>
            <a:pPr algn="just">
              <a:lnSpc>
                <a:spcPts val="6105"/>
              </a:lnSpc>
            </a:pPr>
            <a:r>
              <a:rPr lang="en-US" sz="5600" spc="123" dirty="0">
                <a:solidFill>
                  <a:srgbClr val="FFFFFF"/>
                </a:solidFill>
                <a:latin typeface="Raleway" pitchFamily="2" charset="0"/>
              </a:rPr>
              <a:t>Show &amp; Sell</a:t>
            </a:r>
          </a:p>
        </p:txBody>
      </p:sp>
      <p:sp>
        <p:nvSpPr>
          <p:cNvPr id="16" name="TextBox 16"/>
          <p:cNvSpPr txBox="1"/>
          <p:nvPr/>
        </p:nvSpPr>
        <p:spPr>
          <a:xfrm>
            <a:off x="1162450" y="2386854"/>
            <a:ext cx="16211150" cy="726546"/>
          </a:xfrm>
          <a:prstGeom prst="rect">
            <a:avLst/>
          </a:prstGeom>
        </p:spPr>
        <p:txBody>
          <a:bodyPr wrap="square" lIns="0" tIns="0" rIns="0" bIns="0" rtlCol="0" anchor="t">
            <a:spAutoFit/>
          </a:bodyPr>
          <a:lstStyle/>
          <a:p>
            <a:pPr>
              <a:lnSpc>
                <a:spcPts val="2800"/>
              </a:lnSpc>
            </a:pPr>
            <a:r>
              <a:rPr lang="en-US" sz="3200" dirty="0">
                <a:solidFill>
                  <a:schemeClr val="bg1"/>
                </a:solidFill>
                <a:latin typeface="Raleway"/>
              </a:rPr>
              <a:t>Unit Kernels order popcorn in advance (S&amp;S orders due XXXXXXXX) to set up in a high traffic area. Scouts sell popcorn and hand it to customer at time of purchase.</a:t>
            </a: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91201" y="1263067"/>
            <a:ext cx="454228" cy="667980"/>
          </a:xfrm>
          <a:prstGeom prst="rect">
            <a:avLst/>
          </a:prstGeom>
        </p:spPr>
      </p:pic>
      <p:pic>
        <p:nvPicPr>
          <p:cNvPr id="30" name="Picture 29" descr="A group of kids standing outside a store&#10;&#10;Description automatically generated">
            <a:extLst>
              <a:ext uri="{FF2B5EF4-FFF2-40B4-BE49-F238E27FC236}">
                <a16:creationId xmlns:a16="http://schemas.microsoft.com/office/drawing/2014/main" id="{24D3C8EB-00F6-8052-1F6B-EB351E660A60}"/>
              </a:ext>
            </a:extLst>
          </p:cNvPr>
          <p:cNvPicPr>
            <a:picLocks noChangeAspect="1"/>
          </p:cNvPicPr>
          <p:nvPr/>
        </p:nvPicPr>
        <p:blipFill rotWithShape="1">
          <a:blip r:embed="rId4">
            <a:extLst>
              <a:ext uri="{28A0092B-C50C-407E-A947-70E740481C1C}">
                <a14:useLocalDpi xmlns:a14="http://schemas.microsoft.com/office/drawing/2010/main" val="0"/>
              </a:ext>
            </a:extLst>
          </a:blip>
          <a:srcRect t="38374" b="20398"/>
          <a:stretch/>
        </p:blipFill>
        <p:spPr>
          <a:xfrm>
            <a:off x="9839327" y="4310632"/>
            <a:ext cx="7553324" cy="4175378"/>
          </a:xfrm>
          <a:prstGeom prst="rect">
            <a:avLst/>
          </a:prstGeom>
        </p:spPr>
      </p:pic>
      <p:sp>
        <p:nvSpPr>
          <p:cNvPr id="32" name="TextBox 31">
            <a:extLst>
              <a:ext uri="{FF2B5EF4-FFF2-40B4-BE49-F238E27FC236}">
                <a16:creationId xmlns:a16="http://schemas.microsoft.com/office/drawing/2014/main" id="{DCA15EB9-65D0-473F-C1EC-419CB457DBF4}"/>
              </a:ext>
            </a:extLst>
          </p:cNvPr>
          <p:cNvSpPr txBox="1"/>
          <p:nvPr/>
        </p:nvSpPr>
        <p:spPr>
          <a:xfrm>
            <a:off x="1162450" y="4051080"/>
            <a:ext cx="8286350" cy="4401205"/>
          </a:xfrm>
          <a:prstGeom prst="rect">
            <a:avLst/>
          </a:prstGeom>
          <a:noFill/>
          <a:ln>
            <a:solidFill>
              <a:schemeClr val="bg1"/>
            </a:solidFill>
          </a:ln>
        </p:spPr>
        <p:txBody>
          <a:bodyPr wrap="square">
            <a:spAutoFit/>
          </a:bodyPr>
          <a:lstStyle/>
          <a:p>
            <a:r>
              <a:rPr lang="en-US" sz="2800" dirty="0">
                <a:solidFill>
                  <a:schemeClr val="bg1"/>
                </a:solidFill>
                <a:latin typeface="Raleway" pitchFamily="2" charset="0"/>
              </a:rPr>
              <a:t>Sample Show-and-Sell Script </a:t>
            </a:r>
          </a:p>
          <a:p>
            <a:endParaRPr lang="en-US" sz="2800" dirty="0">
              <a:solidFill>
                <a:schemeClr val="bg1"/>
              </a:solidFill>
              <a:latin typeface="Raleway" pitchFamily="2" charset="0"/>
            </a:endParaRPr>
          </a:p>
          <a:p>
            <a:r>
              <a:rPr lang="en-US" sz="2800" dirty="0">
                <a:solidFill>
                  <a:schemeClr val="bg1"/>
                </a:solidFill>
                <a:latin typeface="Raleway" pitchFamily="2" charset="0"/>
              </a:rPr>
              <a:t>Hello sir/ma’am. My name is _______________. (first name only) I’m a Scout with Pack/Troop _________ here in _________ (city). We’re selling popcorn to raise money to _________. By buying popcorn today, you’ll help me earn my way and do fun things with my Pack/Troop all year-long. This product is my favorite (point to a product on the table) Can you help us today?</a:t>
            </a:r>
          </a:p>
        </p:txBody>
      </p:sp>
    </p:spTree>
    <p:extLst>
      <p:ext uri="{BB962C8B-B14F-4D97-AF65-F5344CB8AC3E}">
        <p14:creationId xmlns:p14="http://schemas.microsoft.com/office/powerpoint/2010/main" val="3815240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17759</TotalTime>
  <Words>1861</Words>
  <Application>Microsoft Office PowerPoint</Application>
  <PresentationFormat>Custom</PresentationFormat>
  <Paragraphs>232</Paragraphs>
  <Slides>29</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Raleway Heavy Bold</vt:lpstr>
      <vt:lpstr>Raleway Heavy</vt:lpstr>
      <vt:lpstr>Raleway Bold</vt:lpstr>
      <vt:lpstr>Arvo Bold</vt:lpstr>
      <vt:lpstr>Segoe UI Historic</vt:lpstr>
      <vt:lpstr>Raleway</vt:lpstr>
      <vt:lpstr>Arial</vt:lpstr>
      <vt:lpstr>Wingdings</vt:lpstr>
      <vt:lpstr>Times New Roman</vt:lpstr>
      <vt:lpstr>Segoe UI</vt:lpstr>
      <vt:lpstr>Garamond</vt:lpstr>
      <vt:lpstr>Calibri</vt:lpstr>
      <vt:lpstr>Arvo</vt:lpstr>
      <vt:lpstr>WordVisiCarriageReturn_MSFontService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Kickoff Packet</dc:title>
  <dc:creator>Brian Arndt</dc:creator>
  <cp:lastModifiedBy>Kami Hisey</cp:lastModifiedBy>
  <cp:revision>49</cp:revision>
  <cp:lastPrinted>2023-07-12T16:58:48Z</cp:lastPrinted>
  <dcterms:created xsi:type="dcterms:W3CDTF">2006-08-16T00:00:00Z</dcterms:created>
  <dcterms:modified xsi:type="dcterms:W3CDTF">2023-08-03T16:52:53Z</dcterms:modified>
  <dc:identifier>DAEYSJ1JMkE</dc:identifier>
</cp:coreProperties>
</file>