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38"/>
  </p:notesMasterIdLst>
  <p:sldIdLst>
    <p:sldId id="256" r:id="rId4"/>
    <p:sldId id="257" r:id="rId5"/>
    <p:sldId id="258" r:id="rId6"/>
    <p:sldId id="298" r:id="rId7"/>
    <p:sldId id="259" r:id="rId8"/>
    <p:sldId id="260" r:id="rId9"/>
    <p:sldId id="261" r:id="rId10"/>
    <p:sldId id="262" r:id="rId11"/>
    <p:sldId id="263" r:id="rId12"/>
    <p:sldId id="2026" r:id="rId13"/>
    <p:sldId id="2031" r:id="rId14"/>
    <p:sldId id="2032" r:id="rId15"/>
    <p:sldId id="264" r:id="rId16"/>
    <p:sldId id="265" r:id="rId17"/>
    <p:sldId id="266" r:id="rId18"/>
    <p:sldId id="267" r:id="rId19"/>
    <p:sldId id="269" r:id="rId20"/>
    <p:sldId id="304" r:id="rId21"/>
    <p:sldId id="270" r:id="rId22"/>
    <p:sldId id="271" r:id="rId23"/>
    <p:sldId id="276" r:id="rId24"/>
    <p:sldId id="272" r:id="rId25"/>
    <p:sldId id="273" r:id="rId26"/>
    <p:sldId id="2039" r:id="rId27"/>
    <p:sldId id="2033" r:id="rId28"/>
    <p:sldId id="2035" r:id="rId29"/>
    <p:sldId id="314" r:id="rId30"/>
    <p:sldId id="268" r:id="rId31"/>
    <p:sldId id="2036" r:id="rId32"/>
    <p:sldId id="2037" r:id="rId33"/>
    <p:sldId id="2038" r:id="rId34"/>
    <p:sldId id="2040" r:id="rId35"/>
    <p:sldId id="303" r:id="rId36"/>
    <p:sldId id="275" r:id="rId37"/>
  </p:sldIdLst>
  <p:sldSz cx="10058400" cy="7772400"/>
  <p:notesSz cx="6858000" cy="9144000"/>
  <p:embeddedFontLst>
    <p:embeddedFont>
      <p:font typeface="Bebas Neue" panose="020B0606020202050201" pitchFamily="34" charset="77"/>
      <p:regular r:id="rId39"/>
    </p:embeddedFont>
    <p:embeddedFont>
      <p:font typeface="Dancing Script Bold" panose="03080800040507000D00" pitchFamily="66" charset="77"/>
      <p:regular r:id="rId40"/>
      <p:bold r:id="rId41"/>
    </p:embeddedFont>
    <p:embeddedFont>
      <p:font typeface="Garamond" panose="02020404030301010803" pitchFamily="18" charset="0"/>
      <p:regular r:id="rId42"/>
      <p:bold r:id="rId43"/>
      <p:italic r:id="rId44"/>
      <p:boldItalic r:id="rId45"/>
    </p:embeddedFont>
    <p:embeddedFont>
      <p:font typeface="Raleway" pitchFamily="2" charset="77"/>
      <p:regular r:id="rId46"/>
      <p:bold r:id="rId47"/>
      <p:italic r:id="rId48"/>
      <p:boldItalic r:id="rId49"/>
    </p:embeddedFont>
    <p:embeddedFont>
      <p:font typeface="Raleway 1" panose="020B0503030101060003" pitchFamily="34" charset="77"/>
      <p:regular r:id="rId50"/>
    </p:embeddedFont>
    <p:embeddedFont>
      <p:font typeface="Raleway 1 Bold" panose="020B0803030101060003" pitchFamily="34" charset="77"/>
      <p:regular r:id="rId51"/>
      <p:bold r:id="rId52"/>
    </p:embeddedFont>
    <p:embeddedFont>
      <p:font typeface="Raleway 1 Heavy" panose="020B0003030101060003" pitchFamily="34" charset="0"/>
      <p:regular r:id="rId53"/>
      <p:bold r:id="rId54"/>
    </p:embeddedFont>
    <p:embeddedFont>
      <p:font typeface="Raleway 1 Ultra-Bold Italics" panose="020B0604020202020204" pitchFamily="34" charset="0"/>
      <p:regular r:id="rId55"/>
    </p:embeddedFont>
    <p:embeddedFont>
      <p:font typeface="Raleway 2" panose="020B0604020202020204" pitchFamily="34" charset="0"/>
      <p:regular r:id="rId56"/>
    </p:embeddedFont>
    <p:embeddedFont>
      <p:font typeface="Raleway 2 Bold" pitchFamily="2" charset="77"/>
      <p:regular r:id="rId57"/>
      <p:bold r:id="rId58"/>
    </p:embeddedFont>
    <p:embeddedFont>
      <p:font typeface="Raleway 2 Bold Italics" pitchFamily="2" charset="77"/>
      <p:regular r:id="rId59"/>
      <p:bold r:id="rId60"/>
      <p:italic r:id="rId61"/>
      <p:boldItalic r:id="rId62"/>
    </p:embeddedFont>
    <p:embeddedFont>
      <p:font typeface="Raleway 2 Heavy" pitchFamily="2" charset="77"/>
      <p:regular r:id="rId63"/>
      <p:bold r:id="rId64"/>
    </p:embeddedFont>
    <p:embeddedFont>
      <p:font typeface="Raleway 2 Ultra-Bold" pitchFamily="2" charset="77"/>
      <p:regular r:id="rId65"/>
      <p:bold r:id="rId66"/>
    </p:embeddedFont>
    <p:embeddedFont>
      <p:font typeface="Roboto" panose="02000000000000000000" pitchFamily="2" charset="0"/>
      <p:regular r:id="rId67"/>
      <p:bold r:id="rId68"/>
      <p:italic r:id="rId69"/>
      <p:boldItalic r:id="rId70"/>
    </p:embeddedFont>
    <p:embeddedFont>
      <p:font typeface="Segoe UI" panose="020B0502040204020203" pitchFamily="34" charset="0"/>
      <p:regular r:id="rId71"/>
      <p:bold r:id="rId72"/>
      <p:italic r:id="rId73"/>
      <p:boldItalic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4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60" autoAdjust="0"/>
  </p:normalViewPr>
  <p:slideViewPr>
    <p:cSldViewPr>
      <p:cViewPr varScale="1">
        <p:scale>
          <a:sx n="89" d="100"/>
          <a:sy n="89" d="100"/>
        </p:scale>
        <p:origin x="202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74" Type="http://schemas.openxmlformats.org/officeDocument/2006/relationships/font" Target="fonts/font36.fntdata"/><Relationship Id="rId5" Type="http://schemas.openxmlformats.org/officeDocument/2006/relationships/slide" Target="slides/slide2.xml"/><Relationship Id="rId61" Type="http://schemas.openxmlformats.org/officeDocument/2006/relationships/font" Target="fonts/font2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font" Target="fonts/font31.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3.fntdata"/><Relationship Id="rId72" Type="http://schemas.openxmlformats.org/officeDocument/2006/relationships/font" Target="fonts/font34.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font" Target="fonts/font32.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font" Target="fonts/font35.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1.fntdata"/><Relationship Id="rId34" Type="http://schemas.openxmlformats.org/officeDocument/2006/relationships/slide" Target="slides/slide31.xml"/><Relationship Id="rId50" Type="http://schemas.openxmlformats.org/officeDocument/2006/relationships/font" Target="fonts/font12.fntdata"/><Relationship Id="rId55" Type="http://schemas.openxmlformats.org/officeDocument/2006/relationships/font" Target="fonts/font17.fntdata"/><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33.fntdata"/><Relationship Id="rId2" Type="http://schemas.openxmlformats.org/officeDocument/2006/relationships/customXml" Target="../customXml/item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BA592-6613-4729-9438-33149ED13C4C}" type="datetimeFigureOut">
              <a:rPr lang="en-US" smtClean="0"/>
              <a:t>8/14/24</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033C4A-7A0D-4E83-A068-8C7D112A207A}" type="slidenum">
              <a:rPr lang="en-US" smtClean="0"/>
              <a:t>‹#›</a:t>
            </a:fld>
            <a:endParaRPr lang="en-US"/>
          </a:p>
        </p:txBody>
      </p:sp>
    </p:spTree>
    <p:extLst>
      <p:ext uri="{BB962C8B-B14F-4D97-AF65-F5344CB8AC3E}">
        <p14:creationId xmlns:p14="http://schemas.microsoft.com/office/powerpoint/2010/main" val="1961452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40C7AD-0EF6-4054-B423-27AB0790521A}" type="slidenum">
              <a:rPr lang="en-US" smtClean="0"/>
              <a:t>27</a:t>
            </a:fld>
            <a:endParaRPr lang="en-US"/>
          </a:p>
        </p:txBody>
      </p:sp>
    </p:spTree>
    <p:extLst>
      <p:ext uri="{BB962C8B-B14F-4D97-AF65-F5344CB8AC3E}">
        <p14:creationId xmlns:p14="http://schemas.microsoft.com/office/powerpoint/2010/main" val="2520543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sv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jp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svg"/><Relationship Id="rId9"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17.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4.pn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47.jpeg"/><Relationship Id="rId5" Type="http://schemas.openxmlformats.org/officeDocument/2006/relationships/image" Target="../media/image90.png"/><Relationship Id="rId10" Type="http://schemas.openxmlformats.org/officeDocument/2006/relationships/image" Target="../media/image46.jpeg"/><Relationship Id="rId4" Type="http://schemas.openxmlformats.org/officeDocument/2006/relationships/image" Target="../media/image89.svg"/><Relationship Id="rId9" Type="http://schemas.openxmlformats.org/officeDocument/2006/relationships/image" Target="../media/image45.jpeg"/></Relationships>
</file>

<file path=ppt/slides/_rels/slide1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3" Type="http://schemas.openxmlformats.org/officeDocument/2006/relationships/image" Target="../media/image97.svg"/><Relationship Id="rId7" Type="http://schemas.openxmlformats.org/officeDocument/2006/relationships/image" Target="../media/image101.jpeg"/><Relationship Id="rId12"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svg"/><Relationship Id="rId11" Type="http://schemas.openxmlformats.org/officeDocument/2006/relationships/image" Target="../media/image105.sv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image" Target="../media/image3.jpe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svg"/><Relationship Id="rId7" Type="http://schemas.openxmlformats.org/officeDocument/2006/relationships/image" Target="../media/image113.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69.svg"/><Relationship Id="rId5" Type="http://schemas.openxmlformats.org/officeDocument/2006/relationships/image" Target="../media/image111.svg"/><Relationship Id="rId10" Type="http://schemas.openxmlformats.org/officeDocument/2006/relationships/image" Target="../media/image68.png"/><Relationship Id="rId4" Type="http://schemas.openxmlformats.org/officeDocument/2006/relationships/image" Target="../media/image110.png"/><Relationship Id="rId9" Type="http://schemas.openxmlformats.org/officeDocument/2006/relationships/image" Target="../media/image115.svg"/></Relationships>
</file>

<file path=ppt/slides/_rels/slide21.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125.svg"/><Relationship Id="rId3" Type="http://schemas.openxmlformats.org/officeDocument/2006/relationships/image" Target="../media/image117.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15.svg"/><Relationship Id="rId11" Type="http://schemas.openxmlformats.org/officeDocument/2006/relationships/image" Target="../media/image123.svg"/><Relationship Id="rId5" Type="http://schemas.openxmlformats.org/officeDocument/2006/relationships/image" Target="../media/image114.png"/><Relationship Id="rId10" Type="http://schemas.openxmlformats.org/officeDocument/2006/relationships/image" Target="../media/image122.png"/><Relationship Id="rId4" Type="http://schemas.openxmlformats.org/officeDocument/2006/relationships/image" Target="../media/image118.svg"/><Relationship Id="rId9" Type="http://schemas.openxmlformats.org/officeDocument/2006/relationships/image" Target="../media/image121.png"/></Relationships>
</file>

<file path=ppt/slides/_rels/slide2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9.sv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8.jpeg"/><Relationship Id="rId7" Type="http://schemas.openxmlformats.org/officeDocument/2006/relationships/image" Target="../media/image130.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129.png"/><Relationship Id="rId9" Type="http://schemas.openxmlformats.org/officeDocument/2006/relationships/image" Target="../media/image132.svg"/></Relationships>
</file>

<file path=ppt/slides/_rels/slide24.xml.rels><?xml version="1.0" encoding="UTF-8" standalone="yes"?>
<Relationships xmlns="http://schemas.openxmlformats.org/package/2006/relationships"><Relationship Id="rId3" Type="http://schemas.openxmlformats.org/officeDocument/2006/relationships/hyperlink" Target="http://www.prpopcorn.com/"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hyperlink" Target="https://pecatonicariverpopcorn.com/nutrition.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5.emf"/></Relationships>
</file>

<file path=ppt/slides/_rels/slide26.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2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2.svg"/></Relationships>
</file>

<file path=ppt/slides/_rels/slide2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mailto:jeremy.boggs@hapcap.org" TargetMode="External"/><Relationship Id="rId3" Type="http://schemas.openxmlformats.org/officeDocument/2006/relationships/image" Target="../media/image149.png"/><Relationship Id="rId7" Type="http://schemas.openxmlformats.org/officeDocument/2006/relationships/hyperlink" Target="mailto:faerychick27@yahoo.com" TargetMode="External"/><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hyperlink" Target="mailto:rxbauer@netscape.net" TargetMode="External"/><Relationship Id="rId5" Type="http://schemas.openxmlformats.org/officeDocument/2006/relationships/hyperlink" Target="mailto:natljones_20@yahoo.com" TargetMode="External"/><Relationship Id="rId4" Type="http://schemas.openxmlformats.org/officeDocument/2006/relationships/hyperlink" Target="mailto:James.Dockter@Scouting.org" TargetMode="External"/><Relationship Id="rId9" Type="http://schemas.openxmlformats.org/officeDocument/2006/relationships/image" Target="../media/image150.png"/></Relationships>
</file>

<file path=ppt/slides/_rels/slide3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33.png"/><Relationship Id="rId3" Type="http://schemas.openxmlformats.org/officeDocument/2006/relationships/image" Target="../media/image49.sv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jpeg"/><Relationship Id="rId9" Type="http://schemas.openxmlformats.org/officeDocument/2006/relationships/image" Target="../media/image55.png"/><Relationship Id="rId1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2" name="Freeform 2"/>
          <p:cNvSpPr/>
          <p:nvPr/>
        </p:nvSpPr>
        <p:spPr>
          <a:xfrm>
            <a:off x="-114300" y="-76200"/>
            <a:ext cx="10287000" cy="8001000"/>
          </a:xfrm>
          <a:custGeom>
            <a:avLst/>
            <a:gdLst/>
            <a:ahLst/>
            <a:cxnLst/>
            <a:rect l="l" t="t" r="r" b="b"/>
            <a:pathLst>
              <a:path w="10287000" h="8001000">
                <a:moveTo>
                  <a:pt x="0" y="0"/>
                </a:moveTo>
                <a:lnTo>
                  <a:pt x="10287000" y="0"/>
                </a:lnTo>
                <a:lnTo>
                  <a:pt x="10287000" y="8001000"/>
                </a:lnTo>
                <a:lnTo>
                  <a:pt x="0" y="8001000"/>
                </a:lnTo>
                <a:lnTo>
                  <a:pt x="0" y="0"/>
                </a:lnTo>
                <a:close/>
              </a:path>
            </a:pathLst>
          </a:custGeom>
          <a:blipFill>
            <a:blip r:embed="rId2">
              <a:alphaModFix amt="56000"/>
            </a:blip>
            <a:stretch>
              <a:fillRect t="-14285" b="-14285"/>
            </a:stretch>
          </a:blipFill>
        </p:spPr>
        <p:txBody>
          <a:bodyPr/>
          <a:lstStyle/>
          <a:p>
            <a:endParaRPr lang="en-US"/>
          </a:p>
        </p:txBody>
      </p:sp>
      <p:grpSp>
        <p:nvGrpSpPr>
          <p:cNvPr id="3" name="Group 3"/>
          <p:cNvGrpSpPr/>
          <p:nvPr/>
        </p:nvGrpSpPr>
        <p:grpSpPr>
          <a:xfrm>
            <a:off x="6691389" y="1730107"/>
            <a:ext cx="2589771" cy="6156593"/>
            <a:chOff x="0" y="0"/>
            <a:chExt cx="1773358" cy="4215755"/>
          </a:xfrm>
        </p:grpSpPr>
        <p:sp>
          <p:nvSpPr>
            <p:cNvPr id="4" name="Freeform 4"/>
            <p:cNvSpPr/>
            <p:nvPr/>
          </p:nvSpPr>
          <p:spPr>
            <a:xfrm>
              <a:off x="0" y="0"/>
              <a:ext cx="1773357" cy="4215754"/>
            </a:xfrm>
            <a:custGeom>
              <a:avLst/>
              <a:gdLst/>
              <a:ahLst/>
              <a:cxnLst/>
              <a:rect l="l" t="t" r="r" b="b"/>
              <a:pathLst>
                <a:path w="1773357" h="4215754">
                  <a:moveTo>
                    <a:pt x="0" y="0"/>
                  </a:moveTo>
                  <a:lnTo>
                    <a:pt x="1773357" y="0"/>
                  </a:lnTo>
                  <a:lnTo>
                    <a:pt x="1773357" y="4215754"/>
                  </a:lnTo>
                  <a:lnTo>
                    <a:pt x="0" y="4215754"/>
                  </a:lnTo>
                  <a:close/>
                </a:path>
              </a:pathLst>
            </a:custGeom>
            <a:solidFill>
              <a:srgbClr val="1B447E">
                <a:alpha val="72941"/>
              </a:srgbClr>
            </a:solidFill>
          </p:spPr>
          <p:txBody>
            <a:bodyPr/>
            <a:lstStyle/>
            <a:p>
              <a:endParaRPr lang="en-US"/>
            </a:p>
          </p:txBody>
        </p:sp>
      </p:grpSp>
      <p:sp>
        <p:nvSpPr>
          <p:cNvPr id="5" name="Freeform 5"/>
          <p:cNvSpPr/>
          <p:nvPr/>
        </p:nvSpPr>
        <p:spPr>
          <a:xfrm>
            <a:off x="6980155" y="2051527"/>
            <a:ext cx="2012240" cy="1408568"/>
          </a:xfrm>
          <a:custGeom>
            <a:avLst/>
            <a:gdLst/>
            <a:ahLst/>
            <a:cxnLst/>
            <a:rect l="l" t="t" r="r" b="b"/>
            <a:pathLst>
              <a:path w="2012240" h="1408568">
                <a:moveTo>
                  <a:pt x="0" y="0"/>
                </a:moveTo>
                <a:lnTo>
                  <a:pt x="2012239" y="0"/>
                </a:lnTo>
                <a:lnTo>
                  <a:pt x="2012239" y="1408568"/>
                </a:lnTo>
                <a:lnTo>
                  <a:pt x="0" y="1408568"/>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3048000" y="4605823"/>
            <a:ext cx="4708809" cy="1064394"/>
          </a:xfrm>
          <a:prstGeom prst="rect">
            <a:avLst/>
          </a:prstGeom>
        </p:spPr>
        <p:txBody>
          <a:bodyPr wrap="square" lIns="0" tIns="0" rIns="0" bIns="0" rtlCol="0" anchor="t">
            <a:spAutoFit/>
          </a:bodyPr>
          <a:lstStyle/>
          <a:p>
            <a:pPr marL="0" lvl="0" indent="0" algn="l">
              <a:lnSpc>
                <a:spcPts val="8349"/>
              </a:lnSpc>
              <a:spcBef>
                <a:spcPct val="0"/>
              </a:spcBef>
            </a:pPr>
            <a:r>
              <a:rPr lang="en-US" sz="7200" spc="-94" dirty="0">
                <a:solidFill>
                  <a:srgbClr val="FFFFFF"/>
                </a:solidFill>
                <a:latin typeface="Raleway 1 Heavy"/>
                <a:ea typeface="Raleway 1 Heavy"/>
                <a:cs typeface="Raleway 1 Heavy"/>
                <a:sym typeface="Raleway 1 Heavy"/>
              </a:rPr>
              <a:t>KENTON</a:t>
            </a:r>
          </a:p>
        </p:txBody>
      </p:sp>
      <p:sp>
        <p:nvSpPr>
          <p:cNvPr id="7" name="TextBox 7"/>
          <p:cNvSpPr txBox="1"/>
          <p:nvPr/>
        </p:nvSpPr>
        <p:spPr>
          <a:xfrm>
            <a:off x="1" y="3660006"/>
            <a:ext cx="4708810" cy="1064394"/>
          </a:xfrm>
          <a:prstGeom prst="rect">
            <a:avLst/>
          </a:prstGeom>
        </p:spPr>
        <p:txBody>
          <a:bodyPr wrap="square" lIns="0" tIns="0" rIns="0" bIns="0" rtlCol="0" anchor="t">
            <a:spAutoFit/>
          </a:bodyPr>
          <a:lstStyle/>
          <a:p>
            <a:pPr algn="r">
              <a:lnSpc>
                <a:spcPts val="8349"/>
              </a:lnSpc>
            </a:pPr>
            <a:r>
              <a:rPr lang="en-US" sz="8000" spc="-137" dirty="0">
                <a:solidFill>
                  <a:srgbClr val="FFFFFF"/>
                </a:solidFill>
                <a:latin typeface="Raleway 1 Heavy"/>
                <a:ea typeface="Raleway 1 Heavy"/>
                <a:cs typeface="Raleway 1 Heavy"/>
                <a:sym typeface="Raleway 1 Heavy"/>
              </a:rPr>
              <a:t>SIMON</a:t>
            </a:r>
          </a:p>
        </p:txBody>
      </p:sp>
      <p:sp>
        <p:nvSpPr>
          <p:cNvPr id="8" name="TextBox 8"/>
          <p:cNvSpPr txBox="1"/>
          <p:nvPr/>
        </p:nvSpPr>
        <p:spPr>
          <a:xfrm>
            <a:off x="3613072" y="5638800"/>
            <a:ext cx="3367083" cy="425437"/>
          </a:xfrm>
          <a:prstGeom prst="rect">
            <a:avLst/>
          </a:prstGeom>
        </p:spPr>
        <p:txBody>
          <a:bodyPr wrap="square" lIns="0" tIns="0" rIns="0" bIns="0" rtlCol="0" anchor="t">
            <a:spAutoFit/>
          </a:bodyPr>
          <a:lstStyle/>
          <a:p>
            <a:pPr algn="l">
              <a:lnSpc>
                <a:spcPts val="3614"/>
              </a:lnSpc>
            </a:pPr>
            <a:r>
              <a:rPr lang="en-US" sz="2581" dirty="0">
                <a:solidFill>
                  <a:srgbClr val="FFFFFF"/>
                </a:solidFill>
                <a:latin typeface="Raleway 1"/>
                <a:ea typeface="Raleway 1"/>
                <a:cs typeface="Raleway 1"/>
                <a:sym typeface="Raleway 1"/>
              </a:rPr>
              <a:t>COUNCIL  2024</a:t>
            </a:r>
          </a:p>
        </p:txBody>
      </p:sp>
      <p:sp>
        <p:nvSpPr>
          <p:cNvPr id="9" name="TextBox 9"/>
          <p:cNvSpPr txBox="1"/>
          <p:nvPr/>
        </p:nvSpPr>
        <p:spPr>
          <a:xfrm>
            <a:off x="777240" y="6909435"/>
            <a:ext cx="5999436" cy="627428"/>
          </a:xfrm>
          <a:prstGeom prst="rect">
            <a:avLst/>
          </a:prstGeom>
        </p:spPr>
        <p:txBody>
          <a:bodyPr lIns="0" tIns="0" rIns="0" bIns="0" rtlCol="0" anchor="t">
            <a:spAutoFit/>
          </a:bodyPr>
          <a:lstStyle/>
          <a:p>
            <a:pPr algn="l">
              <a:lnSpc>
                <a:spcPts val="5108"/>
              </a:lnSpc>
            </a:pPr>
            <a:r>
              <a:rPr lang="en-US" sz="3648">
                <a:solidFill>
                  <a:srgbClr val="FFFFFF"/>
                </a:solidFill>
                <a:latin typeface="Raleway 1 Heavy"/>
                <a:ea typeface="Raleway 1 Heavy"/>
                <a:cs typeface="Raleway 1 Heavy"/>
                <a:sym typeface="Raleway 1 Heavy"/>
              </a:rPr>
              <a:t>PRPOPCORN.COM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AutoShape 2"/>
          <p:cNvSpPr/>
          <p:nvPr/>
        </p:nvSpPr>
        <p:spPr>
          <a:xfrm>
            <a:off x="0" y="6258180"/>
            <a:ext cx="10058400" cy="456946"/>
          </a:xfrm>
          <a:prstGeom prst="rect">
            <a:avLst/>
          </a:prstGeom>
          <a:solidFill>
            <a:srgbClr val="231F20"/>
          </a:solidFill>
        </p:spPr>
        <p:txBody>
          <a:bodyPr/>
          <a:lstStyle/>
          <a:p>
            <a:endParaRPr lang="en-US" sz="991"/>
          </a:p>
        </p:txBody>
      </p:sp>
      <p:sp>
        <p:nvSpPr>
          <p:cNvPr id="5" name="TextBox 5"/>
          <p:cNvSpPr txBox="1"/>
          <p:nvPr/>
        </p:nvSpPr>
        <p:spPr>
          <a:xfrm>
            <a:off x="3886200" y="804565"/>
            <a:ext cx="3733800" cy="449675"/>
          </a:xfrm>
          <a:prstGeom prst="rect">
            <a:avLst/>
          </a:prstGeom>
        </p:spPr>
        <p:txBody>
          <a:bodyPr wrap="square" lIns="0" tIns="0" rIns="0" bIns="0" rtlCol="0" anchor="t">
            <a:spAutoFit/>
          </a:bodyPr>
          <a:lstStyle/>
          <a:p>
            <a:pPr algn="just">
              <a:lnSpc>
                <a:spcPts val="3358"/>
              </a:lnSpc>
            </a:pPr>
            <a:r>
              <a:rPr lang="en-US" sz="4000" spc="68" dirty="0">
                <a:solidFill>
                  <a:srgbClr val="FFFFFF"/>
                </a:solidFill>
                <a:latin typeface="Raleway" pitchFamily="2" charset="0"/>
              </a:rPr>
              <a:t>Show &amp; Sell</a:t>
            </a:r>
          </a:p>
        </p:txBody>
      </p:sp>
      <p:sp>
        <p:nvSpPr>
          <p:cNvPr id="16" name="TextBox 16"/>
          <p:cNvSpPr txBox="1"/>
          <p:nvPr/>
        </p:nvSpPr>
        <p:spPr>
          <a:xfrm>
            <a:off x="2286000" y="1733779"/>
            <a:ext cx="6019800" cy="582980"/>
          </a:xfrm>
          <a:prstGeom prst="rect">
            <a:avLst/>
          </a:prstGeom>
        </p:spPr>
        <p:txBody>
          <a:bodyPr wrap="square" lIns="0" tIns="0" rIns="0" bIns="0" rtlCol="0" anchor="t">
            <a:spAutoFit/>
          </a:bodyPr>
          <a:lstStyle/>
          <a:p>
            <a:pPr>
              <a:lnSpc>
                <a:spcPts val="1540"/>
              </a:lnSpc>
            </a:pPr>
            <a:r>
              <a:rPr lang="en-US" sz="1760" dirty="0">
                <a:solidFill>
                  <a:schemeClr val="bg1"/>
                </a:solidFill>
                <a:latin typeface="Raleway"/>
              </a:rPr>
              <a:t>Unit Kernels order popcorn in advance (S&amp;S orders due Friday, August 16th) to set up in a high traffic area. Scouts sell popcorn and hand it to customer at time of purchase.</a:t>
            </a:r>
          </a:p>
        </p:txBody>
      </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790700" y="596133"/>
            <a:ext cx="990599" cy="866538"/>
          </a:xfrm>
          <a:prstGeom prst="rect">
            <a:avLst/>
          </a:prstGeom>
        </p:spPr>
      </p:pic>
      <p:pic>
        <p:nvPicPr>
          <p:cNvPr id="30" name="Picture 29" descr="A group of kids standing outside a store&#10;&#10;Description automatically generated">
            <a:extLst>
              <a:ext uri="{FF2B5EF4-FFF2-40B4-BE49-F238E27FC236}">
                <a16:creationId xmlns:a16="http://schemas.microsoft.com/office/drawing/2014/main" id="{24D3C8EB-00F6-8052-1F6B-EB351E660A60}"/>
              </a:ext>
            </a:extLst>
          </p:cNvPr>
          <p:cNvPicPr>
            <a:picLocks noChangeAspect="1"/>
          </p:cNvPicPr>
          <p:nvPr/>
        </p:nvPicPr>
        <p:blipFill rotWithShape="1">
          <a:blip r:embed="rId4">
            <a:extLst>
              <a:ext uri="{28A0092B-C50C-407E-A947-70E740481C1C}">
                <a14:useLocalDpi xmlns:a14="http://schemas.microsoft.com/office/drawing/2010/main" val="0"/>
              </a:ext>
            </a:extLst>
          </a:blip>
          <a:srcRect t="38374" b="20398"/>
          <a:stretch/>
        </p:blipFill>
        <p:spPr>
          <a:xfrm>
            <a:off x="1600200" y="2819400"/>
            <a:ext cx="7262971" cy="4014875"/>
          </a:xfrm>
          <a:prstGeom prst="rect">
            <a:avLst/>
          </a:prstGeom>
        </p:spPr>
      </p:pic>
      <p:pic>
        <p:nvPicPr>
          <p:cNvPr id="3" name="Picture 21">
            <a:extLst>
              <a:ext uri="{FF2B5EF4-FFF2-40B4-BE49-F238E27FC236}">
                <a16:creationId xmlns:a16="http://schemas.microsoft.com/office/drawing/2014/main" id="{6B5C89B9-CCE8-08E4-EF31-09A54B63B98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810500" y="584895"/>
            <a:ext cx="990599" cy="866538"/>
          </a:xfrm>
          <a:prstGeom prst="rect">
            <a:avLst/>
          </a:prstGeom>
        </p:spPr>
      </p:pic>
    </p:spTree>
    <p:extLst>
      <p:ext uri="{BB962C8B-B14F-4D97-AF65-F5344CB8AC3E}">
        <p14:creationId xmlns:p14="http://schemas.microsoft.com/office/powerpoint/2010/main" val="3815240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AutoShape 2"/>
          <p:cNvSpPr/>
          <p:nvPr/>
        </p:nvSpPr>
        <p:spPr>
          <a:xfrm>
            <a:off x="-5348" y="7315454"/>
            <a:ext cx="10058400" cy="456946"/>
          </a:xfrm>
          <a:prstGeom prst="rect">
            <a:avLst/>
          </a:prstGeom>
          <a:solidFill>
            <a:srgbClr val="231F20"/>
          </a:solidFill>
        </p:spPr>
        <p:txBody>
          <a:bodyPr/>
          <a:lstStyle/>
          <a:p>
            <a:endParaRPr lang="en-US" sz="991"/>
          </a:p>
        </p:txBody>
      </p:sp>
      <p:sp>
        <p:nvSpPr>
          <p:cNvPr id="5" name="TextBox 5"/>
          <p:cNvSpPr txBox="1"/>
          <p:nvPr/>
        </p:nvSpPr>
        <p:spPr>
          <a:xfrm>
            <a:off x="1676400" y="499992"/>
            <a:ext cx="7448490" cy="449675"/>
          </a:xfrm>
          <a:prstGeom prst="rect">
            <a:avLst/>
          </a:prstGeom>
        </p:spPr>
        <p:txBody>
          <a:bodyPr wrap="square" lIns="0" tIns="0" rIns="0" bIns="0" rtlCol="0" anchor="t">
            <a:spAutoFit/>
          </a:bodyPr>
          <a:lstStyle/>
          <a:p>
            <a:pPr algn="just">
              <a:lnSpc>
                <a:spcPts val="3358"/>
              </a:lnSpc>
            </a:pPr>
            <a:r>
              <a:rPr lang="en-US" sz="4000" spc="68" dirty="0">
                <a:solidFill>
                  <a:schemeClr val="bg1"/>
                </a:solidFill>
                <a:latin typeface="Raleway" pitchFamily="2" charset="0"/>
              </a:rPr>
              <a:t>Show &amp; Deliver “Wagon Sales”</a:t>
            </a:r>
          </a:p>
        </p:txBody>
      </p:sp>
      <p:sp>
        <p:nvSpPr>
          <p:cNvPr id="3" name="TextBox 16">
            <a:extLst>
              <a:ext uri="{FF2B5EF4-FFF2-40B4-BE49-F238E27FC236}">
                <a16:creationId xmlns:a16="http://schemas.microsoft.com/office/drawing/2014/main" id="{EA84CD19-1AC1-10BA-3C36-8D7D42077741}"/>
              </a:ext>
            </a:extLst>
          </p:cNvPr>
          <p:cNvSpPr txBox="1"/>
          <p:nvPr/>
        </p:nvSpPr>
        <p:spPr>
          <a:xfrm>
            <a:off x="631220" y="1483873"/>
            <a:ext cx="8790403" cy="4001095"/>
          </a:xfrm>
          <a:prstGeom prst="rect">
            <a:avLst/>
          </a:prstGeom>
          <a:noFill/>
        </p:spPr>
        <p:txBody>
          <a:bodyPr wrap="square" lIns="0" tIns="0" rIns="0" bIns="0" rtlCol="0" anchor="t">
            <a:spAutoFit/>
          </a:bodyPr>
          <a:lstStyle/>
          <a:p>
            <a:r>
              <a:rPr lang="en-US" sz="2000" dirty="0">
                <a:solidFill>
                  <a:schemeClr val="bg1"/>
                </a:solidFill>
                <a:latin typeface="Raleway" pitchFamily="2" charset="0"/>
              </a:rPr>
              <a:t>One of the most effective sales methods! In this case, a unit signs out popcorn to a Scout who takes it throughout their neighborhood, selling as he/she goes. </a:t>
            </a:r>
          </a:p>
          <a:p>
            <a:endParaRPr lang="en-US" sz="2000" dirty="0">
              <a:solidFill>
                <a:schemeClr val="bg1"/>
              </a:solidFill>
              <a:latin typeface="Raleway" pitchFamily="2" charset="0"/>
            </a:endParaRPr>
          </a:p>
          <a:p>
            <a:r>
              <a:rPr lang="en-US" sz="2000" dirty="0">
                <a:solidFill>
                  <a:schemeClr val="bg1"/>
                </a:solidFill>
                <a:latin typeface="Raleway" pitchFamily="2" charset="0"/>
              </a:rPr>
              <a:t>Product is brought along (in wagon or vehicle), making it a quick and easy process for the customer. So, it is like a mobile show &amp; sell booth. </a:t>
            </a:r>
          </a:p>
          <a:p>
            <a:endParaRPr lang="en-US" sz="2000" dirty="0">
              <a:solidFill>
                <a:schemeClr val="bg1"/>
              </a:solidFill>
              <a:latin typeface="Raleway" pitchFamily="2" charset="0"/>
            </a:endParaRPr>
          </a:p>
          <a:p>
            <a:r>
              <a:rPr lang="en-US" sz="2000" dirty="0">
                <a:solidFill>
                  <a:schemeClr val="bg1"/>
                </a:solidFill>
                <a:latin typeface="Raleway" pitchFamily="2" charset="0"/>
              </a:rPr>
              <a:t>Units should order for this as part of their show &amp; sell order or use product left over from your Show &amp; Sell locations. </a:t>
            </a:r>
          </a:p>
          <a:p>
            <a:endParaRPr lang="en-US" sz="2000" dirty="0">
              <a:solidFill>
                <a:schemeClr val="bg1"/>
              </a:solidFill>
              <a:latin typeface="Raleway" pitchFamily="2" charset="0"/>
            </a:endParaRPr>
          </a:p>
          <a:p>
            <a:r>
              <a:rPr lang="en-US" sz="2000" dirty="0">
                <a:solidFill>
                  <a:schemeClr val="bg1"/>
                </a:solidFill>
                <a:latin typeface="Raleway" pitchFamily="2" charset="0"/>
              </a:rPr>
              <a:t>A large percentage of homeowners say that no Scout has ever come to their door, missing this great opportunity. If the desired product is not on hand, an order can be taken, and product delivered later.</a:t>
            </a:r>
          </a:p>
        </p:txBody>
      </p:sp>
      <p:grpSp>
        <p:nvGrpSpPr>
          <p:cNvPr id="10" name="Group 9">
            <a:extLst>
              <a:ext uri="{FF2B5EF4-FFF2-40B4-BE49-F238E27FC236}">
                <a16:creationId xmlns:a16="http://schemas.microsoft.com/office/drawing/2014/main" id="{B025C539-45F2-5866-0242-7C9BCCC62F34}"/>
              </a:ext>
            </a:extLst>
          </p:cNvPr>
          <p:cNvGrpSpPr/>
          <p:nvPr/>
        </p:nvGrpSpPr>
        <p:grpSpPr>
          <a:xfrm>
            <a:off x="389414" y="6172200"/>
            <a:ext cx="9268876" cy="1265323"/>
            <a:chOff x="34656" y="6096000"/>
            <a:chExt cx="9268876" cy="1265323"/>
          </a:xfrm>
        </p:grpSpPr>
        <p:pic>
          <p:nvPicPr>
            <p:cNvPr id="4100" name="Picture 4" descr="Cart Wagon Black And White Clip Art - Mode Of Transport - Cliparts Free  Transparent PNG">
              <a:extLst>
                <a:ext uri="{FF2B5EF4-FFF2-40B4-BE49-F238E27FC236}">
                  <a16:creationId xmlns:a16="http://schemas.microsoft.com/office/drawing/2014/main" id="{0CCEEB4A-4BB3-A8BE-BA2F-B3B3B1F9C60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10" b="93976" l="6579" r="97697">
                          <a14:foregroundMark x1="29605" y1="28916" x2="29605" y2="28916"/>
                          <a14:foregroundMark x1="40789" y1="20482" x2="40789" y2="20482"/>
                          <a14:foregroundMark x1="44737" y1="14458" x2="28618" y2="27108"/>
                          <a14:foregroundMark x1="28618" y1="27108" x2="50658" y2="45783"/>
                          <a14:foregroundMark x1="50658" y1="45783" x2="45395" y2="16867"/>
                          <a14:foregroundMark x1="45395" y1="16867" x2="45395" y2="16867"/>
                          <a14:foregroundMark x1="61513" y1="39157" x2="61513" y2="39157"/>
                          <a14:foregroundMark x1="60855" y1="26506" x2="60197" y2="26506"/>
                          <a14:foregroundMark x1="69408" y1="16867" x2="69408" y2="16867"/>
                          <a14:foregroundMark x1="74342" y1="9639" x2="74342" y2="9639"/>
                          <a14:foregroundMark x1="67763" y1="5422" x2="67763" y2="5422"/>
                          <a14:foregroundMark x1="60855" y1="3012" x2="60855" y2="3012"/>
                          <a14:foregroundMark x1="52303" y1="2410" x2="52303" y2="2410"/>
                          <a14:foregroundMark x1="42763" y1="2410" x2="42763" y2="2410"/>
                          <a14:foregroundMark x1="30921" y1="3614" x2="30921" y2="3614"/>
                          <a14:foregroundMark x1="24013" y1="7229" x2="24013" y2="7229"/>
                          <a14:foregroundMark x1="17763" y1="14458" x2="17763" y2="14458"/>
                          <a14:foregroundMark x1="16118" y1="13855" x2="16118" y2="13855"/>
                          <a14:foregroundMark x1="9211" y1="21687" x2="9211" y2="21687"/>
                          <a14:foregroundMark x1="46382" y1="45783" x2="46382" y2="45783"/>
                          <a14:foregroundMark x1="48026" y1="57229" x2="48026" y2="57229"/>
                          <a14:foregroundMark x1="29276" y1="42169" x2="29276" y2="42169"/>
                          <a14:foregroundMark x1="17763" y1="35542" x2="17763" y2="35542"/>
                          <a14:foregroundMark x1="23684" y1="17470" x2="23684" y2="17470"/>
                          <a14:foregroundMark x1="26974" y1="15663" x2="26974" y2="15663"/>
                          <a14:foregroundMark x1="54605" y1="15060" x2="54605" y2="15060"/>
                          <a14:foregroundMark x1="59211" y1="16265" x2="59211" y2="16265"/>
                          <a14:foregroundMark x1="66118" y1="34940" x2="66118" y2="34940"/>
                          <a14:foregroundMark x1="70724" y1="29518" x2="70724" y2="29518"/>
                          <a14:foregroundMark x1="70066" y1="25904" x2="70066" y2="25904"/>
                          <a14:foregroundMark x1="63816" y1="31325" x2="63816" y2="31325"/>
                          <a14:foregroundMark x1="66118" y1="49398" x2="66118" y2="49398"/>
                          <a14:foregroundMark x1="70066" y1="55422" x2="70066" y2="55422"/>
                          <a14:foregroundMark x1="79605" y1="41566" x2="79605" y2="41566"/>
                          <a14:foregroundMark x1="88487" y1="33735" x2="88487" y2="33735"/>
                          <a14:foregroundMark x1="92105" y1="26506" x2="92105" y2="26506"/>
                          <a14:foregroundMark x1="97368" y1="19277" x2="97368" y2="19277"/>
                          <a14:foregroundMark x1="12171" y1="66867" x2="12171" y2="66867"/>
                          <a14:foregroundMark x1="6579" y1="66867" x2="6579" y2="66867"/>
                          <a14:foregroundMark x1="46711" y1="93976" x2="46711" y2="93976"/>
                          <a14:foregroundMark x1="89145" y1="38554" x2="89145" y2="38554"/>
                          <a14:foregroundMark x1="95395" y1="36145" x2="95395" y2="36145"/>
                          <a14:foregroundMark x1="97697" y1="26506" x2="97697" y2="26506"/>
                          <a14:backgroundMark x1="94079" y1="28916" x2="94079" y2="28916"/>
                          <a14:backgroundMark x1="96382" y1="24096" x2="96382" y2="24096"/>
                        </a14:backgroundRemoval>
                      </a14:imgEffect>
                    </a14:imgLayer>
                  </a14:imgProps>
                </a:ext>
                <a:ext uri="{28A0092B-C50C-407E-A947-70E740481C1C}">
                  <a14:useLocalDpi xmlns:a14="http://schemas.microsoft.com/office/drawing/2010/main" val="0"/>
                </a:ext>
              </a:extLst>
            </a:blip>
            <a:srcRect/>
            <a:stretch>
              <a:fillRect/>
            </a:stretch>
          </p:blipFill>
          <p:spPr bwMode="auto">
            <a:xfrm>
              <a:off x="6986313" y="6096000"/>
              <a:ext cx="2317219" cy="1265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art Wagon Black And White Clip Art - Mode Of Transport - Cliparts Free  Transparent PNG">
              <a:extLst>
                <a:ext uri="{FF2B5EF4-FFF2-40B4-BE49-F238E27FC236}">
                  <a16:creationId xmlns:a16="http://schemas.microsoft.com/office/drawing/2014/main" id="{A418BF14-9BC9-3EAC-394C-693F981C66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10" b="93976" l="6579" r="97697">
                          <a14:foregroundMark x1="29605" y1="28916" x2="29605" y2="28916"/>
                          <a14:foregroundMark x1="40789" y1="20482" x2="40789" y2="20482"/>
                          <a14:foregroundMark x1="44737" y1="14458" x2="28618" y2="27108"/>
                          <a14:foregroundMark x1="28618" y1="27108" x2="50658" y2="45783"/>
                          <a14:foregroundMark x1="50658" y1="45783" x2="45395" y2="16867"/>
                          <a14:foregroundMark x1="45395" y1="16867" x2="45395" y2="16867"/>
                          <a14:foregroundMark x1="61513" y1="39157" x2="61513" y2="39157"/>
                          <a14:foregroundMark x1="60855" y1="26506" x2="60197" y2="26506"/>
                          <a14:foregroundMark x1="69408" y1="16867" x2="69408" y2="16867"/>
                          <a14:foregroundMark x1="74342" y1="9639" x2="74342" y2="9639"/>
                          <a14:foregroundMark x1="67763" y1="5422" x2="67763" y2="5422"/>
                          <a14:foregroundMark x1="60855" y1="3012" x2="60855" y2="3012"/>
                          <a14:foregroundMark x1="52303" y1="2410" x2="52303" y2="2410"/>
                          <a14:foregroundMark x1="42763" y1="2410" x2="42763" y2="2410"/>
                          <a14:foregroundMark x1="30921" y1="3614" x2="30921" y2="3614"/>
                          <a14:foregroundMark x1="24013" y1="7229" x2="24013" y2="7229"/>
                          <a14:foregroundMark x1="17763" y1="14458" x2="17763" y2="14458"/>
                          <a14:foregroundMark x1="16118" y1="13855" x2="16118" y2="13855"/>
                          <a14:foregroundMark x1="9211" y1="21687" x2="9211" y2="21687"/>
                          <a14:foregroundMark x1="46382" y1="45783" x2="46382" y2="45783"/>
                          <a14:foregroundMark x1="48026" y1="57229" x2="48026" y2="57229"/>
                          <a14:foregroundMark x1="29276" y1="42169" x2="29276" y2="42169"/>
                          <a14:foregroundMark x1="17763" y1="35542" x2="17763" y2="35542"/>
                          <a14:foregroundMark x1="23684" y1="17470" x2="23684" y2="17470"/>
                          <a14:foregroundMark x1="26974" y1="15663" x2="26974" y2="15663"/>
                          <a14:foregroundMark x1="54605" y1="15060" x2="54605" y2="15060"/>
                          <a14:foregroundMark x1="59211" y1="16265" x2="59211" y2="16265"/>
                          <a14:foregroundMark x1="66118" y1="34940" x2="66118" y2="34940"/>
                          <a14:foregroundMark x1="70724" y1="29518" x2="70724" y2="29518"/>
                          <a14:foregroundMark x1="70066" y1="25904" x2="70066" y2="25904"/>
                          <a14:foregroundMark x1="63816" y1="31325" x2="63816" y2="31325"/>
                          <a14:foregroundMark x1="66118" y1="49398" x2="66118" y2="49398"/>
                          <a14:foregroundMark x1="70066" y1="55422" x2="70066" y2="55422"/>
                          <a14:foregroundMark x1="79605" y1="41566" x2="79605" y2="41566"/>
                          <a14:foregroundMark x1="88487" y1="33735" x2="88487" y2="33735"/>
                          <a14:foregroundMark x1="92105" y1="26506" x2="92105" y2="26506"/>
                          <a14:foregroundMark x1="97368" y1="19277" x2="97368" y2="19277"/>
                          <a14:foregroundMark x1="12171" y1="66867" x2="12171" y2="66867"/>
                          <a14:foregroundMark x1="6579" y1="66867" x2="6579" y2="66867"/>
                          <a14:foregroundMark x1="46711" y1="93976" x2="46711" y2="93976"/>
                          <a14:foregroundMark x1="89145" y1="38554" x2="89145" y2="38554"/>
                          <a14:foregroundMark x1="95395" y1="36145" x2="95395" y2="36145"/>
                          <a14:foregroundMark x1="97697" y1="26506" x2="97697" y2="26506"/>
                          <a14:backgroundMark x1="94079" y1="28916" x2="94079" y2="28916"/>
                          <a14:backgroundMark x1="96382" y1="24096" x2="96382" y2="24096"/>
                        </a14:backgroundRemoval>
                      </a14:imgEffect>
                    </a14:imgLayer>
                  </a14:imgProps>
                </a:ext>
                <a:ext uri="{28A0092B-C50C-407E-A947-70E740481C1C}">
                  <a14:useLocalDpi xmlns:a14="http://schemas.microsoft.com/office/drawing/2010/main" val="0"/>
                </a:ext>
              </a:extLst>
            </a:blip>
            <a:srcRect/>
            <a:stretch>
              <a:fillRect/>
            </a:stretch>
          </p:blipFill>
          <p:spPr bwMode="auto">
            <a:xfrm>
              <a:off x="4669094" y="6096000"/>
              <a:ext cx="2317219" cy="1265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art Wagon Black And White Clip Art - Mode Of Transport - Cliparts Free  Transparent PNG">
              <a:extLst>
                <a:ext uri="{FF2B5EF4-FFF2-40B4-BE49-F238E27FC236}">
                  <a16:creationId xmlns:a16="http://schemas.microsoft.com/office/drawing/2014/main" id="{9BAA06F6-9744-B0C7-7996-C3AE07C7F2C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10" b="93976" l="6579" r="97697">
                          <a14:foregroundMark x1="29605" y1="28916" x2="29605" y2="28916"/>
                          <a14:foregroundMark x1="40789" y1="20482" x2="40789" y2="20482"/>
                          <a14:foregroundMark x1="44737" y1="14458" x2="28618" y2="27108"/>
                          <a14:foregroundMark x1="28618" y1="27108" x2="50658" y2="45783"/>
                          <a14:foregroundMark x1="50658" y1="45783" x2="45395" y2="16867"/>
                          <a14:foregroundMark x1="45395" y1="16867" x2="45395" y2="16867"/>
                          <a14:foregroundMark x1="61513" y1="39157" x2="61513" y2="39157"/>
                          <a14:foregroundMark x1="60855" y1="26506" x2="60197" y2="26506"/>
                          <a14:foregroundMark x1="69408" y1="16867" x2="69408" y2="16867"/>
                          <a14:foregroundMark x1="74342" y1="9639" x2="74342" y2="9639"/>
                          <a14:foregroundMark x1="67763" y1="5422" x2="67763" y2="5422"/>
                          <a14:foregroundMark x1="60855" y1="3012" x2="60855" y2="3012"/>
                          <a14:foregroundMark x1="52303" y1="2410" x2="52303" y2="2410"/>
                          <a14:foregroundMark x1="42763" y1="2410" x2="42763" y2="2410"/>
                          <a14:foregroundMark x1="30921" y1="3614" x2="30921" y2="3614"/>
                          <a14:foregroundMark x1="24013" y1="7229" x2="24013" y2="7229"/>
                          <a14:foregroundMark x1="17763" y1="14458" x2="17763" y2="14458"/>
                          <a14:foregroundMark x1="16118" y1="13855" x2="16118" y2="13855"/>
                          <a14:foregroundMark x1="9211" y1="21687" x2="9211" y2="21687"/>
                          <a14:foregroundMark x1="46382" y1="45783" x2="46382" y2="45783"/>
                          <a14:foregroundMark x1="48026" y1="57229" x2="48026" y2="57229"/>
                          <a14:foregroundMark x1="29276" y1="42169" x2="29276" y2="42169"/>
                          <a14:foregroundMark x1="17763" y1="35542" x2="17763" y2="35542"/>
                          <a14:foregroundMark x1="23684" y1="17470" x2="23684" y2="17470"/>
                          <a14:foregroundMark x1="26974" y1="15663" x2="26974" y2="15663"/>
                          <a14:foregroundMark x1="54605" y1="15060" x2="54605" y2="15060"/>
                          <a14:foregroundMark x1="59211" y1="16265" x2="59211" y2="16265"/>
                          <a14:foregroundMark x1="66118" y1="34940" x2="66118" y2="34940"/>
                          <a14:foregroundMark x1="70724" y1="29518" x2="70724" y2="29518"/>
                          <a14:foregroundMark x1="70066" y1="25904" x2="70066" y2="25904"/>
                          <a14:foregroundMark x1="63816" y1="31325" x2="63816" y2="31325"/>
                          <a14:foregroundMark x1="66118" y1="49398" x2="66118" y2="49398"/>
                          <a14:foregroundMark x1="70066" y1="55422" x2="70066" y2="55422"/>
                          <a14:foregroundMark x1="79605" y1="41566" x2="79605" y2="41566"/>
                          <a14:foregroundMark x1="88487" y1="33735" x2="88487" y2="33735"/>
                          <a14:foregroundMark x1="92105" y1="26506" x2="92105" y2="26506"/>
                          <a14:foregroundMark x1="97368" y1="19277" x2="97368" y2="19277"/>
                          <a14:foregroundMark x1="12171" y1="66867" x2="12171" y2="66867"/>
                          <a14:foregroundMark x1="6579" y1="66867" x2="6579" y2="66867"/>
                          <a14:foregroundMark x1="46711" y1="93976" x2="46711" y2="93976"/>
                          <a14:foregroundMark x1="89145" y1="38554" x2="89145" y2="38554"/>
                          <a14:foregroundMark x1="95395" y1="36145" x2="95395" y2="36145"/>
                          <a14:foregroundMark x1="97697" y1="26506" x2="97697" y2="26506"/>
                          <a14:backgroundMark x1="94079" y1="28916" x2="94079" y2="28916"/>
                          <a14:backgroundMark x1="96382" y1="24096" x2="96382" y2="24096"/>
                        </a14:backgroundRemoval>
                      </a14:imgEffect>
                    </a14:imgLayer>
                  </a14:imgProps>
                </a:ext>
                <a:ext uri="{28A0092B-C50C-407E-A947-70E740481C1C}">
                  <a14:useLocalDpi xmlns:a14="http://schemas.microsoft.com/office/drawing/2010/main" val="0"/>
                </a:ext>
              </a:extLst>
            </a:blip>
            <a:srcRect/>
            <a:stretch>
              <a:fillRect/>
            </a:stretch>
          </p:blipFill>
          <p:spPr bwMode="auto">
            <a:xfrm>
              <a:off x="2351875" y="6096000"/>
              <a:ext cx="2317219" cy="12653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art Wagon Black And White Clip Art - Mode Of Transport - Cliparts Free  Transparent PNG">
              <a:extLst>
                <a:ext uri="{FF2B5EF4-FFF2-40B4-BE49-F238E27FC236}">
                  <a16:creationId xmlns:a16="http://schemas.microsoft.com/office/drawing/2014/main" id="{02D16F0D-4A5F-9F5D-832C-4260B12EB8D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10" b="93976" l="6579" r="97697">
                          <a14:foregroundMark x1="29605" y1="28916" x2="29605" y2="28916"/>
                          <a14:foregroundMark x1="40789" y1="20482" x2="40789" y2="20482"/>
                          <a14:foregroundMark x1="44737" y1="14458" x2="28618" y2="27108"/>
                          <a14:foregroundMark x1="28618" y1="27108" x2="50658" y2="45783"/>
                          <a14:foregroundMark x1="50658" y1="45783" x2="45395" y2="16867"/>
                          <a14:foregroundMark x1="45395" y1="16867" x2="45395" y2="16867"/>
                          <a14:foregroundMark x1="61513" y1="39157" x2="61513" y2="39157"/>
                          <a14:foregroundMark x1="60855" y1="26506" x2="60197" y2="26506"/>
                          <a14:foregroundMark x1="69408" y1="16867" x2="69408" y2="16867"/>
                          <a14:foregroundMark x1="74342" y1="9639" x2="74342" y2="9639"/>
                          <a14:foregroundMark x1="67763" y1="5422" x2="67763" y2="5422"/>
                          <a14:foregroundMark x1="60855" y1="3012" x2="60855" y2="3012"/>
                          <a14:foregroundMark x1="52303" y1="2410" x2="52303" y2="2410"/>
                          <a14:foregroundMark x1="42763" y1="2410" x2="42763" y2="2410"/>
                          <a14:foregroundMark x1="30921" y1="3614" x2="30921" y2="3614"/>
                          <a14:foregroundMark x1="24013" y1="7229" x2="24013" y2="7229"/>
                          <a14:foregroundMark x1="17763" y1="14458" x2="17763" y2="14458"/>
                          <a14:foregroundMark x1="16118" y1="13855" x2="16118" y2="13855"/>
                          <a14:foregroundMark x1="9211" y1="21687" x2="9211" y2="21687"/>
                          <a14:foregroundMark x1="46382" y1="45783" x2="46382" y2="45783"/>
                          <a14:foregroundMark x1="48026" y1="57229" x2="48026" y2="57229"/>
                          <a14:foregroundMark x1="29276" y1="42169" x2="29276" y2="42169"/>
                          <a14:foregroundMark x1="17763" y1="35542" x2="17763" y2="35542"/>
                          <a14:foregroundMark x1="23684" y1="17470" x2="23684" y2="17470"/>
                          <a14:foregroundMark x1="26974" y1="15663" x2="26974" y2="15663"/>
                          <a14:foregroundMark x1="54605" y1="15060" x2="54605" y2="15060"/>
                          <a14:foregroundMark x1="59211" y1="16265" x2="59211" y2="16265"/>
                          <a14:foregroundMark x1="66118" y1="34940" x2="66118" y2="34940"/>
                          <a14:foregroundMark x1="70724" y1="29518" x2="70724" y2="29518"/>
                          <a14:foregroundMark x1="70066" y1="25904" x2="70066" y2="25904"/>
                          <a14:foregroundMark x1="63816" y1="31325" x2="63816" y2="31325"/>
                          <a14:foregroundMark x1="66118" y1="49398" x2="66118" y2="49398"/>
                          <a14:foregroundMark x1="70066" y1="55422" x2="70066" y2="55422"/>
                          <a14:foregroundMark x1="79605" y1="41566" x2="79605" y2="41566"/>
                          <a14:foregroundMark x1="88487" y1="33735" x2="88487" y2="33735"/>
                          <a14:foregroundMark x1="92105" y1="26506" x2="92105" y2="26506"/>
                          <a14:foregroundMark x1="97368" y1="19277" x2="97368" y2="19277"/>
                          <a14:foregroundMark x1="12171" y1="66867" x2="12171" y2="66867"/>
                          <a14:foregroundMark x1="6579" y1="66867" x2="6579" y2="66867"/>
                          <a14:foregroundMark x1="46711" y1="93976" x2="46711" y2="93976"/>
                          <a14:foregroundMark x1="89145" y1="38554" x2="89145" y2="38554"/>
                          <a14:foregroundMark x1="95395" y1="36145" x2="95395" y2="36145"/>
                          <a14:foregroundMark x1="97697" y1="26506" x2="97697" y2="26506"/>
                          <a14:backgroundMark x1="94079" y1="28916" x2="94079" y2="28916"/>
                          <a14:backgroundMark x1="96382" y1="24096" x2="96382" y2="24096"/>
                        </a14:backgroundRemoval>
                      </a14:imgEffect>
                    </a14:imgLayer>
                  </a14:imgProps>
                </a:ext>
                <a:ext uri="{28A0092B-C50C-407E-A947-70E740481C1C}">
                  <a14:useLocalDpi xmlns:a14="http://schemas.microsoft.com/office/drawing/2010/main" val="0"/>
                </a:ext>
              </a:extLst>
            </a:blip>
            <a:srcRect/>
            <a:stretch>
              <a:fillRect/>
            </a:stretch>
          </p:blipFill>
          <p:spPr bwMode="auto">
            <a:xfrm>
              <a:off x="34656" y="6096000"/>
              <a:ext cx="2317219" cy="12653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191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extBox 5"/>
          <p:cNvSpPr txBox="1"/>
          <p:nvPr/>
        </p:nvSpPr>
        <p:spPr>
          <a:xfrm>
            <a:off x="3429000" y="341795"/>
            <a:ext cx="2942052" cy="449675"/>
          </a:xfrm>
          <a:prstGeom prst="rect">
            <a:avLst/>
          </a:prstGeom>
        </p:spPr>
        <p:txBody>
          <a:bodyPr wrap="square" lIns="0" tIns="0" rIns="0" bIns="0" rtlCol="0" anchor="t">
            <a:spAutoFit/>
          </a:bodyPr>
          <a:lstStyle/>
          <a:p>
            <a:pPr algn="just">
              <a:lnSpc>
                <a:spcPts val="3358"/>
              </a:lnSpc>
            </a:pPr>
            <a:r>
              <a:rPr lang="en-US" sz="4000" spc="68" dirty="0">
                <a:solidFill>
                  <a:schemeClr val="bg1"/>
                </a:solidFill>
                <a:latin typeface="Raleway" pitchFamily="2" charset="0"/>
              </a:rPr>
              <a:t>Take Order</a:t>
            </a:r>
          </a:p>
        </p:txBody>
      </p:sp>
      <p:sp>
        <p:nvSpPr>
          <p:cNvPr id="16" name="TextBox 16"/>
          <p:cNvSpPr txBox="1"/>
          <p:nvPr/>
        </p:nvSpPr>
        <p:spPr>
          <a:xfrm>
            <a:off x="990600" y="950103"/>
            <a:ext cx="8077200" cy="2645724"/>
          </a:xfrm>
          <a:prstGeom prst="rect">
            <a:avLst/>
          </a:prstGeom>
        </p:spPr>
        <p:txBody>
          <a:bodyPr wrap="square" lIns="0" tIns="0" rIns="0" bIns="0" rtlCol="0" anchor="t">
            <a:spAutoFit/>
          </a:bodyPr>
          <a:lstStyle/>
          <a:p>
            <a:pPr algn="l"/>
            <a:r>
              <a:rPr lang="en-US" dirty="0">
                <a:solidFill>
                  <a:schemeClr val="bg1"/>
                </a:solidFill>
                <a:latin typeface="Raleway" pitchFamily="2" charset="0"/>
              </a:rPr>
              <a:t>This method is where Scouts go door-to-door selling popcorn to friends, family, and neighbors, using an order sheet. </a:t>
            </a:r>
          </a:p>
          <a:p>
            <a:pPr algn="l"/>
            <a:endParaRPr lang="en-US" dirty="0">
              <a:solidFill>
                <a:schemeClr val="bg1"/>
              </a:solidFill>
              <a:latin typeface="Raleway" pitchFamily="2" charset="0"/>
            </a:endParaRPr>
          </a:p>
          <a:p>
            <a:pPr algn="l"/>
            <a:r>
              <a:rPr lang="en-US" dirty="0">
                <a:solidFill>
                  <a:schemeClr val="bg1"/>
                </a:solidFill>
                <a:latin typeface="Raleway" pitchFamily="2" charset="0"/>
              </a:rPr>
              <a:t>Parents can also help by taking the “take to work” order forms to work. </a:t>
            </a:r>
          </a:p>
          <a:p>
            <a:pPr algn="l"/>
            <a:endParaRPr lang="en-US" dirty="0">
              <a:solidFill>
                <a:schemeClr val="bg1"/>
              </a:solidFill>
              <a:latin typeface="Raleway" pitchFamily="2" charset="0"/>
            </a:endParaRPr>
          </a:p>
          <a:p>
            <a:pPr algn="l"/>
            <a:r>
              <a:rPr lang="en-US" dirty="0">
                <a:solidFill>
                  <a:schemeClr val="bg1"/>
                </a:solidFill>
                <a:latin typeface="Raleway" pitchFamily="2" charset="0"/>
              </a:rPr>
              <a:t>At the end of the sale, the Scouts deliver the ordered products to the customers who ordered them.</a:t>
            </a:r>
          </a:p>
          <a:p>
            <a:pPr algn="l"/>
            <a:endParaRPr lang="en-US" dirty="0">
              <a:solidFill>
                <a:schemeClr val="bg1"/>
              </a:solidFill>
              <a:latin typeface="Raleway" pitchFamily="2" charset="0"/>
            </a:endParaRPr>
          </a:p>
          <a:p>
            <a:pPr algn="l"/>
            <a:r>
              <a:rPr lang="en-US" b="1" i="1" dirty="0">
                <a:solidFill>
                  <a:schemeClr val="bg1"/>
                </a:solidFill>
                <a:latin typeface="Raleway" pitchFamily="2" charset="0"/>
              </a:rPr>
              <a:t>TIP: Use leftover inventory from your Show &amp; Sell to fill these orders.</a:t>
            </a:r>
            <a:endParaRPr lang="en-US" dirty="0">
              <a:solidFill>
                <a:schemeClr val="bg1"/>
              </a:solidFill>
              <a:latin typeface="Raleway" pitchFamily="2" charset="0"/>
            </a:endParaRPr>
          </a:p>
          <a:p>
            <a:pPr>
              <a:lnSpc>
                <a:spcPct val="107000"/>
              </a:lnSpc>
              <a:spcAft>
                <a:spcPts val="440"/>
              </a:spcAft>
              <a:tabLst>
                <a:tab pos="1885974" algn="l"/>
              </a:tabLst>
            </a:pPr>
            <a:endParaRPr lang="en-US" sz="991" kern="100" dirty="0">
              <a:solidFill>
                <a:schemeClr val="bg1"/>
              </a:solidFill>
              <a:latin typeface="Raleway" pitchFamily="2"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92A75D1-4A40-53E4-A0CC-4A1A6DA5FD65}"/>
              </a:ext>
            </a:extLst>
          </p:cNvPr>
          <p:cNvPicPr>
            <a:picLocks noChangeAspect="1"/>
          </p:cNvPicPr>
          <p:nvPr/>
        </p:nvPicPr>
        <p:blipFill>
          <a:blip r:embed="rId2"/>
          <a:stretch>
            <a:fillRect/>
          </a:stretch>
        </p:blipFill>
        <p:spPr>
          <a:xfrm>
            <a:off x="304088" y="3773296"/>
            <a:ext cx="4600597" cy="3657309"/>
          </a:xfrm>
          <a:prstGeom prst="rect">
            <a:avLst/>
          </a:prstGeom>
        </p:spPr>
      </p:pic>
      <p:pic>
        <p:nvPicPr>
          <p:cNvPr id="8" name="Picture 7">
            <a:extLst>
              <a:ext uri="{FF2B5EF4-FFF2-40B4-BE49-F238E27FC236}">
                <a16:creationId xmlns:a16="http://schemas.microsoft.com/office/drawing/2014/main" id="{48D76CDF-CF07-7760-905C-67AEDB20221D}"/>
              </a:ext>
            </a:extLst>
          </p:cNvPr>
          <p:cNvPicPr>
            <a:picLocks noChangeAspect="1"/>
          </p:cNvPicPr>
          <p:nvPr/>
        </p:nvPicPr>
        <p:blipFill>
          <a:blip r:embed="rId3"/>
          <a:stretch>
            <a:fillRect/>
          </a:stretch>
        </p:blipFill>
        <p:spPr>
          <a:xfrm>
            <a:off x="5092450" y="3789563"/>
            <a:ext cx="4661862" cy="3658462"/>
          </a:xfrm>
          <a:prstGeom prst="rect">
            <a:avLst/>
          </a:prstGeom>
        </p:spPr>
      </p:pic>
    </p:spTree>
    <p:extLst>
      <p:ext uri="{BB962C8B-B14F-4D97-AF65-F5344CB8AC3E}">
        <p14:creationId xmlns:p14="http://schemas.microsoft.com/office/powerpoint/2010/main" val="3166482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2" name="Freeform 2"/>
          <p:cNvSpPr/>
          <p:nvPr/>
        </p:nvSpPr>
        <p:spPr>
          <a:xfrm>
            <a:off x="-114300" y="-114300"/>
            <a:ext cx="10287000" cy="8001000"/>
          </a:xfrm>
          <a:custGeom>
            <a:avLst/>
            <a:gdLst/>
            <a:ahLst/>
            <a:cxnLst/>
            <a:rect l="l" t="t" r="r" b="b"/>
            <a:pathLst>
              <a:path w="10287000" h="8001000">
                <a:moveTo>
                  <a:pt x="0" y="0"/>
                </a:moveTo>
                <a:lnTo>
                  <a:pt x="10287000" y="0"/>
                </a:lnTo>
                <a:lnTo>
                  <a:pt x="10287000" y="8001000"/>
                </a:lnTo>
                <a:lnTo>
                  <a:pt x="0" y="8001000"/>
                </a:lnTo>
                <a:lnTo>
                  <a:pt x="0" y="0"/>
                </a:lnTo>
                <a:close/>
              </a:path>
            </a:pathLst>
          </a:custGeom>
          <a:blipFill>
            <a:blip r:embed="rId2">
              <a:alphaModFix amt="27000"/>
            </a:blip>
            <a:stretch>
              <a:fillRect l="-8439" r="-8439"/>
            </a:stretch>
          </a:blipFill>
        </p:spPr>
        <p:txBody>
          <a:bodyPr/>
          <a:lstStyle/>
          <a:p>
            <a:endParaRPr lang="en-US"/>
          </a:p>
        </p:txBody>
      </p:sp>
      <p:sp>
        <p:nvSpPr>
          <p:cNvPr id="3" name="Freeform 3"/>
          <p:cNvSpPr/>
          <p:nvPr/>
        </p:nvSpPr>
        <p:spPr>
          <a:xfrm flipH="1">
            <a:off x="8902589" y="6511512"/>
            <a:ext cx="757141" cy="805469"/>
          </a:xfrm>
          <a:custGeom>
            <a:avLst/>
            <a:gdLst/>
            <a:ahLst/>
            <a:cxnLst/>
            <a:rect l="l" t="t" r="r" b="b"/>
            <a:pathLst>
              <a:path w="757141" h="805469">
                <a:moveTo>
                  <a:pt x="757142" y="0"/>
                </a:moveTo>
                <a:lnTo>
                  <a:pt x="0" y="0"/>
                </a:lnTo>
                <a:lnTo>
                  <a:pt x="0" y="805470"/>
                </a:lnTo>
                <a:lnTo>
                  <a:pt x="757142" y="805470"/>
                </a:lnTo>
                <a:lnTo>
                  <a:pt x="75714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0" y="0"/>
            <a:ext cx="10058400" cy="104451"/>
            <a:chOff x="0" y="0"/>
            <a:chExt cx="4451339" cy="46225"/>
          </a:xfrm>
        </p:grpSpPr>
        <p:sp>
          <p:nvSpPr>
            <p:cNvPr id="5" name="Freeform 5"/>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6" name="TextBox 6"/>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7" name="Group 7"/>
          <p:cNvGrpSpPr/>
          <p:nvPr/>
        </p:nvGrpSpPr>
        <p:grpSpPr>
          <a:xfrm>
            <a:off x="0" y="142549"/>
            <a:ext cx="10058400" cy="216990"/>
            <a:chOff x="0" y="0"/>
            <a:chExt cx="4451339" cy="96029"/>
          </a:xfrm>
        </p:grpSpPr>
        <p:sp>
          <p:nvSpPr>
            <p:cNvPr id="8" name="Freeform 8"/>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FFFFFF"/>
            </a:solidFill>
          </p:spPr>
          <p:txBody>
            <a:bodyPr/>
            <a:lstStyle/>
            <a:p>
              <a:endParaRPr lang="en-US"/>
            </a:p>
          </p:txBody>
        </p:sp>
        <p:sp>
          <p:nvSpPr>
            <p:cNvPr id="9" name="TextBox 9"/>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0" name="TextBox 10"/>
          <p:cNvSpPr txBox="1"/>
          <p:nvPr/>
        </p:nvSpPr>
        <p:spPr>
          <a:xfrm>
            <a:off x="777240" y="3226321"/>
            <a:ext cx="8138160" cy="1102360"/>
          </a:xfrm>
          <a:prstGeom prst="rect">
            <a:avLst/>
          </a:prstGeom>
        </p:spPr>
        <p:txBody>
          <a:bodyPr lIns="0" tIns="0" rIns="0" bIns="0" rtlCol="0" anchor="t">
            <a:spAutoFit/>
          </a:bodyPr>
          <a:lstStyle/>
          <a:p>
            <a:pPr algn="just">
              <a:lnSpc>
                <a:spcPts val="2239"/>
              </a:lnSpc>
            </a:pPr>
            <a:r>
              <a:rPr lang="en-US" sz="1599">
                <a:solidFill>
                  <a:srgbClr val="FFFFFF"/>
                </a:solidFill>
                <a:latin typeface="Raleway 1"/>
                <a:ea typeface="Raleway 1"/>
                <a:cs typeface="Raleway 1"/>
                <a:sym typeface="Raleway 1"/>
              </a:rPr>
              <a:t>“Hello!  My name is _________________ and I am with pack/troop _______.  I am selling popcorn to earn my way to ________ and support our camp outings.  I have some great popcorn flavors available for sale.  My favorite flavor is ___________ and I know you will love our popcorn assortment.  Would you consider supporting me?  </a:t>
            </a:r>
          </a:p>
        </p:txBody>
      </p:sp>
      <p:sp>
        <p:nvSpPr>
          <p:cNvPr id="11" name="TextBox 11"/>
          <p:cNvSpPr txBox="1"/>
          <p:nvPr/>
        </p:nvSpPr>
        <p:spPr>
          <a:xfrm>
            <a:off x="790051" y="700940"/>
            <a:ext cx="7907328" cy="1597427"/>
          </a:xfrm>
          <a:prstGeom prst="rect">
            <a:avLst/>
          </a:prstGeom>
        </p:spPr>
        <p:txBody>
          <a:bodyPr lIns="0" tIns="0" rIns="0" bIns="0" rtlCol="0" anchor="t">
            <a:spAutoFit/>
          </a:bodyPr>
          <a:lstStyle/>
          <a:p>
            <a:pPr algn="l">
              <a:lnSpc>
                <a:spcPts val="6439"/>
              </a:lnSpc>
              <a:spcBef>
                <a:spcPct val="0"/>
              </a:spcBef>
            </a:pPr>
            <a:r>
              <a:rPr lang="en-US" sz="4599" spc="229" dirty="0">
                <a:solidFill>
                  <a:schemeClr val="bg1"/>
                </a:solidFill>
                <a:latin typeface="Raleway 2 Heavy"/>
                <a:ea typeface="Raleway 2 Heavy"/>
                <a:cs typeface="Raleway 2 Heavy"/>
                <a:sym typeface="Raleway 2 Heavy"/>
              </a:rPr>
              <a:t>SCOUT SCRIPT &amp; BEST PRACTICES</a:t>
            </a:r>
          </a:p>
        </p:txBody>
      </p:sp>
      <p:sp>
        <p:nvSpPr>
          <p:cNvPr id="12" name="TextBox 12"/>
          <p:cNvSpPr txBox="1"/>
          <p:nvPr/>
        </p:nvSpPr>
        <p:spPr>
          <a:xfrm>
            <a:off x="777240" y="2732846"/>
            <a:ext cx="4158551" cy="432331"/>
          </a:xfrm>
          <a:prstGeom prst="rect">
            <a:avLst/>
          </a:prstGeom>
        </p:spPr>
        <p:txBody>
          <a:bodyPr lIns="0" tIns="0" rIns="0" bIns="0" rtlCol="0" anchor="t">
            <a:spAutoFit/>
          </a:bodyPr>
          <a:lstStyle/>
          <a:p>
            <a:pPr algn="l">
              <a:lnSpc>
                <a:spcPts val="3470"/>
              </a:lnSpc>
            </a:pPr>
            <a:r>
              <a:rPr lang="en-US" sz="2479">
                <a:solidFill>
                  <a:srgbClr val="FFFFFF"/>
                </a:solidFill>
                <a:latin typeface="Raleway 2 Bold"/>
                <a:ea typeface="Raleway 2 Bold"/>
                <a:cs typeface="Raleway 2 Bold"/>
                <a:sym typeface="Raleway 2 Bold"/>
              </a:rPr>
              <a:t>SCOUT SCRIPT</a:t>
            </a:r>
          </a:p>
        </p:txBody>
      </p:sp>
      <p:sp>
        <p:nvSpPr>
          <p:cNvPr id="13" name="TextBox 13"/>
          <p:cNvSpPr txBox="1"/>
          <p:nvPr/>
        </p:nvSpPr>
        <p:spPr>
          <a:xfrm>
            <a:off x="1809490" y="4576331"/>
            <a:ext cx="6439421" cy="223976"/>
          </a:xfrm>
          <a:prstGeom prst="rect">
            <a:avLst/>
          </a:prstGeom>
        </p:spPr>
        <p:txBody>
          <a:bodyPr lIns="0" tIns="0" rIns="0" bIns="0" rtlCol="0" anchor="t">
            <a:spAutoFit/>
          </a:bodyPr>
          <a:lstStyle/>
          <a:p>
            <a:pPr algn="l">
              <a:lnSpc>
                <a:spcPts val="1824"/>
              </a:lnSpc>
            </a:pPr>
            <a:r>
              <a:rPr lang="en-US" sz="1302">
                <a:solidFill>
                  <a:srgbClr val="FFFFFF"/>
                </a:solidFill>
                <a:latin typeface="Raleway 1 Bold"/>
                <a:ea typeface="Raleway 1 Bold"/>
                <a:cs typeface="Raleway 1 Bold"/>
                <a:sym typeface="Raleway 1 Bold"/>
              </a:rPr>
              <a:t>***Always thank your customer, even if they do not purchase.  Be cordial &amp; kind.  </a:t>
            </a:r>
          </a:p>
        </p:txBody>
      </p:sp>
      <p:sp>
        <p:nvSpPr>
          <p:cNvPr id="14" name="TextBox 14"/>
          <p:cNvSpPr txBox="1"/>
          <p:nvPr/>
        </p:nvSpPr>
        <p:spPr>
          <a:xfrm>
            <a:off x="790051" y="4960959"/>
            <a:ext cx="4158551" cy="432331"/>
          </a:xfrm>
          <a:prstGeom prst="rect">
            <a:avLst/>
          </a:prstGeom>
        </p:spPr>
        <p:txBody>
          <a:bodyPr lIns="0" tIns="0" rIns="0" bIns="0" rtlCol="0" anchor="t">
            <a:spAutoFit/>
          </a:bodyPr>
          <a:lstStyle/>
          <a:p>
            <a:pPr algn="l">
              <a:lnSpc>
                <a:spcPts val="3470"/>
              </a:lnSpc>
            </a:pPr>
            <a:r>
              <a:rPr lang="en-US" sz="2479">
                <a:solidFill>
                  <a:srgbClr val="FFFFFF"/>
                </a:solidFill>
                <a:latin typeface="Raleway 2 Bold"/>
                <a:ea typeface="Raleway 2 Bold"/>
                <a:cs typeface="Raleway 2 Bold"/>
                <a:sym typeface="Raleway 2 Bold"/>
              </a:rPr>
              <a:t>SELLING TIPS</a:t>
            </a:r>
          </a:p>
        </p:txBody>
      </p:sp>
      <p:sp>
        <p:nvSpPr>
          <p:cNvPr id="15" name="TextBox 15"/>
          <p:cNvSpPr txBox="1"/>
          <p:nvPr/>
        </p:nvSpPr>
        <p:spPr>
          <a:xfrm>
            <a:off x="777240" y="5488540"/>
            <a:ext cx="8138160" cy="1654810"/>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FFFFFF"/>
                </a:solidFill>
                <a:latin typeface="Raleway 1 Bold"/>
                <a:ea typeface="Raleway 1 Bold"/>
                <a:cs typeface="Raleway 1 Bold"/>
                <a:sym typeface="Raleway 1 Bold"/>
              </a:rPr>
              <a:t>Be in Uniform - </a:t>
            </a:r>
            <a:r>
              <a:rPr lang="en-US" sz="1599">
                <a:solidFill>
                  <a:srgbClr val="FFFFFF"/>
                </a:solidFill>
                <a:latin typeface="Raleway 1"/>
                <a:ea typeface="Raleway 1"/>
                <a:cs typeface="Raleway 1"/>
                <a:sym typeface="Raleway 1"/>
              </a:rPr>
              <a:t>always wear your clean uniform.</a:t>
            </a:r>
          </a:p>
          <a:p>
            <a:pPr marL="345439" lvl="1" indent="-172720" algn="l">
              <a:lnSpc>
                <a:spcPts val="2239"/>
              </a:lnSpc>
              <a:buFont typeface="Arial"/>
              <a:buChar char="•"/>
            </a:pPr>
            <a:r>
              <a:rPr lang="en-US" sz="1599">
                <a:solidFill>
                  <a:srgbClr val="FFFFFF"/>
                </a:solidFill>
                <a:latin typeface="Raleway 1 Bold"/>
                <a:ea typeface="Raleway 1 Bold"/>
                <a:cs typeface="Raleway 1 Bold"/>
                <a:sym typeface="Raleway 1 Bold"/>
              </a:rPr>
              <a:t>Know Your Products - </a:t>
            </a:r>
            <a:r>
              <a:rPr lang="en-US" sz="1599">
                <a:solidFill>
                  <a:srgbClr val="FFFFFF"/>
                </a:solidFill>
                <a:latin typeface="Raleway 1"/>
                <a:ea typeface="Raleway 1"/>
                <a:cs typeface="Raleway 1"/>
                <a:sym typeface="Raleway 1"/>
              </a:rPr>
              <a:t>know the names &amp; types of popcorn you are selling.  </a:t>
            </a:r>
          </a:p>
          <a:p>
            <a:pPr marL="345439" lvl="1" indent="-172720" algn="l">
              <a:lnSpc>
                <a:spcPts val="2239"/>
              </a:lnSpc>
              <a:buFont typeface="Arial"/>
              <a:buChar char="•"/>
            </a:pPr>
            <a:r>
              <a:rPr lang="en-US" sz="1599">
                <a:solidFill>
                  <a:srgbClr val="FFFFFF"/>
                </a:solidFill>
                <a:latin typeface="Raleway 1 Bold"/>
                <a:ea typeface="Raleway 1 Bold"/>
                <a:cs typeface="Raleway 1 Bold"/>
                <a:sym typeface="Raleway 1 Bold"/>
              </a:rPr>
              <a:t>Be Prepared - </a:t>
            </a:r>
            <a:r>
              <a:rPr lang="en-US" sz="1599">
                <a:solidFill>
                  <a:srgbClr val="FFFFFF"/>
                </a:solidFill>
                <a:latin typeface="Raleway 1"/>
                <a:ea typeface="Raleway 1"/>
                <a:cs typeface="Raleway 1"/>
                <a:sym typeface="Raleway 1"/>
              </a:rPr>
              <a:t>practice your sales script and pitch.  Have confidence and smile!</a:t>
            </a:r>
          </a:p>
          <a:p>
            <a:pPr marL="345439" lvl="1" indent="-172720" algn="l">
              <a:lnSpc>
                <a:spcPts val="2239"/>
              </a:lnSpc>
              <a:buFont typeface="Arial"/>
              <a:buChar char="•"/>
            </a:pPr>
            <a:r>
              <a:rPr lang="en-US" sz="1599">
                <a:solidFill>
                  <a:srgbClr val="FFFFFF"/>
                </a:solidFill>
                <a:latin typeface="Raleway 1 Bold"/>
                <a:ea typeface="Raleway 1 Bold"/>
                <a:cs typeface="Raleway 1 Bold"/>
                <a:sym typeface="Raleway 1 Bold"/>
              </a:rPr>
              <a:t>Always Thank your Customers - </a:t>
            </a:r>
            <a:r>
              <a:rPr lang="en-US" sz="1599">
                <a:solidFill>
                  <a:srgbClr val="FFFFFF"/>
                </a:solidFill>
                <a:latin typeface="Raleway 1"/>
                <a:ea typeface="Raleway 1"/>
                <a:cs typeface="Raleway 1"/>
                <a:sym typeface="Raleway 1"/>
              </a:rPr>
              <a:t>even if they do not purchase.</a:t>
            </a:r>
          </a:p>
          <a:p>
            <a:pPr marL="345439" lvl="1" indent="-172720" algn="l">
              <a:lnSpc>
                <a:spcPts val="2239"/>
              </a:lnSpc>
              <a:buFont typeface="Arial"/>
              <a:buChar char="•"/>
            </a:pPr>
            <a:r>
              <a:rPr lang="en-US" sz="1599">
                <a:solidFill>
                  <a:srgbClr val="FFFFFF"/>
                </a:solidFill>
                <a:latin typeface="Raleway 1 Bold"/>
                <a:ea typeface="Raleway 1 Bold"/>
                <a:cs typeface="Raleway 1 Bold"/>
                <a:sym typeface="Raleway 1 Bold"/>
              </a:rPr>
              <a:t>Follow Scout Safety Tips - </a:t>
            </a:r>
            <a:r>
              <a:rPr lang="en-US" sz="1599">
                <a:solidFill>
                  <a:srgbClr val="FFFFFF"/>
                </a:solidFill>
                <a:latin typeface="Raleway 1"/>
                <a:ea typeface="Raleway 1"/>
                <a:cs typeface="Raleway 1"/>
                <a:sym typeface="Raleway 1"/>
              </a:rPr>
              <a:t>buddy system, road-rules, money management and curfew.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058400" cy="104451"/>
            <a:chOff x="0" y="0"/>
            <a:chExt cx="4451339" cy="46225"/>
          </a:xfrm>
        </p:grpSpPr>
        <p:sp>
          <p:nvSpPr>
            <p:cNvPr id="3" name="Freeform 3"/>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4" name="TextBox 4"/>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5" name="Group 5"/>
          <p:cNvGrpSpPr/>
          <p:nvPr/>
        </p:nvGrpSpPr>
        <p:grpSpPr>
          <a:xfrm>
            <a:off x="0" y="142549"/>
            <a:ext cx="10058400" cy="216990"/>
            <a:chOff x="0" y="0"/>
            <a:chExt cx="4451339" cy="96029"/>
          </a:xfrm>
        </p:grpSpPr>
        <p:sp>
          <p:nvSpPr>
            <p:cNvPr id="6" name="Freeform 6"/>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7" name="TextBox 7"/>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8" name="Freeform 8"/>
          <p:cNvSpPr/>
          <p:nvPr/>
        </p:nvSpPr>
        <p:spPr>
          <a:xfrm>
            <a:off x="6109064" y="2261035"/>
            <a:ext cx="4648350" cy="5651490"/>
          </a:xfrm>
          <a:custGeom>
            <a:avLst/>
            <a:gdLst/>
            <a:ahLst/>
            <a:cxnLst/>
            <a:rect l="l" t="t" r="r" b="b"/>
            <a:pathLst>
              <a:path w="4648350" h="5651490">
                <a:moveTo>
                  <a:pt x="0" y="0"/>
                </a:moveTo>
                <a:lnTo>
                  <a:pt x="4648351" y="0"/>
                </a:lnTo>
                <a:lnTo>
                  <a:pt x="4648351" y="5651490"/>
                </a:lnTo>
                <a:lnTo>
                  <a:pt x="0" y="5651490"/>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1860340" y="1337904"/>
            <a:ext cx="2788887" cy="323896"/>
            <a:chOff x="0" y="0"/>
            <a:chExt cx="3718515" cy="431862"/>
          </a:xfrm>
        </p:grpSpPr>
        <p:sp>
          <p:nvSpPr>
            <p:cNvPr id="10" name="Freeform 10"/>
            <p:cNvSpPr/>
            <p:nvPr/>
          </p:nvSpPr>
          <p:spPr>
            <a:xfrm>
              <a:off x="0" y="0"/>
              <a:ext cx="3718515" cy="431862"/>
            </a:xfrm>
            <a:custGeom>
              <a:avLst/>
              <a:gdLst/>
              <a:ahLst/>
              <a:cxnLst/>
              <a:rect l="l" t="t" r="r" b="b"/>
              <a:pathLst>
                <a:path w="3718515" h="431862">
                  <a:moveTo>
                    <a:pt x="0" y="0"/>
                  </a:moveTo>
                  <a:lnTo>
                    <a:pt x="3718515" y="0"/>
                  </a:lnTo>
                  <a:lnTo>
                    <a:pt x="3718515" y="431862"/>
                  </a:lnTo>
                  <a:lnTo>
                    <a:pt x="0" y="431862"/>
                  </a:lnTo>
                  <a:lnTo>
                    <a:pt x="0" y="0"/>
                  </a:lnTo>
                  <a:close/>
                </a:path>
              </a:pathLst>
            </a:custGeom>
            <a:blipFill>
              <a:blip r:embed="rId3">
                <a:extLst>
                  <a:ext uri="{96DAC541-7B7A-43D3-8B79-37D633B846F1}">
                    <asvg:svgBlip xmlns:asvg="http://schemas.microsoft.com/office/drawing/2016/SVG/main" r:embed="rId4"/>
                  </a:ext>
                </a:extLst>
              </a:blip>
              <a:stretch>
                <a:fillRect t="-586" b="-586"/>
              </a:stretch>
            </a:blipFill>
          </p:spPr>
          <p:txBody>
            <a:bodyPr/>
            <a:lstStyle/>
            <a:p>
              <a:endParaRPr lang="en-US"/>
            </a:p>
          </p:txBody>
        </p:sp>
        <p:sp>
          <p:nvSpPr>
            <p:cNvPr id="11" name="TextBox 11"/>
            <p:cNvSpPr txBox="1"/>
            <p:nvPr/>
          </p:nvSpPr>
          <p:spPr>
            <a:xfrm>
              <a:off x="506302" y="-917"/>
              <a:ext cx="3090802" cy="395596"/>
            </a:xfrm>
            <a:prstGeom prst="rect">
              <a:avLst/>
            </a:prstGeom>
          </p:spPr>
          <p:txBody>
            <a:bodyPr lIns="0" tIns="0" rIns="0" bIns="0" rtlCol="0" anchor="t">
              <a:spAutoFit/>
            </a:bodyPr>
            <a:lstStyle/>
            <a:p>
              <a:pPr algn="l">
                <a:lnSpc>
                  <a:spcPts val="2544"/>
                </a:lnSpc>
                <a:spcBef>
                  <a:spcPct val="0"/>
                </a:spcBef>
              </a:pPr>
              <a:r>
                <a:rPr lang="en-US" sz="1817" spc="90">
                  <a:solidFill>
                    <a:srgbClr val="FFFFFF"/>
                  </a:solidFill>
                  <a:latin typeface="Raleway 2 Bold Italics"/>
                  <a:ea typeface="Raleway 2 Bold Italics"/>
                  <a:cs typeface="Raleway 2 Bold Italics"/>
                  <a:sym typeface="Raleway 2 Bold Italics"/>
                </a:rPr>
                <a:t>SHOP ONLINE!</a:t>
              </a:r>
            </a:p>
          </p:txBody>
        </p:sp>
      </p:grpSp>
      <p:grpSp>
        <p:nvGrpSpPr>
          <p:cNvPr id="12" name="Group 12"/>
          <p:cNvGrpSpPr>
            <a:grpSpLocks noChangeAspect="1"/>
          </p:cNvGrpSpPr>
          <p:nvPr/>
        </p:nvGrpSpPr>
        <p:grpSpPr>
          <a:xfrm>
            <a:off x="6434015" y="2261035"/>
            <a:ext cx="2305293" cy="4561419"/>
            <a:chOff x="0" y="0"/>
            <a:chExt cx="2620010" cy="5184140"/>
          </a:xfrm>
        </p:grpSpPr>
        <p:sp>
          <p:nvSpPr>
            <p:cNvPr id="13" name="Freeform 13"/>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14" name="Freeform 14"/>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5"/>
              <a:stretch>
                <a:fillRect l="-112823" r="-112823"/>
              </a:stretch>
            </a:blipFill>
          </p:spPr>
          <p:txBody>
            <a:bodyPr/>
            <a:lstStyle/>
            <a:p>
              <a:endParaRPr lang="en-US"/>
            </a:p>
          </p:txBody>
        </p:sp>
        <p:sp>
          <p:nvSpPr>
            <p:cNvPr id="15" name="Freeform 15"/>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606060"/>
            </a:solidFill>
          </p:spPr>
          <p:txBody>
            <a:bodyPr/>
            <a:lstStyle/>
            <a:p>
              <a:endParaRPr lang="en-US"/>
            </a:p>
          </p:txBody>
        </p:sp>
        <p:sp>
          <p:nvSpPr>
            <p:cNvPr id="16" name="Freeform 16"/>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606060"/>
            </a:solidFill>
          </p:spPr>
          <p:txBody>
            <a:bodyPr/>
            <a:lstStyle/>
            <a:p>
              <a:endParaRPr lang="en-US"/>
            </a:p>
          </p:txBody>
        </p:sp>
        <p:sp>
          <p:nvSpPr>
            <p:cNvPr id="17" name="Freeform 17"/>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B8B8B8"/>
            </a:solidFill>
          </p:spPr>
          <p:txBody>
            <a:bodyPr/>
            <a:lstStyle/>
            <a:p>
              <a:endParaRPr lang="en-US"/>
            </a:p>
          </p:txBody>
        </p:sp>
        <p:sp>
          <p:nvSpPr>
            <p:cNvPr id="18" name="Freeform 18"/>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B8B8B8"/>
            </a:solidFill>
          </p:spPr>
          <p:txBody>
            <a:bodyPr/>
            <a:lstStyle/>
            <a:p>
              <a:endParaRPr lang="en-US"/>
            </a:p>
          </p:txBody>
        </p:sp>
        <p:sp>
          <p:nvSpPr>
            <p:cNvPr id="19" name="Freeform 19"/>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B8B8B8"/>
            </a:solidFill>
          </p:spPr>
          <p:txBody>
            <a:bodyPr/>
            <a:lstStyle/>
            <a:p>
              <a:endParaRPr lang="en-US"/>
            </a:p>
          </p:txBody>
        </p:sp>
        <p:sp>
          <p:nvSpPr>
            <p:cNvPr id="20" name="Freeform 20"/>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B8B8B8"/>
            </a:solidFill>
          </p:spPr>
          <p:txBody>
            <a:bodyPr/>
            <a:lstStyle/>
            <a:p>
              <a:endParaRPr lang="en-US"/>
            </a:p>
          </p:txBody>
        </p:sp>
        <p:sp>
          <p:nvSpPr>
            <p:cNvPr id="21" name="Freeform 21"/>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E9E9E9"/>
            </a:solidFill>
          </p:spPr>
          <p:txBody>
            <a:bodyPr/>
            <a:lstStyle/>
            <a:p>
              <a:endParaRPr lang="en-US"/>
            </a:p>
          </p:txBody>
        </p:sp>
      </p:grpSp>
      <p:grpSp>
        <p:nvGrpSpPr>
          <p:cNvPr id="22" name="Group 22"/>
          <p:cNvGrpSpPr/>
          <p:nvPr/>
        </p:nvGrpSpPr>
        <p:grpSpPr>
          <a:xfrm>
            <a:off x="777240" y="800021"/>
            <a:ext cx="884560" cy="88456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24" name="TextBox 24"/>
            <p:cNvSpPr txBox="1"/>
            <p:nvPr/>
          </p:nvSpPr>
          <p:spPr>
            <a:xfrm>
              <a:off x="76200" y="57150"/>
              <a:ext cx="660400" cy="679450"/>
            </a:xfrm>
            <a:prstGeom prst="rect">
              <a:avLst/>
            </a:prstGeom>
          </p:spPr>
          <p:txBody>
            <a:bodyPr lIns="50800" tIns="50800" rIns="50800" bIns="50800" rtlCol="0" anchor="ctr"/>
            <a:lstStyle/>
            <a:p>
              <a:pPr algn="ctr">
                <a:lnSpc>
                  <a:spcPts val="1602"/>
                </a:lnSpc>
              </a:pPr>
              <a:endParaRPr/>
            </a:p>
          </p:txBody>
        </p:sp>
      </p:grpSp>
      <p:sp>
        <p:nvSpPr>
          <p:cNvPr id="25" name="Freeform 25"/>
          <p:cNvSpPr/>
          <p:nvPr/>
        </p:nvSpPr>
        <p:spPr>
          <a:xfrm>
            <a:off x="913151" y="1009770"/>
            <a:ext cx="612739" cy="428917"/>
          </a:xfrm>
          <a:custGeom>
            <a:avLst/>
            <a:gdLst/>
            <a:ahLst/>
            <a:cxnLst/>
            <a:rect l="l" t="t" r="r" b="b"/>
            <a:pathLst>
              <a:path w="612739" h="428917">
                <a:moveTo>
                  <a:pt x="0" y="0"/>
                </a:moveTo>
                <a:lnTo>
                  <a:pt x="612739" y="0"/>
                </a:lnTo>
                <a:lnTo>
                  <a:pt x="612739" y="428918"/>
                </a:lnTo>
                <a:lnTo>
                  <a:pt x="0" y="428918"/>
                </a:lnTo>
                <a:lnTo>
                  <a:pt x="0" y="0"/>
                </a:lnTo>
                <a:close/>
              </a:path>
            </a:pathLst>
          </a:custGeom>
          <a:blipFill>
            <a:blip r:embed="rId6"/>
            <a:stretch>
              <a:fillRect/>
            </a:stretch>
          </a:blipFill>
        </p:spPr>
        <p:txBody>
          <a:bodyPr/>
          <a:lstStyle/>
          <a:p>
            <a:endParaRPr lang="en-US"/>
          </a:p>
        </p:txBody>
      </p:sp>
      <p:sp>
        <p:nvSpPr>
          <p:cNvPr id="26" name="TextBox 26"/>
          <p:cNvSpPr txBox="1"/>
          <p:nvPr/>
        </p:nvSpPr>
        <p:spPr>
          <a:xfrm>
            <a:off x="777240" y="2939007"/>
            <a:ext cx="4196826" cy="622807"/>
          </a:xfrm>
          <a:prstGeom prst="rect">
            <a:avLst/>
          </a:prstGeom>
        </p:spPr>
        <p:txBody>
          <a:bodyPr lIns="0" tIns="0" rIns="0" bIns="0" rtlCol="0" anchor="t">
            <a:spAutoFit/>
          </a:bodyPr>
          <a:lstStyle/>
          <a:p>
            <a:pPr algn="l">
              <a:lnSpc>
                <a:spcPts val="2475"/>
              </a:lnSpc>
            </a:pPr>
            <a:r>
              <a:rPr lang="en-US" sz="1650" spc="33">
                <a:solidFill>
                  <a:srgbClr val="231F20"/>
                </a:solidFill>
                <a:latin typeface="Raleway 1"/>
                <a:ea typeface="Raleway 1"/>
                <a:cs typeface="Raleway 1"/>
                <a:sym typeface="Raleway 1"/>
              </a:rPr>
              <a:t>60% of every purchase goes to the Scout's unit and Council in their name</a:t>
            </a:r>
          </a:p>
        </p:txBody>
      </p:sp>
      <p:sp>
        <p:nvSpPr>
          <p:cNvPr id="27" name="TextBox 27"/>
          <p:cNvSpPr txBox="1"/>
          <p:nvPr/>
        </p:nvSpPr>
        <p:spPr>
          <a:xfrm>
            <a:off x="777240" y="4212107"/>
            <a:ext cx="4196826" cy="622807"/>
          </a:xfrm>
          <a:prstGeom prst="rect">
            <a:avLst/>
          </a:prstGeom>
        </p:spPr>
        <p:txBody>
          <a:bodyPr lIns="0" tIns="0" rIns="0" bIns="0" rtlCol="0" anchor="t">
            <a:spAutoFit/>
          </a:bodyPr>
          <a:lstStyle/>
          <a:p>
            <a:pPr algn="l">
              <a:lnSpc>
                <a:spcPts val="2475"/>
              </a:lnSpc>
            </a:pPr>
            <a:r>
              <a:rPr lang="en-US" sz="1650" spc="33">
                <a:solidFill>
                  <a:srgbClr val="231F20"/>
                </a:solidFill>
                <a:latin typeface="Raleway 1"/>
                <a:ea typeface="Raleway 1"/>
                <a:cs typeface="Raleway 1"/>
                <a:sym typeface="Raleway 1"/>
              </a:rPr>
              <a:t>No deliveries to worry about - all ships from PRP</a:t>
            </a:r>
          </a:p>
        </p:txBody>
      </p:sp>
      <p:sp>
        <p:nvSpPr>
          <p:cNvPr id="28" name="TextBox 28"/>
          <p:cNvSpPr txBox="1"/>
          <p:nvPr/>
        </p:nvSpPr>
        <p:spPr>
          <a:xfrm>
            <a:off x="777240" y="5799118"/>
            <a:ext cx="4196826" cy="937067"/>
          </a:xfrm>
          <a:prstGeom prst="rect">
            <a:avLst/>
          </a:prstGeom>
        </p:spPr>
        <p:txBody>
          <a:bodyPr lIns="0" tIns="0" rIns="0" bIns="0" rtlCol="0" anchor="t">
            <a:spAutoFit/>
          </a:bodyPr>
          <a:lstStyle/>
          <a:p>
            <a:pPr algn="l">
              <a:lnSpc>
                <a:spcPts val="2475"/>
              </a:lnSpc>
            </a:pPr>
            <a:r>
              <a:rPr lang="en-US" sz="1650" spc="33">
                <a:solidFill>
                  <a:srgbClr val="231F20"/>
                </a:solidFill>
                <a:latin typeface="Raleway 1"/>
                <a:ea typeface="Raleway 1"/>
                <a:cs typeface="Raleway 1"/>
                <a:sym typeface="Raleway 1"/>
              </a:rPr>
              <a:t>All sales qualify for Winner’s Circle!  Personable email can be sent to family &amp; friends with customized video message</a:t>
            </a:r>
          </a:p>
        </p:txBody>
      </p:sp>
      <p:sp>
        <p:nvSpPr>
          <p:cNvPr id="29" name="TextBox 29"/>
          <p:cNvSpPr txBox="1"/>
          <p:nvPr/>
        </p:nvSpPr>
        <p:spPr>
          <a:xfrm>
            <a:off x="1860340" y="710565"/>
            <a:ext cx="6120846" cy="531736"/>
          </a:xfrm>
          <a:prstGeom prst="rect">
            <a:avLst/>
          </a:prstGeom>
        </p:spPr>
        <p:txBody>
          <a:bodyPr lIns="0" tIns="0" rIns="0" bIns="0" rtlCol="0" anchor="t">
            <a:spAutoFit/>
          </a:bodyPr>
          <a:lstStyle/>
          <a:p>
            <a:pPr algn="l">
              <a:lnSpc>
                <a:spcPts val="4284"/>
              </a:lnSpc>
              <a:spcBef>
                <a:spcPct val="0"/>
              </a:spcBef>
            </a:pPr>
            <a:r>
              <a:rPr lang="en-US" sz="3060" spc="153">
                <a:solidFill>
                  <a:srgbClr val="231F20"/>
                </a:solidFill>
                <a:latin typeface="Raleway 2 Heavy"/>
                <a:ea typeface="Raleway 2 Heavy"/>
                <a:cs typeface="Raleway 2 Heavy"/>
                <a:sym typeface="Raleway 2 Heavy"/>
              </a:rPr>
              <a:t>ONLINE STOREFRONT</a:t>
            </a:r>
          </a:p>
        </p:txBody>
      </p:sp>
      <p:sp>
        <p:nvSpPr>
          <p:cNvPr id="30" name="TextBox 30"/>
          <p:cNvSpPr txBox="1"/>
          <p:nvPr/>
        </p:nvSpPr>
        <p:spPr>
          <a:xfrm>
            <a:off x="777240" y="2425748"/>
            <a:ext cx="4480560" cy="425501"/>
          </a:xfrm>
          <a:prstGeom prst="rect">
            <a:avLst/>
          </a:prstGeom>
        </p:spPr>
        <p:txBody>
          <a:bodyPr wrap="square" lIns="0" tIns="0" rIns="0" bIns="0" rtlCol="0" anchor="t">
            <a:spAutoFit/>
          </a:bodyPr>
          <a:lstStyle/>
          <a:p>
            <a:pPr algn="l">
              <a:lnSpc>
                <a:spcPts val="3618"/>
              </a:lnSpc>
            </a:pPr>
            <a:r>
              <a:rPr lang="en-US" sz="2584" dirty="0">
                <a:solidFill>
                  <a:srgbClr val="1B447E"/>
                </a:solidFill>
                <a:latin typeface="Raleway 2 Bold"/>
                <a:ea typeface="Raleway 2 Bold"/>
                <a:cs typeface="Raleway 2 Bold"/>
                <a:sym typeface="Raleway 2 Bold"/>
              </a:rPr>
              <a:t>PRPOPCORNSTORE.COM</a:t>
            </a:r>
          </a:p>
        </p:txBody>
      </p:sp>
      <p:sp>
        <p:nvSpPr>
          <p:cNvPr id="31" name="TextBox 31"/>
          <p:cNvSpPr txBox="1"/>
          <p:nvPr/>
        </p:nvSpPr>
        <p:spPr>
          <a:xfrm>
            <a:off x="777240" y="3727990"/>
            <a:ext cx="3722792" cy="446017"/>
          </a:xfrm>
          <a:prstGeom prst="rect">
            <a:avLst/>
          </a:prstGeom>
        </p:spPr>
        <p:txBody>
          <a:bodyPr lIns="0" tIns="0" rIns="0" bIns="0" rtlCol="0" anchor="t">
            <a:spAutoFit/>
          </a:bodyPr>
          <a:lstStyle/>
          <a:p>
            <a:pPr algn="l">
              <a:lnSpc>
                <a:spcPts val="3618"/>
              </a:lnSpc>
            </a:pPr>
            <a:r>
              <a:rPr lang="en-US" sz="2584">
                <a:solidFill>
                  <a:srgbClr val="1B447E"/>
                </a:solidFill>
                <a:latin typeface="Raleway 2 Bold"/>
                <a:ea typeface="Raleway 2 Bold"/>
                <a:cs typeface="Raleway 2 Bold"/>
                <a:sym typeface="Raleway 2 Bold"/>
              </a:rPr>
              <a:t>FREE SHIPPING</a:t>
            </a:r>
          </a:p>
        </p:txBody>
      </p:sp>
      <p:sp>
        <p:nvSpPr>
          <p:cNvPr id="32" name="TextBox 32"/>
          <p:cNvSpPr txBox="1"/>
          <p:nvPr/>
        </p:nvSpPr>
        <p:spPr>
          <a:xfrm>
            <a:off x="777240" y="5215913"/>
            <a:ext cx="3722792" cy="446017"/>
          </a:xfrm>
          <a:prstGeom prst="rect">
            <a:avLst/>
          </a:prstGeom>
        </p:spPr>
        <p:txBody>
          <a:bodyPr lIns="0" tIns="0" rIns="0" bIns="0" rtlCol="0" anchor="t">
            <a:spAutoFit/>
          </a:bodyPr>
          <a:lstStyle/>
          <a:p>
            <a:pPr algn="l">
              <a:lnSpc>
                <a:spcPts val="3618"/>
              </a:lnSpc>
            </a:pPr>
            <a:r>
              <a:rPr lang="en-US" sz="2584">
                <a:solidFill>
                  <a:srgbClr val="1B447E"/>
                </a:solidFill>
                <a:latin typeface="Raleway 2 Bold"/>
                <a:ea typeface="Raleway 2 Bold"/>
                <a:cs typeface="Raleway 2 Bold"/>
                <a:sym typeface="Raleway 2 Bold"/>
              </a:rPr>
              <a:t>ALL SALES COUNT!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00036" y="5146583"/>
            <a:ext cx="1182603" cy="273135"/>
            <a:chOff x="0" y="0"/>
            <a:chExt cx="1562010" cy="360763"/>
          </a:xfrm>
        </p:grpSpPr>
        <p:sp>
          <p:nvSpPr>
            <p:cNvPr id="3" name="Freeform 3"/>
            <p:cNvSpPr/>
            <p:nvPr/>
          </p:nvSpPr>
          <p:spPr>
            <a:xfrm>
              <a:off x="0" y="0"/>
              <a:ext cx="1562010" cy="360763"/>
            </a:xfrm>
            <a:custGeom>
              <a:avLst/>
              <a:gdLst/>
              <a:ahLst/>
              <a:cxnLst/>
              <a:rect l="l" t="t" r="r" b="b"/>
              <a:pathLst>
                <a:path w="1562010" h="360763">
                  <a:moveTo>
                    <a:pt x="0" y="0"/>
                  </a:moveTo>
                  <a:lnTo>
                    <a:pt x="1562010" y="0"/>
                  </a:lnTo>
                  <a:lnTo>
                    <a:pt x="1562010" y="360763"/>
                  </a:lnTo>
                  <a:lnTo>
                    <a:pt x="0" y="360763"/>
                  </a:lnTo>
                  <a:close/>
                </a:path>
              </a:pathLst>
            </a:custGeom>
            <a:solidFill>
              <a:srgbClr val="1B447E"/>
            </a:solidFill>
          </p:spPr>
          <p:txBody>
            <a:bodyPr/>
            <a:lstStyle/>
            <a:p>
              <a:endParaRPr lang="en-US"/>
            </a:p>
          </p:txBody>
        </p:sp>
        <p:sp>
          <p:nvSpPr>
            <p:cNvPr id="4" name="TextBox 4"/>
            <p:cNvSpPr txBox="1"/>
            <p:nvPr/>
          </p:nvSpPr>
          <p:spPr>
            <a:xfrm>
              <a:off x="0" y="-9525"/>
              <a:ext cx="1562010" cy="370288"/>
            </a:xfrm>
            <a:prstGeom prst="rect">
              <a:avLst/>
            </a:prstGeom>
          </p:spPr>
          <p:txBody>
            <a:bodyPr lIns="22489" tIns="22489" rIns="22489" bIns="22489" rtlCol="0" anchor="ctr"/>
            <a:lstStyle/>
            <a:p>
              <a:pPr algn="ctr">
                <a:lnSpc>
                  <a:spcPts val="867"/>
                </a:lnSpc>
                <a:spcBef>
                  <a:spcPct val="0"/>
                </a:spcBef>
              </a:pPr>
              <a:endParaRPr/>
            </a:p>
          </p:txBody>
        </p:sp>
      </p:grpSp>
      <p:sp>
        <p:nvSpPr>
          <p:cNvPr id="5" name="Freeform 5"/>
          <p:cNvSpPr/>
          <p:nvPr/>
        </p:nvSpPr>
        <p:spPr>
          <a:xfrm>
            <a:off x="2726014" y="954503"/>
            <a:ext cx="1894294" cy="691417"/>
          </a:xfrm>
          <a:custGeom>
            <a:avLst/>
            <a:gdLst/>
            <a:ahLst/>
            <a:cxnLst/>
            <a:rect l="l" t="t" r="r" b="b"/>
            <a:pathLst>
              <a:path w="1894294" h="691417">
                <a:moveTo>
                  <a:pt x="0" y="0"/>
                </a:moveTo>
                <a:lnTo>
                  <a:pt x="1894293" y="0"/>
                </a:lnTo>
                <a:lnTo>
                  <a:pt x="1894293" y="691417"/>
                </a:lnTo>
                <a:lnTo>
                  <a:pt x="0" y="691417"/>
                </a:lnTo>
                <a:lnTo>
                  <a:pt x="0" y="0"/>
                </a:lnTo>
                <a:close/>
              </a:path>
            </a:pathLst>
          </a:custGeom>
          <a:blipFill>
            <a:blip r:embed="rId2"/>
            <a:stretch>
              <a:fillRect/>
            </a:stretch>
          </a:blipFill>
        </p:spPr>
        <p:txBody>
          <a:bodyPr/>
          <a:lstStyle/>
          <a:p>
            <a:endParaRPr lang="en-US"/>
          </a:p>
        </p:txBody>
      </p:sp>
      <p:sp>
        <p:nvSpPr>
          <p:cNvPr id="6" name="Freeform 6"/>
          <p:cNvSpPr/>
          <p:nvPr/>
        </p:nvSpPr>
        <p:spPr>
          <a:xfrm>
            <a:off x="2628059" y="5835738"/>
            <a:ext cx="517890" cy="496527"/>
          </a:xfrm>
          <a:custGeom>
            <a:avLst/>
            <a:gdLst/>
            <a:ahLst/>
            <a:cxnLst/>
            <a:rect l="l" t="t" r="r" b="b"/>
            <a:pathLst>
              <a:path w="517890" h="496527">
                <a:moveTo>
                  <a:pt x="0" y="0"/>
                </a:moveTo>
                <a:lnTo>
                  <a:pt x="517890" y="0"/>
                </a:lnTo>
                <a:lnTo>
                  <a:pt x="517890" y="496527"/>
                </a:lnTo>
                <a:lnTo>
                  <a:pt x="0" y="4965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6433024" y="2490731"/>
            <a:ext cx="299320" cy="224964"/>
            <a:chOff x="0" y="0"/>
            <a:chExt cx="147812" cy="111093"/>
          </a:xfrm>
        </p:grpSpPr>
        <p:sp>
          <p:nvSpPr>
            <p:cNvPr id="8" name="Freeform 8"/>
            <p:cNvSpPr/>
            <p:nvPr/>
          </p:nvSpPr>
          <p:spPr>
            <a:xfrm>
              <a:off x="0" y="0"/>
              <a:ext cx="147812" cy="111093"/>
            </a:xfrm>
            <a:custGeom>
              <a:avLst/>
              <a:gdLst/>
              <a:ahLst/>
              <a:cxnLst/>
              <a:rect l="l" t="t" r="r" b="b"/>
              <a:pathLst>
                <a:path w="147812" h="111093">
                  <a:moveTo>
                    <a:pt x="0" y="0"/>
                  </a:moveTo>
                  <a:lnTo>
                    <a:pt x="147812" y="0"/>
                  </a:lnTo>
                  <a:lnTo>
                    <a:pt x="147812" y="111093"/>
                  </a:lnTo>
                  <a:lnTo>
                    <a:pt x="0" y="111093"/>
                  </a:lnTo>
                  <a:close/>
                </a:path>
              </a:pathLst>
            </a:custGeom>
            <a:solidFill>
              <a:srgbClr val="FFFFFF"/>
            </a:solidFill>
          </p:spPr>
          <p:txBody>
            <a:bodyPr/>
            <a:lstStyle/>
            <a:p>
              <a:endParaRPr lang="en-US"/>
            </a:p>
          </p:txBody>
        </p:sp>
        <p:sp>
          <p:nvSpPr>
            <p:cNvPr id="9" name="TextBox 9"/>
            <p:cNvSpPr txBox="1"/>
            <p:nvPr/>
          </p:nvSpPr>
          <p:spPr>
            <a:xfrm>
              <a:off x="0" y="-19050"/>
              <a:ext cx="147812" cy="130143"/>
            </a:xfrm>
            <a:prstGeom prst="rect">
              <a:avLst/>
            </a:prstGeom>
          </p:spPr>
          <p:txBody>
            <a:bodyPr lIns="50800" tIns="50800" rIns="50800" bIns="50800" rtlCol="0" anchor="ctr"/>
            <a:lstStyle/>
            <a:p>
              <a:pPr algn="ctr">
                <a:lnSpc>
                  <a:spcPts val="1399"/>
                </a:lnSpc>
              </a:pPr>
              <a:endParaRPr/>
            </a:p>
          </p:txBody>
        </p:sp>
      </p:grpSp>
      <p:grpSp>
        <p:nvGrpSpPr>
          <p:cNvPr id="10" name="Group 10"/>
          <p:cNvGrpSpPr/>
          <p:nvPr/>
        </p:nvGrpSpPr>
        <p:grpSpPr>
          <a:xfrm>
            <a:off x="7684941" y="2490731"/>
            <a:ext cx="299320" cy="224964"/>
            <a:chOff x="0" y="0"/>
            <a:chExt cx="147812" cy="111093"/>
          </a:xfrm>
        </p:grpSpPr>
        <p:sp>
          <p:nvSpPr>
            <p:cNvPr id="11" name="Freeform 11"/>
            <p:cNvSpPr/>
            <p:nvPr/>
          </p:nvSpPr>
          <p:spPr>
            <a:xfrm>
              <a:off x="0" y="0"/>
              <a:ext cx="147812" cy="111093"/>
            </a:xfrm>
            <a:custGeom>
              <a:avLst/>
              <a:gdLst/>
              <a:ahLst/>
              <a:cxnLst/>
              <a:rect l="l" t="t" r="r" b="b"/>
              <a:pathLst>
                <a:path w="147812" h="111093">
                  <a:moveTo>
                    <a:pt x="0" y="0"/>
                  </a:moveTo>
                  <a:lnTo>
                    <a:pt x="147812" y="0"/>
                  </a:lnTo>
                  <a:lnTo>
                    <a:pt x="147812" y="111093"/>
                  </a:lnTo>
                  <a:lnTo>
                    <a:pt x="0" y="111093"/>
                  </a:lnTo>
                  <a:close/>
                </a:path>
              </a:pathLst>
            </a:custGeom>
            <a:solidFill>
              <a:srgbClr val="FFFFFF"/>
            </a:solidFill>
          </p:spPr>
          <p:txBody>
            <a:bodyPr/>
            <a:lstStyle/>
            <a:p>
              <a:endParaRPr lang="en-US"/>
            </a:p>
          </p:txBody>
        </p:sp>
        <p:sp>
          <p:nvSpPr>
            <p:cNvPr id="12" name="TextBox 12"/>
            <p:cNvSpPr txBox="1"/>
            <p:nvPr/>
          </p:nvSpPr>
          <p:spPr>
            <a:xfrm>
              <a:off x="0" y="-19050"/>
              <a:ext cx="147812" cy="130143"/>
            </a:xfrm>
            <a:prstGeom prst="rect">
              <a:avLst/>
            </a:prstGeom>
          </p:spPr>
          <p:txBody>
            <a:bodyPr lIns="50800" tIns="50800" rIns="50800" bIns="50800" rtlCol="0" anchor="ctr"/>
            <a:lstStyle/>
            <a:p>
              <a:pPr algn="ctr">
                <a:lnSpc>
                  <a:spcPts val="1399"/>
                </a:lnSpc>
              </a:pPr>
              <a:endParaRPr/>
            </a:p>
          </p:txBody>
        </p:sp>
      </p:grpSp>
      <p:grpSp>
        <p:nvGrpSpPr>
          <p:cNvPr id="13" name="Group 13"/>
          <p:cNvGrpSpPr/>
          <p:nvPr/>
        </p:nvGrpSpPr>
        <p:grpSpPr>
          <a:xfrm>
            <a:off x="3846958" y="4100918"/>
            <a:ext cx="299320" cy="224964"/>
            <a:chOff x="0" y="0"/>
            <a:chExt cx="147812" cy="111093"/>
          </a:xfrm>
        </p:grpSpPr>
        <p:sp>
          <p:nvSpPr>
            <p:cNvPr id="14" name="Freeform 14"/>
            <p:cNvSpPr/>
            <p:nvPr/>
          </p:nvSpPr>
          <p:spPr>
            <a:xfrm>
              <a:off x="0" y="0"/>
              <a:ext cx="147812" cy="111093"/>
            </a:xfrm>
            <a:custGeom>
              <a:avLst/>
              <a:gdLst/>
              <a:ahLst/>
              <a:cxnLst/>
              <a:rect l="l" t="t" r="r" b="b"/>
              <a:pathLst>
                <a:path w="147812" h="111093">
                  <a:moveTo>
                    <a:pt x="0" y="0"/>
                  </a:moveTo>
                  <a:lnTo>
                    <a:pt x="147812" y="0"/>
                  </a:lnTo>
                  <a:lnTo>
                    <a:pt x="147812" y="111093"/>
                  </a:lnTo>
                  <a:lnTo>
                    <a:pt x="0" y="111093"/>
                  </a:lnTo>
                  <a:close/>
                </a:path>
              </a:pathLst>
            </a:custGeom>
            <a:solidFill>
              <a:srgbClr val="FFFFFF"/>
            </a:solidFill>
          </p:spPr>
          <p:txBody>
            <a:bodyPr/>
            <a:lstStyle/>
            <a:p>
              <a:endParaRPr lang="en-US"/>
            </a:p>
          </p:txBody>
        </p:sp>
        <p:sp>
          <p:nvSpPr>
            <p:cNvPr id="15" name="TextBox 15"/>
            <p:cNvSpPr txBox="1"/>
            <p:nvPr/>
          </p:nvSpPr>
          <p:spPr>
            <a:xfrm>
              <a:off x="0" y="-19050"/>
              <a:ext cx="147812" cy="130143"/>
            </a:xfrm>
            <a:prstGeom prst="rect">
              <a:avLst/>
            </a:prstGeom>
          </p:spPr>
          <p:txBody>
            <a:bodyPr lIns="50800" tIns="50800" rIns="50800" bIns="50800" rtlCol="0" anchor="ctr"/>
            <a:lstStyle/>
            <a:p>
              <a:pPr algn="ctr">
                <a:lnSpc>
                  <a:spcPts val="1399"/>
                </a:lnSpc>
              </a:pPr>
              <a:endParaRPr/>
            </a:p>
          </p:txBody>
        </p:sp>
      </p:grpSp>
      <p:sp>
        <p:nvSpPr>
          <p:cNvPr id="16" name="TextBox 16"/>
          <p:cNvSpPr txBox="1"/>
          <p:nvPr/>
        </p:nvSpPr>
        <p:spPr>
          <a:xfrm>
            <a:off x="777240" y="681990"/>
            <a:ext cx="9143079" cy="787918"/>
          </a:xfrm>
          <a:prstGeom prst="rect">
            <a:avLst/>
          </a:prstGeom>
        </p:spPr>
        <p:txBody>
          <a:bodyPr lIns="0" tIns="0" rIns="0" bIns="0" rtlCol="0" anchor="t">
            <a:spAutoFit/>
          </a:bodyPr>
          <a:lstStyle/>
          <a:p>
            <a:pPr algn="l">
              <a:lnSpc>
                <a:spcPts val="6439"/>
              </a:lnSpc>
            </a:pPr>
            <a:r>
              <a:rPr lang="en-US" sz="4599" spc="4">
                <a:solidFill>
                  <a:srgbClr val="231F20"/>
                </a:solidFill>
                <a:latin typeface="Raleway 1 Heavy"/>
                <a:ea typeface="Raleway 1 Heavy"/>
                <a:cs typeface="Raleway 1 Heavy"/>
                <a:sym typeface="Raleway 1 Heavy"/>
              </a:rPr>
              <a:t>2024 ONLINE SALE</a:t>
            </a:r>
          </a:p>
        </p:txBody>
      </p:sp>
      <p:sp>
        <p:nvSpPr>
          <p:cNvPr id="17" name="TextBox 17"/>
          <p:cNvSpPr txBox="1"/>
          <p:nvPr/>
        </p:nvSpPr>
        <p:spPr>
          <a:xfrm>
            <a:off x="1" y="6938010"/>
            <a:ext cx="10058400" cy="447844"/>
          </a:xfrm>
          <a:prstGeom prst="rect">
            <a:avLst/>
          </a:prstGeom>
        </p:spPr>
        <p:txBody>
          <a:bodyPr wrap="square" lIns="0" tIns="0" rIns="0" bIns="0" rtlCol="0" anchor="t">
            <a:spAutoFit/>
          </a:bodyPr>
          <a:lstStyle/>
          <a:p>
            <a:pPr algn="ctr">
              <a:lnSpc>
                <a:spcPts val="3662"/>
              </a:lnSpc>
            </a:pPr>
            <a:r>
              <a:rPr lang="en-US" sz="2615" dirty="0">
                <a:solidFill>
                  <a:srgbClr val="231F20"/>
                </a:solidFill>
                <a:latin typeface="Raleway 2 Ultra-Bold"/>
                <a:ea typeface="Raleway 2 Ultra-Bold"/>
                <a:cs typeface="Raleway 2 Ultra-Bold"/>
                <a:sym typeface="Raleway 2 Ultra-Bold"/>
              </a:rPr>
              <a:t>WWW.PRPOPCORNSTORE.COM</a:t>
            </a:r>
          </a:p>
        </p:txBody>
      </p:sp>
      <p:sp>
        <p:nvSpPr>
          <p:cNvPr id="18" name="Freeform 18"/>
          <p:cNvSpPr/>
          <p:nvPr/>
        </p:nvSpPr>
        <p:spPr>
          <a:xfrm>
            <a:off x="519471" y="2835904"/>
            <a:ext cx="4343029" cy="1601680"/>
          </a:xfrm>
          <a:custGeom>
            <a:avLst/>
            <a:gdLst/>
            <a:ahLst/>
            <a:cxnLst/>
            <a:rect l="l" t="t" r="r" b="b"/>
            <a:pathLst>
              <a:path w="4343029" h="1601680">
                <a:moveTo>
                  <a:pt x="0" y="0"/>
                </a:moveTo>
                <a:lnTo>
                  <a:pt x="4343029" y="0"/>
                </a:lnTo>
                <a:lnTo>
                  <a:pt x="4343029" y="1601680"/>
                </a:lnTo>
                <a:lnTo>
                  <a:pt x="0" y="1601680"/>
                </a:lnTo>
                <a:lnTo>
                  <a:pt x="0" y="0"/>
                </a:lnTo>
                <a:close/>
              </a:path>
            </a:pathLst>
          </a:custGeom>
          <a:blipFill>
            <a:blip r:embed="rId5"/>
            <a:stretch>
              <a:fillRect l="-4740" t="-4324" r="-7597" b="-13360"/>
            </a:stretch>
          </a:blipFill>
        </p:spPr>
        <p:txBody>
          <a:bodyPr/>
          <a:lstStyle/>
          <a:p>
            <a:endParaRPr lang="en-US"/>
          </a:p>
        </p:txBody>
      </p:sp>
      <p:sp>
        <p:nvSpPr>
          <p:cNvPr id="19" name="Freeform 19"/>
          <p:cNvSpPr/>
          <p:nvPr/>
        </p:nvSpPr>
        <p:spPr>
          <a:xfrm>
            <a:off x="4988391" y="2840558"/>
            <a:ext cx="1468609" cy="1592372"/>
          </a:xfrm>
          <a:custGeom>
            <a:avLst/>
            <a:gdLst/>
            <a:ahLst/>
            <a:cxnLst/>
            <a:rect l="l" t="t" r="r" b="b"/>
            <a:pathLst>
              <a:path w="1468609" h="1592372">
                <a:moveTo>
                  <a:pt x="0" y="0"/>
                </a:moveTo>
                <a:lnTo>
                  <a:pt x="1468609" y="0"/>
                </a:lnTo>
                <a:lnTo>
                  <a:pt x="1468609" y="1592372"/>
                </a:lnTo>
                <a:lnTo>
                  <a:pt x="0" y="1592372"/>
                </a:lnTo>
                <a:lnTo>
                  <a:pt x="0" y="0"/>
                </a:lnTo>
                <a:close/>
              </a:path>
            </a:pathLst>
          </a:custGeom>
          <a:blipFill>
            <a:blip r:embed="rId6"/>
            <a:stretch>
              <a:fillRect l="-3862" t="-1709" r="-201756" b="-13083"/>
            </a:stretch>
          </a:blipFill>
        </p:spPr>
        <p:txBody>
          <a:bodyPr/>
          <a:lstStyle/>
          <a:p>
            <a:endParaRPr lang="en-US"/>
          </a:p>
        </p:txBody>
      </p:sp>
      <p:sp>
        <p:nvSpPr>
          <p:cNvPr id="20" name="Freeform 20"/>
          <p:cNvSpPr/>
          <p:nvPr/>
        </p:nvSpPr>
        <p:spPr>
          <a:xfrm>
            <a:off x="519471" y="4682315"/>
            <a:ext cx="2857625" cy="1594634"/>
          </a:xfrm>
          <a:custGeom>
            <a:avLst/>
            <a:gdLst/>
            <a:ahLst/>
            <a:cxnLst/>
            <a:rect l="l" t="t" r="r" b="b"/>
            <a:pathLst>
              <a:path w="2857625" h="1594634">
                <a:moveTo>
                  <a:pt x="0" y="0"/>
                </a:moveTo>
                <a:lnTo>
                  <a:pt x="2857625" y="0"/>
                </a:lnTo>
                <a:lnTo>
                  <a:pt x="2857625" y="1594634"/>
                </a:lnTo>
                <a:lnTo>
                  <a:pt x="0" y="1594634"/>
                </a:lnTo>
                <a:lnTo>
                  <a:pt x="0" y="0"/>
                </a:lnTo>
                <a:close/>
              </a:path>
            </a:pathLst>
          </a:custGeom>
          <a:blipFill>
            <a:blip r:embed="rId7"/>
            <a:stretch>
              <a:fillRect l="-2974" t="-1719" r="-54403" b="-15923"/>
            </a:stretch>
          </a:blipFill>
        </p:spPr>
        <p:txBody>
          <a:bodyPr/>
          <a:lstStyle/>
          <a:p>
            <a:endParaRPr lang="en-US"/>
          </a:p>
        </p:txBody>
      </p:sp>
      <p:sp>
        <p:nvSpPr>
          <p:cNvPr id="21" name="Freeform 21"/>
          <p:cNvSpPr/>
          <p:nvPr/>
        </p:nvSpPr>
        <p:spPr>
          <a:xfrm>
            <a:off x="4988391" y="4672232"/>
            <a:ext cx="1337448" cy="1614799"/>
          </a:xfrm>
          <a:custGeom>
            <a:avLst/>
            <a:gdLst/>
            <a:ahLst/>
            <a:cxnLst/>
            <a:rect l="l" t="t" r="r" b="b"/>
            <a:pathLst>
              <a:path w="1337448" h="1614799">
                <a:moveTo>
                  <a:pt x="0" y="0"/>
                </a:moveTo>
                <a:lnTo>
                  <a:pt x="1337449" y="0"/>
                </a:lnTo>
                <a:lnTo>
                  <a:pt x="1337449" y="1614800"/>
                </a:lnTo>
                <a:lnTo>
                  <a:pt x="0" y="1614800"/>
                </a:lnTo>
                <a:lnTo>
                  <a:pt x="0" y="0"/>
                </a:lnTo>
                <a:close/>
              </a:path>
            </a:pathLst>
          </a:custGeom>
          <a:blipFill>
            <a:blip r:embed="rId8"/>
            <a:stretch>
              <a:fillRect l="-4859" t="-2723" r="-238513" b="-19974"/>
            </a:stretch>
          </a:blipFill>
        </p:spPr>
        <p:txBody>
          <a:bodyPr/>
          <a:lstStyle/>
          <a:p>
            <a:endParaRPr lang="en-US"/>
          </a:p>
        </p:txBody>
      </p:sp>
      <p:sp>
        <p:nvSpPr>
          <p:cNvPr id="22" name="Freeform 22"/>
          <p:cNvSpPr/>
          <p:nvPr/>
        </p:nvSpPr>
        <p:spPr>
          <a:xfrm>
            <a:off x="6457000" y="2835904"/>
            <a:ext cx="2877454" cy="1597026"/>
          </a:xfrm>
          <a:custGeom>
            <a:avLst/>
            <a:gdLst/>
            <a:ahLst/>
            <a:cxnLst/>
            <a:rect l="l" t="t" r="r" b="b"/>
            <a:pathLst>
              <a:path w="2877454" h="1597026">
                <a:moveTo>
                  <a:pt x="0" y="0"/>
                </a:moveTo>
                <a:lnTo>
                  <a:pt x="2877455" y="0"/>
                </a:lnTo>
                <a:lnTo>
                  <a:pt x="2877455" y="1597026"/>
                </a:lnTo>
                <a:lnTo>
                  <a:pt x="0" y="1597026"/>
                </a:lnTo>
                <a:lnTo>
                  <a:pt x="0" y="0"/>
                </a:lnTo>
                <a:close/>
              </a:path>
            </a:pathLst>
          </a:custGeom>
          <a:blipFill>
            <a:blip r:embed="rId9"/>
            <a:stretch>
              <a:fillRect l="-54670" t="-1704" r="-3258" b="-14181"/>
            </a:stretch>
          </a:blipFill>
        </p:spPr>
        <p:txBody>
          <a:bodyPr/>
          <a:lstStyle/>
          <a:p>
            <a:endParaRPr lang="en-US"/>
          </a:p>
        </p:txBody>
      </p:sp>
      <p:sp>
        <p:nvSpPr>
          <p:cNvPr id="23" name="Freeform 23"/>
          <p:cNvSpPr/>
          <p:nvPr/>
        </p:nvSpPr>
        <p:spPr>
          <a:xfrm>
            <a:off x="3480648" y="4682315"/>
            <a:ext cx="1381851" cy="1594634"/>
          </a:xfrm>
          <a:custGeom>
            <a:avLst/>
            <a:gdLst/>
            <a:ahLst/>
            <a:cxnLst/>
            <a:rect l="l" t="t" r="r" b="b"/>
            <a:pathLst>
              <a:path w="1381851" h="1594634">
                <a:moveTo>
                  <a:pt x="0" y="0"/>
                </a:moveTo>
                <a:lnTo>
                  <a:pt x="1381852" y="0"/>
                </a:lnTo>
                <a:lnTo>
                  <a:pt x="1381852" y="1594634"/>
                </a:lnTo>
                <a:lnTo>
                  <a:pt x="0" y="1594634"/>
                </a:lnTo>
                <a:lnTo>
                  <a:pt x="0" y="0"/>
                </a:lnTo>
                <a:close/>
              </a:path>
            </a:pathLst>
          </a:custGeom>
          <a:blipFill>
            <a:blip r:embed="rId10"/>
            <a:stretch>
              <a:fillRect l="-219883" t="-2218" r="-4091" b="-14890"/>
            </a:stretch>
          </a:blipFill>
        </p:spPr>
        <p:txBody>
          <a:bodyPr/>
          <a:lstStyle/>
          <a:p>
            <a:endParaRPr lang="en-US"/>
          </a:p>
        </p:txBody>
      </p:sp>
      <p:sp>
        <p:nvSpPr>
          <p:cNvPr id="24" name="Freeform 24"/>
          <p:cNvSpPr/>
          <p:nvPr/>
        </p:nvSpPr>
        <p:spPr>
          <a:xfrm>
            <a:off x="6447229" y="4682315"/>
            <a:ext cx="2876954" cy="1614799"/>
          </a:xfrm>
          <a:custGeom>
            <a:avLst/>
            <a:gdLst/>
            <a:ahLst/>
            <a:cxnLst/>
            <a:rect l="l" t="t" r="r" b="b"/>
            <a:pathLst>
              <a:path w="2876954" h="1614799">
                <a:moveTo>
                  <a:pt x="0" y="0"/>
                </a:moveTo>
                <a:lnTo>
                  <a:pt x="2876954" y="0"/>
                </a:lnTo>
                <a:lnTo>
                  <a:pt x="2876954" y="1614800"/>
                </a:lnTo>
                <a:lnTo>
                  <a:pt x="0" y="1614800"/>
                </a:lnTo>
                <a:lnTo>
                  <a:pt x="0" y="0"/>
                </a:lnTo>
                <a:close/>
              </a:path>
            </a:pathLst>
          </a:custGeom>
          <a:blipFill>
            <a:blip r:embed="rId8"/>
            <a:stretch>
              <a:fillRect l="-55298" t="-2723" r="-4329" b="-19974"/>
            </a:stretch>
          </a:blipFill>
        </p:spPr>
        <p:txBody>
          <a:bodyPr/>
          <a:lstStyle/>
          <a:p>
            <a:endParaRPr lang="en-US"/>
          </a:p>
        </p:txBody>
      </p:sp>
      <p:sp>
        <p:nvSpPr>
          <p:cNvPr id="25" name="Freeform 25"/>
          <p:cNvSpPr/>
          <p:nvPr/>
        </p:nvSpPr>
        <p:spPr>
          <a:xfrm flipH="1">
            <a:off x="7605896" y="1904721"/>
            <a:ext cx="2085556" cy="862899"/>
          </a:xfrm>
          <a:custGeom>
            <a:avLst/>
            <a:gdLst/>
            <a:ahLst/>
            <a:cxnLst/>
            <a:rect l="l" t="t" r="r" b="b"/>
            <a:pathLst>
              <a:path w="2085556" h="862899">
                <a:moveTo>
                  <a:pt x="2085556" y="0"/>
                </a:moveTo>
                <a:lnTo>
                  <a:pt x="0" y="0"/>
                </a:lnTo>
                <a:lnTo>
                  <a:pt x="0" y="862899"/>
                </a:lnTo>
                <a:lnTo>
                  <a:pt x="2085556" y="862899"/>
                </a:lnTo>
                <a:lnTo>
                  <a:pt x="2085556" y="0"/>
                </a:lnTo>
                <a:close/>
              </a:path>
            </a:pathLst>
          </a:custGeom>
          <a:blipFill>
            <a:blip r:embed="rId11">
              <a:alphaModFix amt="32999"/>
            </a:blip>
            <a:stretch>
              <a:fillRect/>
            </a:stretch>
          </a:blipFill>
        </p:spPr>
        <p:txBody>
          <a:bodyPr/>
          <a:lstStyle/>
          <a:p>
            <a:endParaRPr lang="en-US"/>
          </a:p>
        </p:txBody>
      </p:sp>
      <p:sp>
        <p:nvSpPr>
          <p:cNvPr id="26" name="TextBox 26"/>
          <p:cNvSpPr txBox="1"/>
          <p:nvPr/>
        </p:nvSpPr>
        <p:spPr>
          <a:xfrm>
            <a:off x="366948" y="2214359"/>
            <a:ext cx="5615194" cy="301464"/>
          </a:xfrm>
          <a:prstGeom prst="rect">
            <a:avLst/>
          </a:prstGeom>
        </p:spPr>
        <p:txBody>
          <a:bodyPr lIns="0" tIns="0" rIns="0" bIns="0" rtlCol="0" anchor="t">
            <a:spAutoFit/>
          </a:bodyPr>
          <a:lstStyle/>
          <a:p>
            <a:pPr algn="ctr">
              <a:lnSpc>
                <a:spcPts val="2595"/>
              </a:lnSpc>
            </a:pPr>
            <a:r>
              <a:rPr lang="en-US" sz="1853">
                <a:solidFill>
                  <a:srgbClr val="231F20"/>
                </a:solidFill>
                <a:latin typeface="Dancing Script Bold"/>
                <a:ea typeface="Dancing Script Bold"/>
                <a:cs typeface="Dancing Script Bold"/>
                <a:sym typeface="Dancing Script Bold"/>
              </a:rPr>
              <a:t>Shop our product mixes today - or support the military with our  </a:t>
            </a:r>
          </a:p>
        </p:txBody>
      </p:sp>
      <p:sp>
        <p:nvSpPr>
          <p:cNvPr id="27" name="TextBox 27"/>
          <p:cNvSpPr txBox="1"/>
          <p:nvPr/>
        </p:nvSpPr>
        <p:spPr>
          <a:xfrm>
            <a:off x="6009522" y="2147527"/>
            <a:ext cx="2731285" cy="368241"/>
          </a:xfrm>
          <a:prstGeom prst="rect">
            <a:avLst/>
          </a:prstGeom>
        </p:spPr>
        <p:txBody>
          <a:bodyPr lIns="0" tIns="0" rIns="0" bIns="0" rtlCol="0" anchor="t">
            <a:spAutoFit/>
          </a:bodyPr>
          <a:lstStyle/>
          <a:p>
            <a:pPr algn="ctr">
              <a:lnSpc>
                <a:spcPts val="2919"/>
              </a:lnSpc>
            </a:pPr>
            <a:r>
              <a:rPr lang="en-US" sz="2085">
                <a:solidFill>
                  <a:srgbClr val="1B447E"/>
                </a:solidFill>
                <a:latin typeface="Raleway 2 Ultra-Bold"/>
                <a:ea typeface="Raleway 2 Ultra-Bold"/>
                <a:cs typeface="Raleway 2 Ultra-Bold"/>
                <a:sym typeface="Raleway 2 Ultra-Bold"/>
              </a:rPr>
              <a:t>MILITARY DONATION</a:t>
            </a:r>
          </a:p>
        </p:txBody>
      </p:sp>
      <p:grpSp>
        <p:nvGrpSpPr>
          <p:cNvPr id="28" name="Group 28"/>
          <p:cNvGrpSpPr/>
          <p:nvPr/>
        </p:nvGrpSpPr>
        <p:grpSpPr>
          <a:xfrm>
            <a:off x="0" y="0"/>
            <a:ext cx="10058400" cy="104451"/>
            <a:chOff x="0" y="0"/>
            <a:chExt cx="4451339" cy="46225"/>
          </a:xfrm>
        </p:grpSpPr>
        <p:sp>
          <p:nvSpPr>
            <p:cNvPr id="29" name="Freeform 2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30" name="TextBox 3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31" name="Group 31"/>
          <p:cNvGrpSpPr/>
          <p:nvPr/>
        </p:nvGrpSpPr>
        <p:grpSpPr>
          <a:xfrm>
            <a:off x="0" y="142549"/>
            <a:ext cx="10058400" cy="216990"/>
            <a:chOff x="0" y="0"/>
            <a:chExt cx="4451339" cy="96029"/>
          </a:xfrm>
        </p:grpSpPr>
        <p:sp>
          <p:nvSpPr>
            <p:cNvPr id="32" name="Freeform 3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33" name="TextBox 3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34" name="TextBox 34"/>
          <p:cNvSpPr txBox="1"/>
          <p:nvPr/>
        </p:nvSpPr>
        <p:spPr>
          <a:xfrm>
            <a:off x="1401826" y="4254127"/>
            <a:ext cx="464248" cy="191135"/>
          </a:xfrm>
          <a:prstGeom prst="rect">
            <a:avLst/>
          </a:prstGeom>
        </p:spPr>
        <p:txBody>
          <a:bodyPr lIns="0" tIns="0" rIns="0" bIns="0" rtlCol="0" anchor="t">
            <a:spAutoFit/>
          </a:bodyPr>
          <a:lstStyle/>
          <a:p>
            <a:pPr algn="ctr">
              <a:lnSpc>
                <a:spcPts val="1540"/>
              </a:lnSpc>
              <a:spcBef>
                <a:spcPct val="0"/>
              </a:spcBef>
            </a:pPr>
            <a:r>
              <a:rPr lang="en-US" sz="1100">
                <a:solidFill>
                  <a:srgbClr val="FDFDFD"/>
                </a:solidFill>
                <a:latin typeface="Raleway 1 Heavy"/>
                <a:ea typeface="Raleway 1 Heavy"/>
                <a:cs typeface="Raleway 1 Heavy"/>
                <a:sym typeface="Raleway 1 Heavy"/>
              </a:rPr>
              <a:t>$30.00</a:t>
            </a:r>
          </a:p>
        </p:txBody>
      </p:sp>
      <p:sp>
        <p:nvSpPr>
          <p:cNvPr id="35" name="TextBox 35"/>
          <p:cNvSpPr txBox="1"/>
          <p:nvPr/>
        </p:nvSpPr>
        <p:spPr>
          <a:xfrm>
            <a:off x="2887004" y="4241795"/>
            <a:ext cx="464248" cy="191135"/>
          </a:xfrm>
          <a:prstGeom prst="rect">
            <a:avLst/>
          </a:prstGeom>
        </p:spPr>
        <p:txBody>
          <a:bodyPr lIns="0" tIns="0" rIns="0" bIns="0" rtlCol="0" anchor="t">
            <a:spAutoFit/>
          </a:bodyPr>
          <a:lstStyle/>
          <a:p>
            <a:pPr algn="ctr">
              <a:lnSpc>
                <a:spcPts val="1540"/>
              </a:lnSpc>
              <a:spcBef>
                <a:spcPct val="0"/>
              </a:spcBef>
            </a:pPr>
            <a:r>
              <a:rPr lang="en-US" sz="1100">
                <a:solidFill>
                  <a:srgbClr val="FDFDFD"/>
                </a:solidFill>
                <a:latin typeface="Raleway 1 Heavy"/>
                <a:ea typeface="Raleway 1 Heavy"/>
                <a:cs typeface="Raleway 1 Heavy"/>
                <a:sym typeface="Raleway 1 Heavy"/>
              </a:rPr>
              <a:t>$30.00</a:t>
            </a:r>
          </a:p>
        </p:txBody>
      </p:sp>
      <p:sp>
        <p:nvSpPr>
          <p:cNvPr id="36" name="TextBox 36"/>
          <p:cNvSpPr txBox="1"/>
          <p:nvPr/>
        </p:nvSpPr>
        <p:spPr>
          <a:xfrm>
            <a:off x="4335993" y="4241795"/>
            <a:ext cx="456438" cy="191135"/>
          </a:xfrm>
          <a:prstGeom prst="rect">
            <a:avLst/>
          </a:prstGeom>
        </p:spPr>
        <p:txBody>
          <a:bodyPr lIns="0" tIns="0" rIns="0" bIns="0" rtlCol="0" anchor="t">
            <a:spAutoFit/>
          </a:bodyPr>
          <a:lstStyle/>
          <a:p>
            <a:pPr algn="ctr">
              <a:lnSpc>
                <a:spcPts val="1540"/>
              </a:lnSpc>
              <a:spcBef>
                <a:spcPct val="0"/>
              </a:spcBef>
            </a:pPr>
            <a:r>
              <a:rPr lang="en-US" sz="1100">
                <a:solidFill>
                  <a:srgbClr val="FDFDFD"/>
                </a:solidFill>
                <a:latin typeface="Raleway 1 Heavy"/>
                <a:ea typeface="Raleway 1 Heavy"/>
                <a:cs typeface="Raleway 1 Heavy"/>
                <a:sym typeface="Raleway 1 Heavy"/>
              </a:rPr>
              <a:t>$35.00</a:t>
            </a:r>
          </a:p>
        </p:txBody>
      </p:sp>
      <p:sp>
        <p:nvSpPr>
          <p:cNvPr id="37" name="TextBox 37"/>
          <p:cNvSpPr txBox="1"/>
          <p:nvPr/>
        </p:nvSpPr>
        <p:spPr>
          <a:xfrm>
            <a:off x="5881675" y="4241795"/>
            <a:ext cx="456438" cy="191135"/>
          </a:xfrm>
          <a:prstGeom prst="rect">
            <a:avLst/>
          </a:prstGeom>
        </p:spPr>
        <p:txBody>
          <a:bodyPr lIns="0" tIns="0" rIns="0" bIns="0" rtlCol="0" anchor="t">
            <a:spAutoFit/>
          </a:bodyPr>
          <a:lstStyle/>
          <a:p>
            <a:pPr algn="ctr">
              <a:lnSpc>
                <a:spcPts val="1540"/>
              </a:lnSpc>
              <a:spcBef>
                <a:spcPct val="0"/>
              </a:spcBef>
            </a:pPr>
            <a:r>
              <a:rPr lang="en-US" sz="1100">
                <a:solidFill>
                  <a:srgbClr val="FDFDFD"/>
                </a:solidFill>
                <a:latin typeface="Raleway 1 Heavy"/>
                <a:ea typeface="Raleway 1 Heavy"/>
                <a:cs typeface="Raleway 1 Heavy"/>
                <a:sym typeface="Raleway 1 Heavy"/>
              </a:rPr>
              <a:t>$35.00</a:t>
            </a:r>
          </a:p>
        </p:txBody>
      </p:sp>
      <p:sp>
        <p:nvSpPr>
          <p:cNvPr id="38" name="TextBox 38"/>
          <p:cNvSpPr txBox="1"/>
          <p:nvPr/>
        </p:nvSpPr>
        <p:spPr>
          <a:xfrm>
            <a:off x="7287865" y="4241795"/>
            <a:ext cx="465010" cy="191135"/>
          </a:xfrm>
          <a:prstGeom prst="rect">
            <a:avLst/>
          </a:prstGeom>
        </p:spPr>
        <p:txBody>
          <a:bodyPr lIns="0" tIns="0" rIns="0" bIns="0" rtlCol="0" anchor="t">
            <a:spAutoFit/>
          </a:bodyPr>
          <a:lstStyle/>
          <a:p>
            <a:pPr algn="ctr">
              <a:lnSpc>
                <a:spcPts val="1540"/>
              </a:lnSpc>
              <a:spcBef>
                <a:spcPct val="0"/>
              </a:spcBef>
            </a:pPr>
            <a:r>
              <a:rPr lang="en-US" sz="1100">
                <a:solidFill>
                  <a:srgbClr val="FDFDFD"/>
                </a:solidFill>
                <a:latin typeface="Raleway 1 Heavy"/>
                <a:ea typeface="Raleway 1 Heavy"/>
                <a:cs typeface="Raleway 1 Heavy"/>
                <a:sym typeface="Raleway 1 Heavy"/>
              </a:rPr>
              <a:t>$40.00</a:t>
            </a:r>
          </a:p>
        </p:txBody>
      </p:sp>
      <p:sp>
        <p:nvSpPr>
          <p:cNvPr id="39" name="TextBox 39"/>
          <p:cNvSpPr txBox="1"/>
          <p:nvPr/>
        </p:nvSpPr>
        <p:spPr>
          <a:xfrm>
            <a:off x="8809769" y="4241795"/>
            <a:ext cx="465010" cy="191135"/>
          </a:xfrm>
          <a:prstGeom prst="rect">
            <a:avLst/>
          </a:prstGeom>
        </p:spPr>
        <p:txBody>
          <a:bodyPr lIns="0" tIns="0" rIns="0" bIns="0" rtlCol="0" anchor="t">
            <a:spAutoFit/>
          </a:bodyPr>
          <a:lstStyle/>
          <a:p>
            <a:pPr algn="ctr">
              <a:lnSpc>
                <a:spcPts val="1540"/>
              </a:lnSpc>
              <a:spcBef>
                <a:spcPct val="0"/>
              </a:spcBef>
            </a:pPr>
            <a:r>
              <a:rPr lang="en-US" sz="1100">
                <a:solidFill>
                  <a:srgbClr val="FDFDFD"/>
                </a:solidFill>
                <a:latin typeface="Raleway 1 Heavy"/>
                <a:ea typeface="Raleway 1 Heavy"/>
                <a:cs typeface="Raleway 1 Heavy"/>
                <a:sym typeface="Raleway 1 Heavy"/>
              </a:rPr>
              <a:t>$40.00</a:t>
            </a:r>
          </a:p>
        </p:txBody>
      </p:sp>
      <p:sp>
        <p:nvSpPr>
          <p:cNvPr id="40" name="TextBox 40"/>
          <p:cNvSpPr txBox="1"/>
          <p:nvPr/>
        </p:nvSpPr>
        <p:spPr>
          <a:xfrm>
            <a:off x="1340398" y="6085814"/>
            <a:ext cx="465010" cy="191135"/>
          </a:xfrm>
          <a:prstGeom prst="rect">
            <a:avLst/>
          </a:prstGeom>
        </p:spPr>
        <p:txBody>
          <a:bodyPr lIns="0" tIns="0" rIns="0" bIns="0" rtlCol="0" anchor="t">
            <a:spAutoFit/>
          </a:bodyPr>
          <a:lstStyle/>
          <a:p>
            <a:pPr algn="ctr">
              <a:lnSpc>
                <a:spcPts val="1540"/>
              </a:lnSpc>
              <a:spcBef>
                <a:spcPct val="0"/>
              </a:spcBef>
            </a:pPr>
            <a:r>
              <a:rPr lang="en-US" sz="1100">
                <a:solidFill>
                  <a:srgbClr val="FDFDFD"/>
                </a:solidFill>
                <a:latin typeface="Raleway 1 Heavy"/>
                <a:ea typeface="Raleway 1 Heavy"/>
                <a:cs typeface="Raleway 1 Heavy"/>
                <a:sym typeface="Raleway 1 Heavy"/>
              </a:rPr>
              <a:t>$40.00</a:t>
            </a:r>
          </a:p>
        </p:txBody>
      </p:sp>
      <p:sp>
        <p:nvSpPr>
          <p:cNvPr id="41" name="TextBox 41"/>
          <p:cNvSpPr txBox="1"/>
          <p:nvPr/>
        </p:nvSpPr>
        <p:spPr>
          <a:xfrm>
            <a:off x="2823518" y="6085814"/>
            <a:ext cx="457105" cy="191135"/>
          </a:xfrm>
          <a:prstGeom prst="rect">
            <a:avLst/>
          </a:prstGeom>
        </p:spPr>
        <p:txBody>
          <a:bodyPr lIns="0" tIns="0" rIns="0" bIns="0" rtlCol="0" anchor="t">
            <a:spAutoFit/>
          </a:bodyPr>
          <a:lstStyle/>
          <a:p>
            <a:pPr algn="ctr">
              <a:lnSpc>
                <a:spcPts val="1540"/>
              </a:lnSpc>
              <a:spcBef>
                <a:spcPct val="0"/>
              </a:spcBef>
            </a:pPr>
            <a:r>
              <a:rPr lang="en-US" sz="1100">
                <a:solidFill>
                  <a:srgbClr val="FDFDFD"/>
                </a:solidFill>
                <a:latin typeface="Raleway 1 Heavy"/>
                <a:ea typeface="Raleway 1 Heavy"/>
                <a:cs typeface="Raleway 1 Heavy"/>
                <a:sym typeface="Raleway 1 Heavy"/>
              </a:rPr>
              <a:t>$45.00</a:t>
            </a:r>
          </a:p>
        </p:txBody>
      </p:sp>
      <p:sp>
        <p:nvSpPr>
          <p:cNvPr id="42" name="TextBox 42"/>
          <p:cNvSpPr txBox="1"/>
          <p:nvPr/>
        </p:nvSpPr>
        <p:spPr>
          <a:xfrm>
            <a:off x="4335993" y="6085814"/>
            <a:ext cx="457105" cy="191135"/>
          </a:xfrm>
          <a:prstGeom prst="rect">
            <a:avLst/>
          </a:prstGeom>
        </p:spPr>
        <p:txBody>
          <a:bodyPr lIns="0" tIns="0" rIns="0" bIns="0" rtlCol="0" anchor="t">
            <a:spAutoFit/>
          </a:bodyPr>
          <a:lstStyle/>
          <a:p>
            <a:pPr algn="ctr">
              <a:lnSpc>
                <a:spcPts val="1540"/>
              </a:lnSpc>
              <a:spcBef>
                <a:spcPct val="0"/>
              </a:spcBef>
            </a:pPr>
            <a:r>
              <a:rPr lang="en-US" sz="1100">
                <a:solidFill>
                  <a:srgbClr val="FDFDFD"/>
                </a:solidFill>
                <a:latin typeface="Raleway 1 Heavy"/>
                <a:ea typeface="Raleway 1 Heavy"/>
                <a:cs typeface="Raleway 1 Heavy"/>
                <a:sym typeface="Raleway 1 Heavy"/>
              </a:rPr>
              <a:t>$45.00</a:t>
            </a:r>
          </a:p>
        </p:txBody>
      </p:sp>
      <p:sp>
        <p:nvSpPr>
          <p:cNvPr id="43" name="TextBox 43"/>
          <p:cNvSpPr txBox="1"/>
          <p:nvPr/>
        </p:nvSpPr>
        <p:spPr>
          <a:xfrm>
            <a:off x="5824525" y="6095897"/>
            <a:ext cx="461296" cy="191135"/>
          </a:xfrm>
          <a:prstGeom prst="rect">
            <a:avLst/>
          </a:prstGeom>
        </p:spPr>
        <p:txBody>
          <a:bodyPr lIns="0" tIns="0" rIns="0" bIns="0" rtlCol="0" anchor="t">
            <a:spAutoFit/>
          </a:bodyPr>
          <a:lstStyle/>
          <a:p>
            <a:pPr algn="ctr">
              <a:lnSpc>
                <a:spcPts val="1540"/>
              </a:lnSpc>
              <a:spcBef>
                <a:spcPct val="0"/>
              </a:spcBef>
            </a:pPr>
            <a:r>
              <a:rPr lang="en-US" sz="1100">
                <a:solidFill>
                  <a:srgbClr val="FDFDFD"/>
                </a:solidFill>
                <a:latin typeface="Raleway 1 Heavy"/>
                <a:ea typeface="Raleway 1 Heavy"/>
                <a:cs typeface="Raleway 1 Heavy"/>
                <a:sym typeface="Raleway 1 Heavy"/>
              </a:rPr>
              <a:t>$50.00</a:t>
            </a:r>
          </a:p>
        </p:txBody>
      </p:sp>
      <p:sp>
        <p:nvSpPr>
          <p:cNvPr id="44" name="TextBox 44"/>
          <p:cNvSpPr txBox="1"/>
          <p:nvPr/>
        </p:nvSpPr>
        <p:spPr>
          <a:xfrm>
            <a:off x="7287865" y="6085814"/>
            <a:ext cx="461296" cy="191135"/>
          </a:xfrm>
          <a:prstGeom prst="rect">
            <a:avLst/>
          </a:prstGeom>
        </p:spPr>
        <p:txBody>
          <a:bodyPr lIns="0" tIns="0" rIns="0" bIns="0" rtlCol="0" anchor="t">
            <a:spAutoFit/>
          </a:bodyPr>
          <a:lstStyle/>
          <a:p>
            <a:pPr algn="ctr">
              <a:lnSpc>
                <a:spcPts val="1540"/>
              </a:lnSpc>
              <a:spcBef>
                <a:spcPct val="0"/>
              </a:spcBef>
            </a:pPr>
            <a:r>
              <a:rPr lang="en-US" sz="1100">
                <a:solidFill>
                  <a:srgbClr val="FDFDFD"/>
                </a:solidFill>
                <a:latin typeface="Raleway 1 Heavy"/>
                <a:ea typeface="Raleway 1 Heavy"/>
                <a:cs typeface="Raleway 1 Heavy"/>
                <a:sym typeface="Raleway 1 Heavy"/>
              </a:rPr>
              <a:t>$50.00</a:t>
            </a:r>
          </a:p>
        </p:txBody>
      </p:sp>
      <p:sp>
        <p:nvSpPr>
          <p:cNvPr id="45" name="TextBox 45"/>
          <p:cNvSpPr txBox="1"/>
          <p:nvPr/>
        </p:nvSpPr>
        <p:spPr>
          <a:xfrm>
            <a:off x="8806435" y="6105980"/>
            <a:ext cx="468344" cy="191135"/>
          </a:xfrm>
          <a:prstGeom prst="rect">
            <a:avLst/>
          </a:prstGeom>
        </p:spPr>
        <p:txBody>
          <a:bodyPr lIns="0" tIns="0" rIns="0" bIns="0" rtlCol="0" anchor="t">
            <a:spAutoFit/>
          </a:bodyPr>
          <a:lstStyle/>
          <a:p>
            <a:pPr algn="ctr">
              <a:lnSpc>
                <a:spcPts val="1540"/>
              </a:lnSpc>
              <a:spcBef>
                <a:spcPct val="0"/>
              </a:spcBef>
            </a:pPr>
            <a:r>
              <a:rPr lang="en-US" sz="1100">
                <a:solidFill>
                  <a:srgbClr val="FDFDFD"/>
                </a:solidFill>
                <a:latin typeface="Raleway 1 Heavy"/>
                <a:ea typeface="Raleway 1 Heavy"/>
                <a:cs typeface="Raleway 1 Heavy"/>
                <a:sym typeface="Raleway 1 Heavy"/>
              </a:rPr>
              <a:t>$60.00</a:t>
            </a:r>
          </a:p>
        </p:txBody>
      </p:sp>
      <p:pic>
        <p:nvPicPr>
          <p:cNvPr id="48" name="Picture 47" descr="A blue and white logo&#10;&#10;Description automatically generated">
            <a:extLst>
              <a:ext uri="{FF2B5EF4-FFF2-40B4-BE49-F238E27FC236}">
                <a16:creationId xmlns:a16="http://schemas.microsoft.com/office/drawing/2014/main" id="{7A646892-B290-7727-374A-A5BB5F0588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48580" y="664167"/>
            <a:ext cx="1894294" cy="10117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2" name="Freeform 2"/>
          <p:cNvSpPr/>
          <p:nvPr/>
        </p:nvSpPr>
        <p:spPr>
          <a:xfrm>
            <a:off x="-114300" y="-114300"/>
            <a:ext cx="10287000" cy="8001000"/>
          </a:xfrm>
          <a:custGeom>
            <a:avLst/>
            <a:gdLst/>
            <a:ahLst/>
            <a:cxnLst/>
            <a:rect l="l" t="t" r="r" b="b"/>
            <a:pathLst>
              <a:path w="10287000" h="8001000">
                <a:moveTo>
                  <a:pt x="0" y="0"/>
                </a:moveTo>
                <a:lnTo>
                  <a:pt x="10287000" y="0"/>
                </a:lnTo>
                <a:lnTo>
                  <a:pt x="10287000" y="8001000"/>
                </a:lnTo>
                <a:lnTo>
                  <a:pt x="0" y="8001000"/>
                </a:lnTo>
                <a:lnTo>
                  <a:pt x="0" y="0"/>
                </a:lnTo>
                <a:close/>
              </a:path>
            </a:pathLst>
          </a:custGeom>
          <a:blipFill>
            <a:blip r:embed="rId2">
              <a:alphaModFix amt="27000"/>
            </a:blip>
            <a:stretch>
              <a:fillRect l="-8333" r="-8333"/>
            </a:stretch>
          </a:blipFill>
        </p:spPr>
        <p:txBody>
          <a:bodyPr/>
          <a:lstStyle/>
          <a:p>
            <a:endParaRPr lang="en-US"/>
          </a:p>
        </p:txBody>
      </p:sp>
      <p:sp>
        <p:nvSpPr>
          <p:cNvPr id="3" name="AutoShape 3"/>
          <p:cNvSpPr/>
          <p:nvPr/>
        </p:nvSpPr>
        <p:spPr>
          <a:xfrm>
            <a:off x="539801" y="3375546"/>
            <a:ext cx="117262" cy="1078811"/>
          </a:xfrm>
          <a:prstGeom prst="rect">
            <a:avLst/>
          </a:prstGeom>
          <a:solidFill>
            <a:srgbClr val="FFFFFF"/>
          </a:solidFill>
        </p:spPr>
        <p:txBody>
          <a:bodyPr/>
          <a:lstStyle/>
          <a:p>
            <a:endParaRPr lang="en-US"/>
          </a:p>
        </p:txBody>
      </p:sp>
      <p:sp>
        <p:nvSpPr>
          <p:cNvPr id="4" name="AutoShape 4"/>
          <p:cNvSpPr/>
          <p:nvPr/>
        </p:nvSpPr>
        <p:spPr>
          <a:xfrm>
            <a:off x="539801" y="4886368"/>
            <a:ext cx="117262" cy="1078811"/>
          </a:xfrm>
          <a:prstGeom prst="rect">
            <a:avLst/>
          </a:prstGeom>
          <a:solidFill>
            <a:srgbClr val="FFFFFF"/>
          </a:solidFill>
        </p:spPr>
        <p:txBody>
          <a:bodyPr/>
          <a:lstStyle/>
          <a:p>
            <a:endParaRPr lang="en-US"/>
          </a:p>
        </p:txBody>
      </p:sp>
      <p:sp>
        <p:nvSpPr>
          <p:cNvPr id="5" name="AutoShape 5"/>
          <p:cNvSpPr/>
          <p:nvPr/>
        </p:nvSpPr>
        <p:spPr>
          <a:xfrm>
            <a:off x="5523873" y="3328642"/>
            <a:ext cx="117262" cy="1078811"/>
          </a:xfrm>
          <a:prstGeom prst="rect">
            <a:avLst/>
          </a:prstGeom>
          <a:solidFill>
            <a:srgbClr val="FFFFFF"/>
          </a:solidFill>
        </p:spPr>
        <p:txBody>
          <a:bodyPr/>
          <a:lstStyle/>
          <a:p>
            <a:endParaRPr lang="en-US"/>
          </a:p>
        </p:txBody>
      </p:sp>
      <p:sp>
        <p:nvSpPr>
          <p:cNvPr id="6" name="AutoShape 6"/>
          <p:cNvSpPr/>
          <p:nvPr/>
        </p:nvSpPr>
        <p:spPr>
          <a:xfrm>
            <a:off x="5523873" y="4886368"/>
            <a:ext cx="117262" cy="1078811"/>
          </a:xfrm>
          <a:prstGeom prst="rect">
            <a:avLst/>
          </a:prstGeom>
          <a:solidFill>
            <a:srgbClr val="FFFFFF"/>
          </a:solidFill>
        </p:spPr>
        <p:txBody>
          <a:bodyPr/>
          <a:lstStyle/>
          <a:p>
            <a:endParaRPr lang="en-US"/>
          </a:p>
        </p:txBody>
      </p:sp>
      <p:grpSp>
        <p:nvGrpSpPr>
          <p:cNvPr id="7" name="Group 7"/>
          <p:cNvGrpSpPr/>
          <p:nvPr/>
        </p:nvGrpSpPr>
        <p:grpSpPr>
          <a:xfrm>
            <a:off x="0" y="0"/>
            <a:ext cx="10058400" cy="104451"/>
            <a:chOff x="0" y="0"/>
            <a:chExt cx="4451339" cy="46225"/>
          </a:xfrm>
        </p:grpSpPr>
        <p:sp>
          <p:nvSpPr>
            <p:cNvPr id="8" name="Freeform 8"/>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9" name="TextBox 9"/>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0" name="Group 10"/>
          <p:cNvGrpSpPr/>
          <p:nvPr/>
        </p:nvGrpSpPr>
        <p:grpSpPr>
          <a:xfrm>
            <a:off x="0" y="142549"/>
            <a:ext cx="10058400" cy="216990"/>
            <a:chOff x="0" y="0"/>
            <a:chExt cx="4451339" cy="96029"/>
          </a:xfrm>
        </p:grpSpPr>
        <p:sp>
          <p:nvSpPr>
            <p:cNvPr id="11" name="Freeform 11"/>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FFFFFF"/>
            </a:solidFill>
          </p:spPr>
          <p:txBody>
            <a:bodyPr/>
            <a:lstStyle/>
            <a:p>
              <a:endParaRPr lang="en-US"/>
            </a:p>
          </p:txBody>
        </p:sp>
        <p:sp>
          <p:nvSpPr>
            <p:cNvPr id="12" name="TextBox 12"/>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13" name="Group 13"/>
          <p:cNvGrpSpPr/>
          <p:nvPr/>
        </p:nvGrpSpPr>
        <p:grpSpPr>
          <a:xfrm>
            <a:off x="1756843" y="1385818"/>
            <a:ext cx="3767030" cy="323896"/>
            <a:chOff x="0" y="0"/>
            <a:chExt cx="5022707" cy="431862"/>
          </a:xfrm>
        </p:grpSpPr>
        <p:sp>
          <p:nvSpPr>
            <p:cNvPr id="14" name="Freeform 14"/>
            <p:cNvSpPr/>
            <p:nvPr/>
          </p:nvSpPr>
          <p:spPr>
            <a:xfrm>
              <a:off x="0" y="0"/>
              <a:ext cx="5022707" cy="431862"/>
            </a:xfrm>
            <a:custGeom>
              <a:avLst/>
              <a:gdLst/>
              <a:ahLst/>
              <a:cxnLst/>
              <a:rect l="l" t="t" r="r" b="b"/>
              <a:pathLst>
                <a:path w="5022707" h="431862">
                  <a:moveTo>
                    <a:pt x="0" y="0"/>
                  </a:moveTo>
                  <a:lnTo>
                    <a:pt x="5022707" y="0"/>
                  </a:lnTo>
                  <a:lnTo>
                    <a:pt x="5022707" y="431862"/>
                  </a:lnTo>
                  <a:lnTo>
                    <a:pt x="0" y="431862"/>
                  </a:lnTo>
                  <a:lnTo>
                    <a:pt x="0" y="0"/>
                  </a:lnTo>
                  <a:close/>
                </a:path>
              </a:pathLst>
            </a:custGeom>
            <a:blipFill>
              <a:blip r:embed="rId3">
                <a:extLst>
                  <a:ext uri="{96DAC541-7B7A-43D3-8B79-37D633B846F1}">
                    <asvg:svgBlip xmlns:asvg="http://schemas.microsoft.com/office/drawing/2016/SVG/main" r:embed="rId4"/>
                  </a:ext>
                </a:extLst>
              </a:blip>
              <a:stretch>
                <a:fillRect t="-18328" b="-18328"/>
              </a:stretch>
            </a:blipFill>
          </p:spPr>
          <p:txBody>
            <a:bodyPr/>
            <a:lstStyle/>
            <a:p>
              <a:endParaRPr lang="en-US"/>
            </a:p>
          </p:txBody>
        </p:sp>
        <p:sp>
          <p:nvSpPr>
            <p:cNvPr id="15" name="TextBox 15"/>
            <p:cNvSpPr txBox="1"/>
            <p:nvPr/>
          </p:nvSpPr>
          <p:spPr>
            <a:xfrm>
              <a:off x="683877" y="-917"/>
              <a:ext cx="4174835" cy="395596"/>
            </a:xfrm>
            <a:prstGeom prst="rect">
              <a:avLst/>
            </a:prstGeom>
          </p:spPr>
          <p:txBody>
            <a:bodyPr lIns="0" tIns="0" rIns="0" bIns="0" rtlCol="0" anchor="t">
              <a:spAutoFit/>
            </a:bodyPr>
            <a:lstStyle/>
            <a:p>
              <a:pPr algn="l">
                <a:lnSpc>
                  <a:spcPts val="2544"/>
                </a:lnSpc>
                <a:spcBef>
                  <a:spcPct val="0"/>
                </a:spcBef>
              </a:pPr>
              <a:r>
                <a:rPr lang="en-US" sz="1817" spc="90">
                  <a:solidFill>
                    <a:srgbClr val="231F20"/>
                  </a:solidFill>
                  <a:latin typeface="Raleway 2 Bold Italics"/>
                  <a:ea typeface="Raleway 2 Bold Italics"/>
                  <a:cs typeface="Raleway 2 Bold Italics"/>
                  <a:sym typeface="Raleway 2 Bold Italics"/>
                </a:rPr>
                <a:t>WWW.PRPOPCORN.COM</a:t>
              </a:r>
            </a:p>
          </p:txBody>
        </p:sp>
      </p:grpSp>
      <p:sp>
        <p:nvSpPr>
          <p:cNvPr id="16" name="Freeform 16"/>
          <p:cNvSpPr/>
          <p:nvPr/>
        </p:nvSpPr>
        <p:spPr>
          <a:xfrm>
            <a:off x="777240" y="777240"/>
            <a:ext cx="840393" cy="932474"/>
          </a:xfrm>
          <a:custGeom>
            <a:avLst/>
            <a:gdLst/>
            <a:ahLst/>
            <a:cxnLst/>
            <a:rect l="l" t="t" r="r" b="b"/>
            <a:pathLst>
              <a:path w="840393" h="932474">
                <a:moveTo>
                  <a:pt x="0" y="0"/>
                </a:moveTo>
                <a:lnTo>
                  <a:pt x="840393" y="0"/>
                </a:lnTo>
                <a:lnTo>
                  <a:pt x="840393" y="932474"/>
                </a:lnTo>
                <a:lnTo>
                  <a:pt x="0" y="9324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TextBox 17"/>
          <p:cNvSpPr txBox="1"/>
          <p:nvPr/>
        </p:nvSpPr>
        <p:spPr>
          <a:xfrm>
            <a:off x="1756843" y="701040"/>
            <a:ext cx="5036820" cy="646678"/>
          </a:xfrm>
          <a:prstGeom prst="rect">
            <a:avLst/>
          </a:prstGeom>
        </p:spPr>
        <p:txBody>
          <a:bodyPr lIns="0" tIns="0" rIns="0" bIns="0" rtlCol="0" anchor="t">
            <a:spAutoFit/>
          </a:bodyPr>
          <a:lstStyle/>
          <a:p>
            <a:pPr algn="l">
              <a:lnSpc>
                <a:spcPts val="5168"/>
              </a:lnSpc>
            </a:pPr>
            <a:r>
              <a:rPr lang="en-US" sz="3800">
                <a:solidFill>
                  <a:srgbClr val="FFFFFF"/>
                </a:solidFill>
                <a:latin typeface="Raleway 1 Heavy"/>
                <a:ea typeface="Raleway 1 Heavy"/>
                <a:cs typeface="Raleway 1 Heavy"/>
                <a:sym typeface="Raleway 1 Heavy"/>
              </a:rPr>
              <a:t>ONLINE RESOURCES</a:t>
            </a:r>
          </a:p>
        </p:txBody>
      </p:sp>
      <p:grpSp>
        <p:nvGrpSpPr>
          <p:cNvPr id="18" name="Group 18"/>
          <p:cNvGrpSpPr/>
          <p:nvPr/>
        </p:nvGrpSpPr>
        <p:grpSpPr>
          <a:xfrm>
            <a:off x="1059227" y="3328642"/>
            <a:ext cx="3595221" cy="1267691"/>
            <a:chOff x="0" y="0"/>
            <a:chExt cx="4793628" cy="1690254"/>
          </a:xfrm>
        </p:grpSpPr>
        <p:sp>
          <p:nvSpPr>
            <p:cNvPr id="19" name="TextBox 19"/>
            <p:cNvSpPr txBox="1"/>
            <p:nvPr/>
          </p:nvSpPr>
          <p:spPr>
            <a:xfrm>
              <a:off x="0" y="-28575"/>
              <a:ext cx="4793628" cy="427020"/>
            </a:xfrm>
            <a:prstGeom prst="rect">
              <a:avLst/>
            </a:prstGeom>
          </p:spPr>
          <p:txBody>
            <a:bodyPr lIns="0" tIns="0" rIns="0" bIns="0" rtlCol="0" anchor="t">
              <a:spAutoFit/>
            </a:bodyPr>
            <a:lstStyle/>
            <a:p>
              <a:pPr algn="l">
                <a:lnSpc>
                  <a:spcPts val="2560"/>
                </a:lnSpc>
              </a:pPr>
              <a:r>
                <a:rPr lang="en-US" sz="1969" spc="196">
                  <a:solidFill>
                    <a:srgbClr val="FFFFFF"/>
                  </a:solidFill>
                  <a:latin typeface="Raleway 1 Bold"/>
                  <a:ea typeface="Raleway 1 Bold"/>
                  <a:cs typeface="Raleway 1 Bold"/>
                  <a:sym typeface="Raleway 1 Bold"/>
                </a:rPr>
                <a:t>TRAINING VIDEOS</a:t>
              </a:r>
            </a:p>
          </p:txBody>
        </p:sp>
        <p:sp>
          <p:nvSpPr>
            <p:cNvPr id="20" name="TextBox 20"/>
            <p:cNvSpPr txBox="1"/>
            <p:nvPr/>
          </p:nvSpPr>
          <p:spPr>
            <a:xfrm>
              <a:off x="0" y="580798"/>
              <a:ext cx="4793628" cy="1109456"/>
            </a:xfrm>
            <a:prstGeom prst="rect">
              <a:avLst/>
            </a:prstGeom>
          </p:spPr>
          <p:txBody>
            <a:bodyPr lIns="0" tIns="0" rIns="0" bIns="0" rtlCol="0" anchor="t">
              <a:spAutoFit/>
            </a:bodyPr>
            <a:lstStyle/>
            <a:p>
              <a:pPr algn="l">
                <a:lnSpc>
                  <a:spcPts val="2240"/>
                </a:lnSpc>
              </a:pPr>
              <a:r>
                <a:rPr lang="en-US" sz="1600" spc="32">
                  <a:solidFill>
                    <a:srgbClr val="FFFFFF"/>
                  </a:solidFill>
                  <a:latin typeface="Raleway 1"/>
                  <a:ea typeface="Raleway 1"/>
                  <a:cs typeface="Raleway 1"/>
                  <a:sym typeface="Raleway 1"/>
                </a:rPr>
                <a:t>WATCH &amp; LEARN  OUR 12 VIDEOS TO HELP YOU MAKE THIS SEASON A SUCCESS!</a:t>
              </a:r>
            </a:p>
          </p:txBody>
        </p:sp>
      </p:grpSp>
      <p:grpSp>
        <p:nvGrpSpPr>
          <p:cNvPr id="21" name="Group 21"/>
          <p:cNvGrpSpPr/>
          <p:nvPr/>
        </p:nvGrpSpPr>
        <p:grpSpPr>
          <a:xfrm>
            <a:off x="1056661" y="4886368"/>
            <a:ext cx="3786824" cy="704836"/>
            <a:chOff x="0" y="0"/>
            <a:chExt cx="5049099" cy="939782"/>
          </a:xfrm>
        </p:grpSpPr>
        <p:sp>
          <p:nvSpPr>
            <p:cNvPr id="22" name="TextBox 22"/>
            <p:cNvSpPr txBox="1"/>
            <p:nvPr/>
          </p:nvSpPr>
          <p:spPr>
            <a:xfrm>
              <a:off x="0" y="-28575"/>
              <a:ext cx="5049099" cy="426919"/>
            </a:xfrm>
            <a:prstGeom prst="rect">
              <a:avLst/>
            </a:prstGeom>
          </p:spPr>
          <p:txBody>
            <a:bodyPr lIns="0" tIns="0" rIns="0" bIns="0" rtlCol="0" anchor="t">
              <a:spAutoFit/>
            </a:bodyPr>
            <a:lstStyle/>
            <a:p>
              <a:pPr algn="l">
                <a:lnSpc>
                  <a:spcPts val="2560"/>
                </a:lnSpc>
              </a:pPr>
              <a:r>
                <a:rPr lang="en-US" sz="1969" spc="196">
                  <a:solidFill>
                    <a:srgbClr val="FFFFFF"/>
                  </a:solidFill>
                  <a:latin typeface="Raleway 1 Bold"/>
                  <a:ea typeface="Raleway 1 Bold"/>
                  <a:cs typeface="Raleway 1 Bold"/>
                  <a:sym typeface="Raleway 1 Bold"/>
                </a:rPr>
                <a:t>PRINTABLE RESOURCES</a:t>
              </a:r>
            </a:p>
          </p:txBody>
        </p:sp>
        <p:sp>
          <p:nvSpPr>
            <p:cNvPr id="23" name="TextBox 23"/>
            <p:cNvSpPr txBox="1"/>
            <p:nvPr/>
          </p:nvSpPr>
          <p:spPr>
            <a:xfrm>
              <a:off x="0" y="580697"/>
              <a:ext cx="5049099" cy="359085"/>
            </a:xfrm>
            <a:prstGeom prst="rect">
              <a:avLst/>
            </a:prstGeom>
          </p:spPr>
          <p:txBody>
            <a:bodyPr lIns="0" tIns="0" rIns="0" bIns="0" rtlCol="0" anchor="t">
              <a:spAutoFit/>
            </a:bodyPr>
            <a:lstStyle/>
            <a:p>
              <a:pPr algn="l">
                <a:lnSpc>
                  <a:spcPts val="2240"/>
                </a:lnSpc>
              </a:pPr>
              <a:r>
                <a:rPr lang="en-US" sz="1600" spc="32">
                  <a:solidFill>
                    <a:srgbClr val="FFFFFF"/>
                  </a:solidFill>
                  <a:latin typeface="Raleway 1"/>
                  <a:ea typeface="Raleway 1"/>
                  <a:cs typeface="Raleway 1"/>
                  <a:sym typeface="Raleway 1"/>
                </a:rPr>
                <a:t>RECEIPTS, LEAVE BEHINDS &amp; MORE!</a:t>
              </a:r>
            </a:p>
          </p:txBody>
        </p:sp>
      </p:grpSp>
      <p:grpSp>
        <p:nvGrpSpPr>
          <p:cNvPr id="24" name="Group 24"/>
          <p:cNvGrpSpPr/>
          <p:nvPr/>
        </p:nvGrpSpPr>
        <p:grpSpPr>
          <a:xfrm>
            <a:off x="6074568" y="3328642"/>
            <a:ext cx="3444030" cy="1267615"/>
            <a:chOff x="0" y="0"/>
            <a:chExt cx="4592040" cy="1690153"/>
          </a:xfrm>
        </p:grpSpPr>
        <p:sp>
          <p:nvSpPr>
            <p:cNvPr id="25" name="TextBox 25"/>
            <p:cNvSpPr txBox="1"/>
            <p:nvPr/>
          </p:nvSpPr>
          <p:spPr>
            <a:xfrm>
              <a:off x="0" y="-28575"/>
              <a:ext cx="4592040" cy="426919"/>
            </a:xfrm>
            <a:prstGeom prst="rect">
              <a:avLst/>
            </a:prstGeom>
          </p:spPr>
          <p:txBody>
            <a:bodyPr lIns="0" tIns="0" rIns="0" bIns="0" rtlCol="0" anchor="t">
              <a:spAutoFit/>
            </a:bodyPr>
            <a:lstStyle/>
            <a:p>
              <a:pPr algn="l">
                <a:lnSpc>
                  <a:spcPts val="2560"/>
                </a:lnSpc>
              </a:pPr>
              <a:r>
                <a:rPr lang="en-US" sz="1969" spc="196">
                  <a:solidFill>
                    <a:srgbClr val="FFFFFF"/>
                  </a:solidFill>
                  <a:latin typeface="Raleway 1 Bold"/>
                  <a:ea typeface="Raleway 1 Bold"/>
                  <a:cs typeface="Raleway 1 Bold"/>
                  <a:sym typeface="Raleway 1 Bold"/>
                </a:rPr>
                <a:t>SALES TOOLS</a:t>
              </a:r>
            </a:p>
          </p:txBody>
        </p:sp>
        <p:sp>
          <p:nvSpPr>
            <p:cNvPr id="26" name="TextBox 26"/>
            <p:cNvSpPr txBox="1"/>
            <p:nvPr/>
          </p:nvSpPr>
          <p:spPr>
            <a:xfrm>
              <a:off x="0" y="580697"/>
              <a:ext cx="4592040" cy="1109456"/>
            </a:xfrm>
            <a:prstGeom prst="rect">
              <a:avLst/>
            </a:prstGeom>
          </p:spPr>
          <p:txBody>
            <a:bodyPr lIns="0" tIns="0" rIns="0" bIns="0" rtlCol="0" anchor="t">
              <a:spAutoFit/>
            </a:bodyPr>
            <a:lstStyle/>
            <a:p>
              <a:pPr algn="l">
                <a:lnSpc>
                  <a:spcPts val="2240"/>
                </a:lnSpc>
              </a:pPr>
              <a:r>
                <a:rPr lang="en-US" sz="1600" spc="32">
                  <a:solidFill>
                    <a:srgbClr val="FFFFFF"/>
                  </a:solidFill>
                  <a:latin typeface="Raleway 1"/>
                  <a:ea typeface="Raleway 1"/>
                  <a:cs typeface="Raleway 1"/>
                  <a:sym typeface="Raleway 1"/>
                </a:rPr>
                <a:t>NUTRITION INFORMATION, PRODUCT WEIGHTS  &amp; DIMENSIONS AND MORE!</a:t>
              </a:r>
            </a:p>
          </p:txBody>
        </p:sp>
      </p:grpSp>
      <p:grpSp>
        <p:nvGrpSpPr>
          <p:cNvPr id="27" name="Group 27"/>
          <p:cNvGrpSpPr/>
          <p:nvPr/>
        </p:nvGrpSpPr>
        <p:grpSpPr>
          <a:xfrm>
            <a:off x="6074568" y="4886368"/>
            <a:ext cx="3444030" cy="986225"/>
            <a:chOff x="0" y="0"/>
            <a:chExt cx="4592040" cy="1314967"/>
          </a:xfrm>
        </p:grpSpPr>
        <p:sp>
          <p:nvSpPr>
            <p:cNvPr id="28" name="TextBox 28"/>
            <p:cNvSpPr txBox="1"/>
            <p:nvPr/>
          </p:nvSpPr>
          <p:spPr>
            <a:xfrm>
              <a:off x="0" y="-28575"/>
              <a:ext cx="4592040" cy="426919"/>
            </a:xfrm>
            <a:prstGeom prst="rect">
              <a:avLst/>
            </a:prstGeom>
          </p:spPr>
          <p:txBody>
            <a:bodyPr lIns="0" tIns="0" rIns="0" bIns="0" rtlCol="0" anchor="t">
              <a:spAutoFit/>
            </a:bodyPr>
            <a:lstStyle/>
            <a:p>
              <a:pPr algn="l">
                <a:lnSpc>
                  <a:spcPts val="2560"/>
                </a:lnSpc>
              </a:pPr>
              <a:r>
                <a:rPr lang="en-US" sz="1969" spc="196">
                  <a:solidFill>
                    <a:srgbClr val="FFFFFF"/>
                  </a:solidFill>
                  <a:latin typeface="Raleway 1 Bold"/>
                  <a:ea typeface="Raleway 1 Bold"/>
                  <a:cs typeface="Raleway 1 Bold"/>
                  <a:sym typeface="Raleway 1 Bold"/>
                </a:rPr>
                <a:t>PAYMENT INFO</a:t>
              </a:r>
            </a:p>
          </p:txBody>
        </p:sp>
        <p:sp>
          <p:nvSpPr>
            <p:cNvPr id="29" name="TextBox 29"/>
            <p:cNvSpPr txBox="1"/>
            <p:nvPr/>
          </p:nvSpPr>
          <p:spPr>
            <a:xfrm>
              <a:off x="0" y="580697"/>
              <a:ext cx="4592040" cy="734270"/>
            </a:xfrm>
            <a:prstGeom prst="rect">
              <a:avLst/>
            </a:prstGeom>
          </p:spPr>
          <p:txBody>
            <a:bodyPr lIns="0" tIns="0" rIns="0" bIns="0" rtlCol="0" anchor="t">
              <a:spAutoFit/>
            </a:bodyPr>
            <a:lstStyle/>
            <a:p>
              <a:pPr algn="l">
                <a:lnSpc>
                  <a:spcPts val="2240"/>
                </a:lnSpc>
              </a:pPr>
              <a:r>
                <a:rPr lang="en-US" sz="1600" spc="32">
                  <a:solidFill>
                    <a:srgbClr val="FFFFFF"/>
                  </a:solidFill>
                  <a:latin typeface="Raleway 1"/>
                  <a:ea typeface="Raleway 1"/>
                  <a:cs typeface="Raleway 1"/>
                  <a:sym typeface="Raleway 1"/>
                </a:rPr>
                <a:t>LEARN ABOUT SUGGESTED PAYMENT OPTIONS!</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2" name="Freeform 2"/>
          <p:cNvSpPr/>
          <p:nvPr/>
        </p:nvSpPr>
        <p:spPr>
          <a:xfrm>
            <a:off x="-114300" y="-114300"/>
            <a:ext cx="10287000" cy="8001000"/>
          </a:xfrm>
          <a:custGeom>
            <a:avLst/>
            <a:gdLst/>
            <a:ahLst/>
            <a:cxnLst/>
            <a:rect l="l" t="t" r="r" b="b"/>
            <a:pathLst>
              <a:path w="10287000" h="8001000">
                <a:moveTo>
                  <a:pt x="0" y="0"/>
                </a:moveTo>
                <a:lnTo>
                  <a:pt x="10287000" y="0"/>
                </a:lnTo>
                <a:lnTo>
                  <a:pt x="10287000" y="8001000"/>
                </a:lnTo>
                <a:lnTo>
                  <a:pt x="0" y="8001000"/>
                </a:lnTo>
                <a:lnTo>
                  <a:pt x="0" y="0"/>
                </a:lnTo>
                <a:close/>
              </a:path>
            </a:pathLst>
          </a:custGeom>
          <a:blipFill>
            <a:blip r:embed="rId2">
              <a:alphaModFix amt="27000"/>
            </a:blip>
            <a:stretch>
              <a:fillRect l="-8333" r="-8333"/>
            </a:stretch>
          </a:blipFill>
        </p:spPr>
        <p:txBody>
          <a:bodyPr/>
          <a:lstStyle/>
          <a:p>
            <a:endParaRPr lang="en-US"/>
          </a:p>
        </p:txBody>
      </p:sp>
      <p:sp>
        <p:nvSpPr>
          <p:cNvPr id="3" name="Freeform 3"/>
          <p:cNvSpPr/>
          <p:nvPr/>
        </p:nvSpPr>
        <p:spPr>
          <a:xfrm>
            <a:off x="725446" y="3423194"/>
            <a:ext cx="349814" cy="628880"/>
          </a:xfrm>
          <a:custGeom>
            <a:avLst/>
            <a:gdLst/>
            <a:ahLst/>
            <a:cxnLst/>
            <a:rect l="l" t="t" r="r" b="b"/>
            <a:pathLst>
              <a:path w="349814" h="628880">
                <a:moveTo>
                  <a:pt x="0" y="0"/>
                </a:moveTo>
                <a:lnTo>
                  <a:pt x="349814" y="0"/>
                </a:lnTo>
                <a:lnTo>
                  <a:pt x="349814" y="628880"/>
                </a:lnTo>
                <a:lnTo>
                  <a:pt x="0" y="628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725446" y="5074925"/>
            <a:ext cx="349814" cy="479198"/>
          </a:xfrm>
          <a:custGeom>
            <a:avLst/>
            <a:gdLst/>
            <a:ahLst/>
            <a:cxnLst/>
            <a:rect l="l" t="t" r="r" b="b"/>
            <a:pathLst>
              <a:path w="349814" h="479198">
                <a:moveTo>
                  <a:pt x="0" y="0"/>
                </a:moveTo>
                <a:lnTo>
                  <a:pt x="349814" y="0"/>
                </a:lnTo>
                <a:lnTo>
                  <a:pt x="349814" y="479197"/>
                </a:lnTo>
                <a:lnTo>
                  <a:pt x="0" y="4791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25446" y="6610717"/>
            <a:ext cx="331758" cy="508442"/>
          </a:xfrm>
          <a:custGeom>
            <a:avLst/>
            <a:gdLst/>
            <a:ahLst/>
            <a:cxnLst/>
            <a:rect l="l" t="t" r="r" b="b"/>
            <a:pathLst>
              <a:path w="331758" h="508442">
                <a:moveTo>
                  <a:pt x="0" y="0"/>
                </a:moveTo>
                <a:lnTo>
                  <a:pt x="331758" y="0"/>
                </a:lnTo>
                <a:lnTo>
                  <a:pt x="331758" y="508442"/>
                </a:lnTo>
                <a:lnTo>
                  <a:pt x="0" y="5084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 name="Group 6"/>
          <p:cNvGrpSpPr>
            <a:grpSpLocks noChangeAspect="1"/>
          </p:cNvGrpSpPr>
          <p:nvPr/>
        </p:nvGrpSpPr>
        <p:grpSpPr>
          <a:xfrm>
            <a:off x="4179770" y="4133095"/>
            <a:ext cx="868364" cy="825865"/>
            <a:chOff x="0" y="0"/>
            <a:chExt cx="5108588" cy="4858563"/>
          </a:xfrm>
        </p:grpSpPr>
        <p:sp>
          <p:nvSpPr>
            <p:cNvPr id="7" name="Freeform 7"/>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9"/>
              <a:stretch>
                <a:fillRect l="-21508" r="-21508"/>
              </a:stretch>
            </a:blipFill>
          </p:spPr>
          <p:txBody>
            <a:bodyPr/>
            <a:lstStyle/>
            <a:p>
              <a:endParaRPr lang="en-US"/>
            </a:p>
          </p:txBody>
        </p:sp>
        <p:sp>
          <p:nvSpPr>
            <p:cNvPr id="8" name="Freeform 8"/>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sp>
        <p:nvSpPr>
          <p:cNvPr id="9" name="TextBox 9"/>
          <p:cNvSpPr txBox="1"/>
          <p:nvPr/>
        </p:nvSpPr>
        <p:spPr>
          <a:xfrm>
            <a:off x="1194794" y="3385094"/>
            <a:ext cx="8138160" cy="1102360"/>
          </a:xfrm>
          <a:prstGeom prst="rect">
            <a:avLst/>
          </a:prstGeom>
        </p:spPr>
        <p:txBody>
          <a:bodyPr lIns="0" tIns="0" rIns="0" bIns="0" rtlCol="0" anchor="t">
            <a:spAutoFit/>
          </a:bodyPr>
          <a:lstStyle/>
          <a:p>
            <a:pPr algn="just">
              <a:lnSpc>
                <a:spcPts val="2239"/>
              </a:lnSpc>
            </a:pPr>
            <a:r>
              <a:rPr lang="en-US" sz="1599">
                <a:solidFill>
                  <a:srgbClr val="FFFFFF"/>
                </a:solidFill>
                <a:latin typeface="Raleway 1"/>
                <a:ea typeface="Raleway 1"/>
                <a:cs typeface="Raleway 1"/>
                <a:sym typeface="Raleway 1"/>
              </a:rPr>
              <a:t>Promote the Popcorn!  The best way to sell Pecatonica River Popcorn is by tasting!  Have the Scout try all the flavors and pick their favorite.  In addition, practice their sales pitch &amp; review all safety tips. </a:t>
            </a:r>
          </a:p>
          <a:p>
            <a:pPr algn="just">
              <a:lnSpc>
                <a:spcPts val="2239"/>
              </a:lnSpc>
            </a:pPr>
            <a:endParaRPr lang="en-US" sz="1599">
              <a:solidFill>
                <a:srgbClr val="FFFFFF"/>
              </a:solidFill>
              <a:latin typeface="Raleway 1"/>
              <a:ea typeface="Raleway 1"/>
              <a:cs typeface="Raleway 1"/>
              <a:sym typeface="Raleway 1"/>
            </a:endParaRPr>
          </a:p>
        </p:txBody>
      </p:sp>
      <p:grpSp>
        <p:nvGrpSpPr>
          <p:cNvPr id="10" name="Group 10"/>
          <p:cNvGrpSpPr>
            <a:grpSpLocks noChangeAspect="1"/>
          </p:cNvGrpSpPr>
          <p:nvPr/>
        </p:nvGrpSpPr>
        <p:grpSpPr>
          <a:xfrm>
            <a:off x="5212373" y="4157762"/>
            <a:ext cx="868364" cy="825865"/>
            <a:chOff x="0" y="0"/>
            <a:chExt cx="5108588" cy="4858563"/>
          </a:xfrm>
        </p:grpSpPr>
        <p:sp>
          <p:nvSpPr>
            <p:cNvPr id="11" name="Freeform 11"/>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10"/>
              <a:stretch>
                <a:fillRect l="-21508" r="-21508"/>
              </a:stretch>
            </a:blipFill>
          </p:spPr>
          <p:txBody>
            <a:bodyPr/>
            <a:lstStyle/>
            <a:p>
              <a:endParaRPr lang="en-US"/>
            </a:p>
          </p:txBody>
        </p:sp>
        <p:sp>
          <p:nvSpPr>
            <p:cNvPr id="12" name="Freeform 12"/>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grpSp>
        <p:nvGrpSpPr>
          <p:cNvPr id="13" name="Group 13"/>
          <p:cNvGrpSpPr>
            <a:grpSpLocks noChangeAspect="1"/>
          </p:cNvGrpSpPr>
          <p:nvPr/>
        </p:nvGrpSpPr>
        <p:grpSpPr>
          <a:xfrm>
            <a:off x="6244266" y="4133095"/>
            <a:ext cx="868364" cy="825865"/>
            <a:chOff x="0" y="0"/>
            <a:chExt cx="5108588" cy="4858563"/>
          </a:xfrm>
        </p:grpSpPr>
        <p:sp>
          <p:nvSpPr>
            <p:cNvPr id="14" name="Freeform 14"/>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11"/>
              <a:stretch>
                <a:fillRect l="-66158" t="-9028" r="-47844" b="-40606"/>
              </a:stretch>
            </a:blipFill>
          </p:spPr>
          <p:txBody>
            <a:bodyPr/>
            <a:lstStyle/>
            <a:p>
              <a:endParaRPr lang="en-US"/>
            </a:p>
          </p:txBody>
        </p:sp>
        <p:sp>
          <p:nvSpPr>
            <p:cNvPr id="15" name="Freeform 15"/>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sp>
        <p:nvSpPr>
          <p:cNvPr id="16" name="Freeform 16"/>
          <p:cNvSpPr/>
          <p:nvPr/>
        </p:nvSpPr>
        <p:spPr>
          <a:xfrm>
            <a:off x="4180125" y="5833703"/>
            <a:ext cx="2932860" cy="602476"/>
          </a:xfrm>
          <a:custGeom>
            <a:avLst/>
            <a:gdLst/>
            <a:ahLst/>
            <a:cxnLst/>
            <a:rect l="l" t="t" r="r" b="b"/>
            <a:pathLst>
              <a:path w="2932860" h="602476">
                <a:moveTo>
                  <a:pt x="0" y="0"/>
                </a:moveTo>
                <a:lnTo>
                  <a:pt x="2932860" y="0"/>
                </a:lnTo>
                <a:lnTo>
                  <a:pt x="2932860" y="602476"/>
                </a:lnTo>
                <a:lnTo>
                  <a:pt x="0" y="602476"/>
                </a:lnTo>
                <a:lnTo>
                  <a:pt x="0" y="0"/>
                </a:lnTo>
                <a:close/>
              </a:path>
            </a:pathLst>
          </a:custGeom>
          <a:blipFill>
            <a:blip r:embed="rId12"/>
            <a:stretch>
              <a:fillRect l="-8178" t="-106566" r="-8532" b="-455666"/>
            </a:stretch>
          </a:blipFill>
        </p:spPr>
        <p:txBody>
          <a:bodyPr/>
          <a:lstStyle/>
          <a:p>
            <a:endParaRPr lang="en-US"/>
          </a:p>
        </p:txBody>
      </p:sp>
      <p:grpSp>
        <p:nvGrpSpPr>
          <p:cNvPr id="17" name="Group 17"/>
          <p:cNvGrpSpPr/>
          <p:nvPr/>
        </p:nvGrpSpPr>
        <p:grpSpPr>
          <a:xfrm>
            <a:off x="0" y="0"/>
            <a:ext cx="10058400" cy="104451"/>
            <a:chOff x="0" y="0"/>
            <a:chExt cx="4451339" cy="46225"/>
          </a:xfrm>
        </p:grpSpPr>
        <p:sp>
          <p:nvSpPr>
            <p:cNvPr id="18" name="Freeform 18"/>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19" name="TextBox 19"/>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20" name="Group 20"/>
          <p:cNvGrpSpPr/>
          <p:nvPr/>
        </p:nvGrpSpPr>
        <p:grpSpPr>
          <a:xfrm>
            <a:off x="0" y="142549"/>
            <a:ext cx="10058400" cy="216990"/>
            <a:chOff x="0" y="0"/>
            <a:chExt cx="4451339" cy="96029"/>
          </a:xfrm>
        </p:grpSpPr>
        <p:sp>
          <p:nvSpPr>
            <p:cNvPr id="21" name="Freeform 21"/>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22" name="TextBox 22"/>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23" name="TextBox 23"/>
          <p:cNvSpPr txBox="1"/>
          <p:nvPr/>
        </p:nvSpPr>
        <p:spPr>
          <a:xfrm>
            <a:off x="777240" y="681990"/>
            <a:ext cx="7356635" cy="626262"/>
          </a:xfrm>
          <a:prstGeom prst="rect">
            <a:avLst/>
          </a:prstGeom>
        </p:spPr>
        <p:txBody>
          <a:bodyPr lIns="0" tIns="0" rIns="0" bIns="0" rtlCol="0" anchor="t">
            <a:spAutoFit/>
          </a:bodyPr>
          <a:lstStyle/>
          <a:p>
            <a:pPr algn="just">
              <a:lnSpc>
                <a:spcPts val="5320"/>
              </a:lnSpc>
              <a:spcBef>
                <a:spcPct val="0"/>
              </a:spcBef>
            </a:pPr>
            <a:r>
              <a:rPr lang="en-US" sz="3800" spc="3" dirty="0">
                <a:solidFill>
                  <a:schemeClr val="bg1"/>
                </a:solidFill>
                <a:latin typeface="Raleway 2 Heavy"/>
                <a:ea typeface="Raleway 2 Heavy"/>
                <a:cs typeface="Raleway 2 Heavy"/>
                <a:sym typeface="Raleway 2 Heavy"/>
              </a:rPr>
              <a:t>UNIT POPCORN KICKOFF</a:t>
            </a:r>
          </a:p>
        </p:txBody>
      </p:sp>
      <p:sp>
        <p:nvSpPr>
          <p:cNvPr id="24" name="TextBox 24"/>
          <p:cNvSpPr txBox="1"/>
          <p:nvPr/>
        </p:nvSpPr>
        <p:spPr>
          <a:xfrm>
            <a:off x="805886" y="2650507"/>
            <a:ext cx="4158551" cy="565836"/>
          </a:xfrm>
          <a:prstGeom prst="rect">
            <a:avLst/>
          </a:prstGeom>
        </p:spPr>
        <p:txBody>
          <a:bodyPr lIns="0" tIns="0" rIns="0" bIns="0" rtlCol="0" anchor="t">
            <a:spAutoFit/>
          </a:bodyPr>
          <a:lstStyle/>
          <a:p>
            <a:pPr algn="l">
              <a:lnSpc>
                <a:spcPts val="4512"/>
              </a:lnSpc>
            </a:pPr>
            <a:r>
              <a:rPr lang="en-US" sz="3223">
                <a:solidFill>
                  <a:srgbClr val="FFFFFF"/>
                </a:solidFill>
                <a:latin typeface="Raleway 2 Bold"/>
                <a:ea typeface="Raleway 2 Bold"/>
                <a:cs typeface="Raleway 2 Bold"/>
                <a:sym typeface="Raleway 2 Bold"/>
              </a:rPr>
              <a:t>BEST PRACTICES</a:t>
            </a:r>
          </a:p>
        </p:txBody>
      </p:sp>
      <p:sp>
        <p:nvSpPr>
          <p:cNvPr id="25" name="TextBox 25"/>
          <p:cNvSpPr txBox="1"/>
          <p:nvPr/>
        </p:nvSpPr>
        <p:spPr>
          <a:xfrm>
            <a:off x="781639" y="1481472"/>
            <a:ext cx="8138160" cy="826135"/>
          </a:xfrm>
          <a:prstGeom prst="rect">
            <a:avLst/>
          </a:prstGeom>
        </p:spPr>
        <p:txBody>
          <a:bodyPr lIns="0" tIns="0" rIns="0" bIns="0" rtlCol="0" anchor="t">
            <a:spAutoFit/>
          </a:bodyPr>
          <a:lstStyle/>
          <a:p>
            <a:pPr algn="l">
              <a:lnSpc>
                <a:spcPts val="2239"/>
              </a:lnSpc>
            </a:pPr>
            <a:r>
              <a:rPr lang="en-US" sz="1599">
                <a:solidFill>
                  <a:srgbClr val="FFFFFF"/>
                </a:solidFill>
                <a:latin typeface="Raleway 1"/>
                <a:ea typeface="Raleway 1"/>
                <a:cs typeface="Raleway 1"/>
                <a:sym typeface="Raleway 1"/>
              </a:rPr>
              <a:t>The Unit Popcorn kickoff offers a fantastic chance to captivate and inspire your Scouts while also providing an ideal platform to enlighten parents about the importance of selling popcorn to sustain your Scouting program.</a:t>
            </a:r>
          </a:p>
        </p:txBody>
      </p:sp>
      <p:sp>
        <p:nvSpPr>
          <p:cNvPr id="26" name="TextBox 26"/>
          <p:cNvSpPr txBox="1"/>
          <p:nvPr/>
        </p:nvSpPr>
        <p:spPr>
          <a:xfrm>
            <a:off x="1194794" y="5102818"/>
            <a:ext cx="8138160" cy="549910"/>
          </a:xfrm>
          <a:prstGeom prst="rect">
            <a:avLst/>
          </a:prstGeom>
        </p:spPr>
        <p:txBody>
          <a:bodyPr lIns="0" tIns="0" rIns="0" bIns="0" rtlCol="0" anchor="t">
            <a:spAutoFit/>
          </a:bodyPr>
          <a:lstStyle/>
          <a:p>
            <a:pPr algn="l">
              <a:lnSpc>
                <a:spcPts val="2239"/>
              </a:lnSpc>
            </a:pPr>
            <a:r>
              <a:rPr lang="en-US" sz="1599">
                <a:solidFill>
                  <a:srgbClr val="FFFFFF"/>
                </a:solidFill>
                <a:latin typeface="Raleway 1"/>
                <a:ea typeface="Raleway 1"/>
                <a:cs typeface="Raleway 1"/>
                <a:sym typeface="Raleway 1"/>
              </a:rPr>
              <a:t>Discuss the Winner’s Circle Prizes!  All Scout sales, including Online Sales, qualify the Scouts for our Winner Circle prizes.  Highlight previous sales’ winners or prizes.</a:t>
            </a:r>
          </a:p>
        </p:txBody>
      </p:sp>
      <p:sp>
        <p:nvSpPr>
          <p:cNvPr id="27" name="TextBox 27"/>
          <p:cNvSpPr txBox="1"/>
          <p:nvPr/>
        </p:nvSpPr>
        <p:spPr>
          <a:xfrm>
            <a:off x="1114354" y="6572617"/>
            <a:ext cx="8138160" cy="549910"/>
          </a:xfrm>
          <a:prstGeom prst="rect">
            <a:avLst/>
          </a:prstGeom>
        </p:spPr>
        <p:txBody>
          <a:bodyPr lIns="0" tIns="0" rIns="0" bIns="0" rtlCol="0" anchor="t">
            <a:spAutoFit/>
          </a:bodyPr>
          <a:lstStyle/>
          <a:p>
            <a:pPr algn="l">
              <a:lnSpc>
                <a:spcPts val="2239"/>
              </a:lnSpc>
            </a:pPr>
            <a:r>
              <a:rPr lang="en-US" sz="1599">
                <a:solidFill>
                  <a:srgbClr val="FFFFFF"/>
                </a:solidFill>
                <a:latin typeface="Raleway 1"/>
                <a:ea typeface="Raleway 1"/>
                <a:cs typeface="Raleway 1"/>
                <a:sym typeface="Raleway 1"/>
              </a:rPr>
              <a:t>Make it fun!  Consider banners, posters, balloons and music to help create a fun &amp; exciting environment.  This is your opportunity to really excite the Scouts!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090FD-9B16-9261-D270-C619DDD9A31E}"/>
              </a:ext>
            </a:extLst>
          </p:cNvPr>
          <p:cNvPicPr>
            <a:picLocks noChangeAspect="1"/>
          </p:cNvPicPr>
          <p:nvPr/>
        </p:nvPicPr>
        <p:blipFill>
          <a:blip r:embed="rId2"/>
          <a:stretch>
            <a:fillRect/>
          </a:stretch>
        </p:blipFill>
        <p:spPr>
          <a:xfrm>
            <a:off x="0" y="-19692"/>
            <a:ext cx="10058400" cy="7772400"/>
          </a:xfrm>
          <a:prstGeom prst="rect">
            <a:avLst/>
          </a:prstGeom>
          <a:solidFill>
            <a:schemeClr val="tx1"/>
          </a:solidFill>
        </p:spPr>
      </p:pic>
      <p:sp>
        <p:nvSpPr>
          <p:cNvPr id="13" name="TextBox 12">
            <a:extLst>
              <a:ext uri="{FF2B5EF4-FFF2-40B4-BE49-F238E27FC236}">
                <a16:creationId xmlns:a16="http://schemas.microsoft.com/office/drawing/2014/main" id="{0B16F217-6C8D-3CDF-0059-D29B5AE53C31}"/>
              </a:ext>
            </a:extLst>
          </p:cNvPr>
          <p:cNvSpPr txBox="1"/>
          <p:nvPr/>
        </p:nvSpPr>
        <p:spPr>
          <a:xfrm>
            <a:off x="542264" y="1327053"/>
            <a:ext cx="7492830" cy="5983113"/>
          </a:xfrm>
          <a:prstGeom prst="rect">
            <a:avLst/>
          </a:prstGeom>
          <a:noFill/>
        </p:spPr>
        <p:txBody>
          <a:bodyPr wrap="square">
            <a:spAutoFit/>
          </a:bodyPr>
          <a:lstStyle/>
          <a:p>
            <a:pPr>
              <a:lnSpc>
                <a:spcPct val="120000"/>
              </a:lnSpc>
              <a:spcBef>
                <a:spcPts val="331"/>
              </a:spcBef>
            </a:pPr>
            <a:r>
              <a:rPr lang="en-US" sz="2000" b="1" dirty="0">
                <a:solidFill>
                  <a:schemeClr val="bg1">
                    <a:lumMod val="95000"/>
                  </a:schemeClr>
                </a:solidFill>
                <a:latin typeface="Arial" panose="020B0604020202020204" pitchFamily="34" charset="0"/>
                <a:cs typeface="Arial" panose="020B0604020202020204" pitchFamily="34" charset="0"/>
              </a:rPr>
              <a:t>Explain how the popcorn sale benefits...</a:t>
            </a:r>
            <a:endParaRPr lang="en-US" sz="2000" dirty="0">
              <a:solidFill>
                <a:schemeClr val="bg1">
                  <a:lumMod val="95000"/>
                </a:schemeClr>
              </a:solidFill>
              <a:latin typeface="Arial" panose="020B0604020202020204" pitchFamily="34" charset="0"/>
              <a:cs typeface="Arial" panose="020B0604020202020204" pitchFamily="34" charset="0"/>
            </a:endParaRPr>
          </a:p>
          <a:p>
            <a:pPr marL="96919" indent="-96919">
              <a:lnSpc>
                <a:spcPct val="120000"/>
              </a:lnSpc>
              <a:spcBef>
                <a:spcPts val="331"/>
              </a:spcBef>
              <a:buClr>
                <a:schemeClr val="accent2">
                  <a:lumMod val="75000"/>
                </a:schemeClr>
              </a:buClr>
              <a:buFont typeface="Wingdings" panose="05000000000000000000" pitchFamily="2" charset="2"/>
              <a:buChar char="Ø"/>
            </a:pPr>
            <a:r>
              <a:rPr lang="en-US" sz="2000" dirty="0">
                <a:solidFill>
                  <a:schemeClr val="bg1">
                    <a:lumMod val="95000"/>
                  </a:schemeClr>
                </a:solidFill>
                <a:latin typeface="Arial" panose="020B0604020202020204" pitchFamily="34" charset="0"/>
                <a:cs typeface="Arial" panose="020B0604020202020204" pitchFamily="34" charset="0"/>
              </a:rPr>
              <a:t> </a:t>
            </a:r>
            <a:r>
              <a:rPr lang="en-US" sz="2000" i="1" dirty="0">
                <a:solidFill>
                  <a:schemeClr val="bg1">
                    <a:lumMod val="95000"/>
                  </a:schemeClr>
                </a:solidFill>
                <a:latin typeface="Arial" panose="020B0604020202020204" pitchFamily="34" charset="0"/>
                <a:cs typeface="Arial" panose="020B0604020202020204" pitchFamily="34" charset="0"/>
              </a:rPr>
              <a:t>...your Unit: </a:t>
            </a:r>
            <a:r>
              <a:rPr lang="en-US" sz="2000" dirty="0">
                <a:solidFill>
                  <a:schemeClr val="bg1">
                    <a:lumMod val="95000"/>
                  </a:schemeClr>
                </a:solidFill>
                <a:latin typeface="Arial" panose="020B0604020202020204" pitchFamily="34" charset="0"/>
                <a:cs typeface="Arial" panose="020B0604020202020204" pitchFamily="34" charset="0"/>
              </a:rPr>
              <a:t>Funds our Ideal Year of Scouting—pays for special activities, awards, equipment, and Camp.</a:t>
            </a:r>
          </a:p>
          <a:p>
            <a:pPr marL="96919" indent="-96919">
              <a:lnSpc>
                <a:spcPct val="120000"/>
              </a:lnSpc>
              <a:spcBef>
                <a:spcPts val="331"/>
              </a:spcBef>
              <a:buClr>
                <a:schemeClr val="accent2">
                  <a:lumMod val="75000"/>
                </a:schemeClr>
              </a:buClr>
              <a:buFont typeface="Wingdings" panose="05000000000000000000" pitchFamily="2" charset="2"/>
              <a:buChar char="Ø"/>
            </a:pPr>
            <a:r>
              <a:rPr lang="en-US" sz="2000" dirty="0">
                <a:solidFill>
                  <a:schemeClr val="bg1">
                    <a:lumMod val="95000"/>
                  </a:schemeClr>
                </a:solidFill>
                <a:latin typeface="Arial" panose="020B0604020202020204" pitchFamily="34" charset="0"/>
                <a:cs typeface="Arial" panose="020B0604020202020204" pitchFamily="34" charset="0"/>
              </a:rPr>
              <a:t> </a:t>
            </a:r>
            <a:r>
              <a:rPr lang="en-US" sz="2000" i="1" dirty="0">
                <a:solidFill>
                  <a:schemeClr val="bg1">
                    <a:lumMod val="95000"/>
                  </a:schemeClr>
                </a:solidFill>
                <a:latin typeface="Arial" panose="020B0604020202020204" pitchFamily="34" charset="0"/>
                <a:cs typeface="Arial" panose="020B0604020202020204" pitchFamily="34" charset="0"/>
              </a:rPr>
              <a:t>...your Scouts: </a:t>
            </a:r>
            <a:r>
              <a:rPr lang="en-US" sz="2000" dirty="0">
                <a:solidFill>
                  <a:schemeClr val="bg1">
                    <a:lumMod val="95000"/>
                  </a:schemeClr>
                </a:solidFill>
                <a:latin typeface="Arial" panose="020B0604020202020204" pitchFamily="34" charset="0"/>
                <a:cs typeface="Arial" panose="020B0604020202020204" pitchFamily="34" charset="0"/>
              </a:rPr>
              <a:t>Builds a personal sense of responsibility, sales, and leadership skills, and supports the program.</a:t>
            </a:r>
          </a:p>
          <a:p>
            <a:pPr marL="96919" indent="-96919">
              <a:lnSpc>
                <a:spcPct val="120000"/>
              </a:lnSpc>
              <a:spcBef>
                <a:spcPts val="331"/>
              </a:spcBef>
              <a:buClr>
                <a:schemeClr val="accent2">
                  <a:lumMod val="75000"/>
                </a:schemeClr>
              </a:buClr>
              <a:buFont typeface="Wingdings" panose="05000000000000000000" pitchFamily="2" charset="2"/>
              <a:buChar char="Ø"/>
            </a:pPr>
            <a:r>
              <a:rPr lang="en-US" sz="2000" dirty="0">
                <a:solidFill>
                  <a:schemeClr val="bg1">
                    <a:lumMod val="95000"/>
                  </a:schemeClr>
                </a:solidFill>
                <a:latin typeface="Arial" panose="020B0604020202020204" pitchFamily="34" charset="0"/>
                <a:cs typeface="Arial" panose="020B0604020202020204" pitchFamily="34" charset="0"/>
              </a:rPr>
              <a:t> </a:t>
            </a:r>
            <a:r>
              <a:rPr lang="en-US" sz="2000" i="1" dirty="0">
                <a:solidFill>
                  <a:schemeClr val="bg1">
                    <a:lumMod val="95000"/>
                  </a:schemeClr>
                </a:solidFill>
                <a:latin typeface="Arial" panose="020B0604020202020204" pitchFamily="34" charset="0"/>
                <a:cs typeface="Arial" panose="020B0604020202020204" pitchFamily="34" charset="0"/>
              </a:rPr>
              <a:t>...your Council: </a:t>
            </a:r>
            <a:r>
              <a:rPr lang="en-US" sz="2000" dirty="0">
                <a:solidFill>
                  <a:schemeClr val="bg1">
                    <a:lumMod val="95000"/>
                  </a:schemeClr>
                </a:solidFill>
                <a:latin typeface="Arial" panose="020B0604020202020204" pitchFamily="34" charset="0"/>
                <a:cs typeface="Arial" panose="020B0604020202020204" pitchFamily="34" charset="0"/>
              </a:rPr>
              <a:t>Raises money for improving activities and camping programs</a:t>
            </a:r>
            <a:r>
              <a:rPr lang="en-US" sz="2000" b="1" dirty="0">
                <a:solidFill>
                  <a:schemeClr val="bg1">
                    <a:lumMod val="95000"/>
                  </a:schemeClr>
                </a:solidFill>
                <a:latin typeface="Arial" panose="020B0604020202020204" pitchFamily="34" charset="0"/>
                <a:cs typeface="Arial" panose="020B0604020202020204" pitchFamily="34" charset="0"/>
              </a:rPr>
              <a:t>.</a:t>
            </a:r>
            <a:endParaRPr lang="en-US" sz="2000" dirty="0">
              <a:solidFill>
                <a:schemeClr val="bg1">
                  <a:lumMod val="95000"/>
                </a:schemeClr>
              </a:solidFill>
              <a:latin typeface="Arial" panose="020B0604020202020204" pitchFamily="34" charset="0"/>
              <a:cs typeface="Arial" panose="020B0604020202020204" pitchFamily="34" charset="0"/>
            </a:endParaRPr>
          </a:p>
          <a:p>
            <a:pPr>
              <a:lnSpc>
                <a:spcPct val="120000"/>
              </a:lnSpc>
              <a:spcBef>
                <a:spcPts val="331"/>
              </a:spcBef>
            </a:pPr>
            <a:endParaRPr lang="en-US" sz="2000" b="1" dirty="0">
              <a:solidFill>
                <a:schemeClr val="bg1">
                  <a:lumMod val="95000"/>
                </a:schemeClr>
              </a:solidFill>
              <a:latin typeface="Arial" panose="020B0604020202020204" pitchFamily="34" charset="0"/>
              <a:cs typeface="Arial" panose="020B0604020202020204" pitchFamily="34" charset="0"/>
            </a:endParaRPr>
          </a:p>
          <a:p>
            <a:pPr>
              <a:lnSpc>
                <a:spcPct val="120000"/>
              </a:lnSpc>
              <a:spcBef>
                <a:spcPts val="331"/>
              </a:spcBef>
            </a:pPr>
            <a:r>
              <a:rPr lang="en-US" sz="2000" b="1" dirty="0">
                <a:solidFill>
                  <a:schemeClr val="bg1">
                    <a:lumMod val="95000"/>
                  </a:schemeClr>
                </a:solidFill>
                <a:latin typeface="Arial" panose="020B0604020202020204" pitchFamily="34" charset="0"/>
                <a:cs typeface="Arial" panose="020B0604020202020204" pitchFamily="34" charset="0"/>
              </a:rPr>
              <a:t>Review the prizes and incentives:</a:t>
            </a:r>
            <a:endParaRPr lang="en-US" sz="2000" dirty="0">
              <a:solidFill>
                <a:schemeClr val="bg1">
                  <a:lumMod val="95000"/>
                </a:schemeClr>
              </a:solidFill>
              <a:latin typeface="Arial" panose="020B0604020202020204" pitchFamily="34" charset="0"/>
              <a:cs typeface="Arial" panose="020B0604020202020204" pitchFamily="34" charset="0"/>
            </a:endParaRPr>
          </a:p>
          <a:p>
            <a:pPr>
              <a:lnSpc>
                <a:spcPct val="120000"/>
              </a:lnSpc>
              <a:spcBef>
                <a:spcPts val="331"/>
              </a:spcBef>
            </a:pPr>
            <a:r>
              <a:rPr lang="en-US" sz="2000" b="1" dirty="0">
                <a:solidFill>
                  <a:schemeClr val="bg1">
                    <a:lumMod val="95000"/>
                  </a:schemeClr>
                </a:solidFill>
                <a:latin typeface="Arial" panose="020B0604020202020204" pitchFamily="34" charset="0"/>
                <a:cs typeface="Arial" panose="020B0604020202020204" pitchFamily="34" charset="0"/>
              </a:rPr>
              <a:t>Review sales goals and techniques:</a:t>
            </a:r>
            <a:endParaRPr lang="en-US" sz="2000" dirty="0">
              <a:solidFill>
                <a:schemeClr val="bg1">
                  <a:lumMod val="95000"/>
                </a:schemeClr>
              </a:solidFill>
              <a:latin typeface="Arial" panose="020B0604020202020204" pitchFamily="34" charset="0"/>
              <a:cs typeface="Arial" panose="020B0604020202020204" pitchFamily="34" charset="0"/>
            </a:endParaRPr>
          </a:p>
          <a:p>
            <a:pPr>
              <a:lnSpc>
                <a:spcPct val="120000"/>
              </a:lnSpc>
              <a:spcBef>
                <a:spcPts val="331"/>
              </a:spcBef>
            </a:pPr>
            <a:r>
              <a:rPr lang="en-US" sz="2000" b="1" dirty="0">
                <a:solidFill>
                  <a:schemeClr val="bg1">
                    <a:lumMod val="95000"/>
                  </a:schemeClr>
                </a:solidFill>
                <a:latin typeface="Arial" panose="020B0604020202020204" pitchFamily="34" charset="0"/>
                <a:cs typeface="Arial" panose="020B0604020202020204" pitchFamily="34" charset="0"/>
              </a:rPr>
              <a:t>Go over delivery and money collection process:</a:t>
            </a:r>
            <a:r>
              <a:rPr lang="en-US" sz="2000" dirty="0">
                <a:solidFill>
                  <a:schemeClr val="bg1">
                    <a:lumMod val="95000"/>
                  </a:schemeClr>
                </a:solidFill>
                <a:latin typeface="Arial" panose="020B0604020202020204" pitchFamily="34" charset="0"/>
                <a:cs typeface="Arial" panose="020B0604020202020204" pitchFamily="34" charset="0"/>
              </a:rPr>
              <a:t> </a:t>
            </a:r>
          </a:p>
          <a:p>
            <a:pPr>
              <a:lnSpc>
                <a:spcPct val="120000"/>
              </a:lnSpc>
              <a:spcBef>
                <a:spcPts val="331"/>
              </a:spcBef>
            </a:pPr>
            <a:r>
              <a:rPr lang="en-US" sz="2000" b="1" dirty="0">
                <a:solidFill>
                  <a:schemeClr val="bg1">
                    <a:lumMod val="95000"/>
                  </a:schemeClr>
                </a:solidFill>
                <a:latin typeface="Arial" panose="020B0604020202020204" pitchFamily="34" charset="0"/>
                <a:cs typeface="Arial" panose="020B0604020202020204" pitchFamily="34" charset="0"/>
              </a:rPr>
              <a:t>Review safety rules for youth and adults:</a:t>
            </a:r>
            <a:endParaRPr lang="en-US" sz="2000" dirty="0">
              <a:solidFill>
                <a:schemeClr val="bg1">
                  <a:lumMod val="95000"/>
                </a:schemeClr>
              </a:solidFill>
              <a:latin typeface="Arial" panose="020B0604020202020204" pitchFamily="34" charset="0"/>
              <a:cs typeface="Arial" panose="020B0604020202020204" pitchFamily="34" charset="0"/>
            </a:endParaRPr>
          </a:p>
          <a:p>
            <a:pPr>
              <a:lnSpc>
                <a:spcPct val="120000"/>
              </a:lnSpc>
              <a:spcBef>
                <a:spcPts val="331"/>
              </a:spcBef>
              <a:buClr>
                <a:schemeClr val="accent2">
                  <a:lumMod val="75000"/>
                </a:schemeClr>
              </a:buClr>
              <a:buFont typeface="Wingdings" panose="05000000000000000000" pitchFamily="2" charset="2"/>
              <a:buChar char="Ø"/>
            </a:pPr>
            <a:r>
              <a:rPr lang="en-US" sz="2000" dirty="0">
                <a:solidFill>
                  <a:schemeClr val="bg1">
                    <a:lumMod val="95000"/>
                  </a:schemeClr>
                </a:solidFill>
                <a:latin typeface="Arial" panose="020B0604020202020204" pitchFamily="34" charset="0"/>
                <a:cs typeface="Arial" panose="020B0604020202020204" pitchFamily="34" charset="0"/>
              </a:rPr>
              <a:t>  Youth should be selling with a buddy or accompanied by a chaperone.</a:t>
            </a:r>
          </a:p>
          <a:p>
            <a:pPr>
              <a:lnSpc>
                <a:spcPct val="120000"/>
              </a:lnSpc>
              <a:spcBef>
                <a:spcPts val="331"/>
              </a:spcBef>
              <a:buClr>
                <a:schemeClr val="accent2">
                  <a:lumMod val="75000"/>
                </a:schemeClr>
              </a:buClr>
              <a:buFont typeface="Wingdings" panose="05000000000000000000" pitchFamily="2" charset="2"/>
              <a:buChar char="Ø"/>
            </a:pPr>
            <a:r>
              <a:rPr lang="en-US" sz="2000" b="1" dirty="0">
                <a:solidFill>
                  <a:schemeClr val="bg1">
                    <a:lumMod val="95000"/>
                  </a:schemeClr>
                </a:solidFill>
                <a:latin typeface="Arial" panose="020B0604020202020204" pitchFamily="34" charset="0"/>
                <a:cs typeface="Arial" panose="020B0604020202020204" pitchFamily="34" charset="0"/>
              </a:rPr>
              <a:t>  Emphasize that </a:t>
            </a:r>
            <a:r>
              <a:rPr lang="en-US" sz="2000" b="1" u="sng" dirty="0">
                <a:solidFill>
                  <a:schemeClr val="bg1">
                    <a:lumMod val="95000"/>
                  </a:schemeClr>
                </a:solidFill>
                <a:latin typeface="Arial" panose="020B0604020202020204" pitchFamily="34" charset="0"/>
                <a:cs typeface="Arial" panose="020B0604020202020204" pitchFamily="34" charset="0"/>
              </a:rPr>
              <a:t>youth do not enter homes</a:t>
            </a:r>
            <a:r>
              <a:rPr lang="en-US" sz="2000" b="1" dirty="0">
                <a:solidFill>
                  <a:schemeClr val="bg1">
                    <a:lumMod val="95000"/>
                  </a:schemeClr>
                </a:solidFill>
                <a:latin typeface="Arial" panose="020B0604020202020204" pitchFamily="34" charset="0"/>
                <a:cs typeface="Arial" panose="020B0604020202020204" pitchFamily="34" charset="0"/>
              </a:rPr>
              <a:t>.</a:t>
            </a:r>
            <a:endParaRPr lang="en-US" sz="2000" dirty="0">
              <a:solidFill>
                <a:schemeClr val="bg1">
                  <a:lumMod val="9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2AE1439-A471-F19F-B9A9-78731BE80317}"/>
              </a:ext>
            </a:extLst>
          </p:cNvPr>
          <p:cNvSpPr txBox="1"/>
          <p:nvPr/>
        </p:nvSpPr>
        <p:spPr>
          <a:xfrm>
            <a:off x="679165" y="309584"/>
            <a:ext cx="9144000" cy="707886"/>
          </a:xfrm>
          <a:prstGeom prst="rect">
            <a:avLst/>
          </a:prstGeom>
          <a:noFill/>
        </p:spPr>
        <p:txBody>
          <a:bodyPr wrap="square">
            <a:spAutoFit/>
          </a:bodyPr>
          <a:lstStyle/>
          <a:p>
            <a:r>
              <a:rPr lang="en-US" sz="4000" b="1" dirty="0">
                <a:solidFill>
                  <a:schemeClr val="bg1">
                    <a:lumMod val="95000"/>
                  </a:schemeClr>
                </a:solidFill>
                <a:latin typeface="Garamond" panose="02020404030301010803" pitchFamily="18" charset="0"/>
              </a:rPr>
              <a:t>Effective Kick-offs and Sale Resources</a:t>
            </a:r>
            <a:endParaRPr lang="en-US" sz="4000" b="1" dirty="0">
              <a:solidFill>
                <a:schemeClr val="bg1">
                  <a:lumMod val="95000"/>
                </a:schemeClr>
              </a:solidFill>
            </a:endParaRPr>
          </a:p>
        </p:txBody>
      </p:sp>
    </p:spTree>
    <p:extLst>
      <p:ext uri="{BB962C8B-B14F-4D97-AF65-F5344CB8AC3E}">
        <p14:creationId xmlns:p14="http://schemas.microsoft.com/office/powerpoint/2010/main" val="2124919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2" name="Freeform 2"/>
          <p:cNvSpPr/>
          <p:nvPr/>
        </p:nvSpPr>
        <p:spPr>
          <a:xfrm>
            <a:off x="732438" y="2484725"/>
            <a:ext cx="606745" cy="799664"/>
          </a:xfrm>
          <a:custGeom>
            <a:avLst/>
            <a:gdLst/>
            <a:ahLst/>
            <a:cxnLst/>
            <a:rect l="l" t="t" r="r" b="b"/>
            <a:pathLst>
              <a:path w="606745" h="799664">
                <a:moveTo>
                  <a:pt x="0" y="0"/>
                </a:moveTo>
                <a:lnTo>
                  <a:pt x="606745" y="0"/>
                </a:lnTo>
                <a:lnTo>
                  <a:pt x="606745" y="799663"/>
                </a:lnTo>
                <a:lnTo>
                  <a:pt x="0" y="7996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10954" y="4207531"/>
            <a:ext cx="940051" cy="940051"/>
            <a:chOff x="0" y="0"/>
            <a:chExt cx="1253401" cy="1253401"/>
          </a:xfrm>
        </p:grpSpPr>
        <p:sp>
          <p:nvSpPr>
            <p:cNvPr id="4" name="Freeform 4"/>
            <p:cNvSpPr/>
            <p:nvPr/>
          </p:nvSpPr>
          <p:spPr>
            <a:xfrm>
              <a:off x="9332" y="14249"/>
              <a:ext cx="1244069" cy="1239152"/>
            </a:xfrm>
            <a:custGeom>
              <a:avLst/>
              <a:gdLst/>
              <a:ahLst/>
              <a:cxnLst/>
              <a:rect l="l" t="t" r="r" b="b"/>
              <a:pathLst>
                <a:path w="1244069" h="1239152">
                  <a:moveTo>
                    <a:pt x="0" y="0"/>
                  </a:moveTo>
                  <a:lnTo>
                    <a:pt x="1244069" y="0"/>
                  </a:lnTo>
                  <a:lnTo>
                    <a:pt x="1244069" y="1239152"/>
                  </a:lnTo>
                  <a:lnTo>
                    <a:pt x="0" y="1239152"/>
                  </a:lnTo>
                  <a:lnTo>
                    <a:pt x="0" y="0"/>
                  </a:lnTo>
                  <a:close/>
                </a:path>
              </a:pathLst>
            </a:custGeom>
            <a:blipFill>
              <a:blip r:embed="rId4"/>
              <a:stretch>
                <a:fillRect/>
              </a:stretch>
            </a:blipFill>
          </p:spPr>
          <p:txBody>
            <a:bodyPr/>
            <a:lstStyle/>
            <a:p>
              <a:endParaRPr lang="en-US"/>
            </a:p>
          </p:txBody>
        </p:sp>
        <p:sp>
          <p:nvSpPr>
            <p:cNvPr id="5" name="Freeform 5"/>
            <p:cNvSpPr/>
            <p:nvPr/>
          </p:nvSpPr>
          <p:spPr>
            <a:xfrm>
              <a:off x="0" y="0"/>
              <a:ext cx="1253401" cy="1253401"/>
            </a:xfrm>
            <a:custGeom>
              <a:avLst/>
              <a:gdLst/>
              <a:ahLst/>
              <a:cxnLst/>
              <a:rect l="l" t="t" r="r" b="b"/>
              <a:pathLst>
                <a:path w="1253401" h="1253401">
                  <a:moveTo>
                    <a:pt x="0" y="0"/>
                  </a:moveTo>
                  <a:lnTo>
                    <a:pt x="1253401" y="0"/>
                  </a:lnTo>
                  <a:lnTo>
                    <a:pt x="1253401" y="1253401"/>
                  </a:lnTo>
                  <a:lnTo>
                    <a:pt x="0" y="12534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6" name="TextBox 6"/>
          <p:cNvSpPr txBox="1"/>
          <p:nvPr/>
        </p:nvSpPr>
        <p:spPr>
          <a:xfrm>
            <a:off x="777240" y="736933"/>
            <a:ext cx="9326337" cy="1294197"/>
          </a:xfrm>
          <a:prstGeom prst="rect">
            <a:avLst/>
          </a:prstGeom>
        </p:spPr>
        <p:txBody>
          <a:bodyPr lIns="0" tIns="0" rIns="0" bIns="0" rtlCol="0" anchor="t">
            <a:spAutoFit/>
          </a:bodyPr>
          <a:lstStyle/>
          <a:p>
            <a:pPr algn="l">
              <a:lnSpc>
                <a:spcPts val="5168"/>
              </a:lnSpc>
            </a:pPr>
            <a:r>
              <a:rPr lang="en-US" sz="3800" spc="38" dirty="0">
                <a:solidFill>
                  <a:schemeClr val="bg1"/>
                </a:solidFill>
                <a:latin typeface="Raleway 1 Heavy"/>
                <a:ea typeface="Raleway 1 Heavy"/>
                <a:cs typeface="Raleway 1 Heavy"/>
                <a:sym typeface="Raleway 1 Heavy"/>
              </a:rPr>
              <a:t>3 APPS TO MANAGE </a:t>
            </a:r>
          </a:p>
          <a:p>
            <a:pPr algn="l">
              <a:lnSpc>
                <a:spcPts val="5168"/>
              </a:lnSpc>
            </a:pPr>
            <a:r>
              <a:rPr lang="en-US" sz="3800" spc="38" dirty="0">
                <a:solidFill>
                  <a:schemeClr val="bg1"/>
                </a:solidFill>
                <a:latin typeface="Raleway 1 Heavy"/>
                <a:ea typeface="Raleway 1 Heavy"/>
                <a:cs typeface="Raleway 1 Heavy"/>
                <a:sym typeface="Raleway 1 Heavy"/>
              </a:rPr>
              <a:t>YOUR SALE</a:t>
            </a:r>
          </a:p>
        </p:txBody>
      </p:sp>
      <p:grpSp>
        <p:nvGrpSpPr>
          <p:cNvPr id="7" name="Group 7"/>
          <p:cNvGrpSpPr>
            <a:grpSpLocks noChangeAspect="1"/>
          </p:cNvGrpSpPr>
          <p:nvPr/>
        </p:nvGrpSpPr>
        <p:grpSpPr>
          <a:xfrm>
            <a:off x="7025283" y="884112"/>
            <a:ext cx="2533464" cy="5012894"/>
            <a:chOff x="0" y="0"/>
            <a:chExt cx="2620010" cy="5184140"/>
          </a:xfrm>
        </p:grpSpPr>
        <p:sp>
          <p:nvSpPr>
            <p:cNvPr id="8" name="Freeform 8"/>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9" name="Freeform 9"/>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7"/>
              <a:stretch>
                <a:fillRect l="-10917" r="-10917"/>
              </a:stretch>
            </a:blipFill>
          </p:spPr>
          <p:txBody>
            <a:bodyPr/>
            <a:lstStyle/>
            <a:p>
              <a:endParaRPr lang="en-US"/>
            </a:p>
          </p:txBody>
        </p:sp>
        <p:sp>
          <p:nvSpPr>
            <p:cNvPr id="10" name="Freeform 10"/>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11" name="Freeform 11"/>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2" name="Freeform 12"/>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3" name="Freeform 13"/>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4" name="Freeform 14"/>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5" name="Freeform 15"/>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6" name="Freeform 16"/>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sp>
        <p:nvSpPr>
          <p:cNvPr id="17" name="Freeform 17"/>
          <p:cNvSpPr/>
          <p:nvPr/>
        </p:nvSpPr>
        <p:spPr>
          <a:xfrm rot="1008990" flipV="1">
            <a:off x="5610230" y="2107182"/>
            <a:ext cx="2830105" cy="799505"/>
          </a:xfrm>
          <a:custGeom>
            <a:avLst/>
            <a:gdLst/>
            <a:ahLst/>
            <a:cxnLst/>
            <a:rect l="l" t="t" r="r" b="b"/>
            <a:pathLst>
              <a:path w="2830105" h="799505">
                <a:moveTo>
                  <a:pt x="0" y="799504"/>
                </a:moveTo>
                <a:lnTo>
                  <a:pt x="2830105" y="799504"/>
                </a:lnTo>
                <a:lnTo>
                  <a:pt x="2830105" y="0"/>
                </a:lnTo>
                <a:lnTo>
                  <a:pt x="0" y="0"/>
                </a:lnTo>
                <a:lnTo>
                  <a:pt x="0" y="79950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565785" y="3327552"/>
            <a:ext cx="940051" cy="322138"/>
          </a:xfrm>
          <a:prstGeom prst="rect">
            <a:avLst/>
          </a:prstGeom>
        </p:spPr>
        <p:txBody>
          <a:bodyPr lIns="0" tIns="0" rIns="0" bIns="0" rtlCol="0" anchor="t">
            <a:spAutoFit/>
          </a:bodyPr>
          <a:lstStyle/>
          <a:p>
            <a:pPr algn="ctr">
              <a:lnSpc>
                <a:spcPts val="1220"/>
              </a:lnSpc>
            </a:pPr>
            <a:r>
              <a:rPr lang="en-US" sz="1284" spc="-25">
                <a:solidFill>
                  <a:srgbClr val="FFFFFF"/>
                </a:solidFill>
                <a:latin typeface="Raleway 1 Heavy"/>
                <a:ea typeface="Raleway 1 Heavy"/>
                <a:cs typeface="Raleway 1 Heavy"/>
                <a:sym typeface="Raleway 1 Heavy"/>
              </a:rPr>
              <a:t>MY PR POPCORN</a:t>
            </a:r>
          </a:p>
        </p:txBody>
      </p:sp>
      <p:sp>
        <p:nvSpPr>
          <p:cNvPr id="19" name="TextBox 19"/>
          <p:cNvSpPr txBox="1"/>
          <p:nvPr/>
        </p:nvSpPr>
        <p:spPr>
          <a:xfrm>
            <a:off x="1672489" y="3142482"/>
            <a:ext cx="4939158" cy="504698"/>
          </a:xfrm>
          <a:prstGeom prst="rect">
            <a:avLst/>
          </a:prstGeom>
        </p:spPr>
        <p:txBody>
          <a:bodyPr lIns="0" tIns="0" rIns="0" bIns="0" rtlCol="0" anchor="t">
            <a:spAutoFit/>
          </a:bodyPr>
          <a:lstStyle/>
          <a:p>
            <a:pPr algn="l">
              <a:lnSpc>
                <a:spcPts val="2002"/>
              </a:lnSpc>
            </a:pPr>
            <a:r>
              <a:rPr lang="en-US" sz="1430" spc="28">
                <a:solidFill>
                  <a:srgbClr val="FFFFFF"/>
                </a:solidFill>
                <a:latin typeface="Raleway 1"/>
                <a:ea typeface="Raleway 1"/>
                <a:cs typeface="Raleway 1"/>
                <a:sym typeface="Raleway 1"/>
              </a:rPr>
              <a:t>App used to promote online sales at the Scout level through social media.</a:t>
            </a:r>
          </a:p>
        </p:txBody>
      </p:sp>
      <p:sp>
        <p:nvSpPr>
          <p:cNvPr id="20" name="TextBox 20"/>
          <p:cNvSpPr txBox="1"/>
          <p:nvPr/>
        </p:nvSpPr>
        <p:spPr>
          <a:xfrm>
            <a:off x="1617657" y="4642852"/>
            <a:ext cx="4939158" cy="504698"/>
          </a:xfrm>
          <a:prstGeom prst="rect">
            <a:avLst/>
          </a:prstGeom>
        </p:spPr>
        <p:txBody>
          <a:bodyPr lIns="0" tIns="0" rIns="0" bIns="0" rtlCol="0" anchor="t">
            <a:spAutoFit/>
          </a:bodyPr>
          <a:lstStyle/>
          <a:p>
            <a:pPr algn="l">
              <a:lnSpc>
                <a:spcPts val="2002"/>
              </a:lnSpc>
            </a:pPr>
            <a:r>
              <a:rPr lang="en-US" sz="1430" spc="28">
                <a:solidFill>
                  <a:srgbClr val="FFFFFF"/>
                </a:solidFill>
                <a:latin typeface="Raleway 1"/>
                <a:ea typeface="Raleway 1"/>
                <a:cs typeface="Raleway 1"/>
                <a:sym typeface="Raleway 1"/>
              </a:rPr>
              <a:t>App designed to manage unit level inventory down to the Scout level.</a:t>
            </a:r>
          </a:p>
        </p:txBody>
      </p:sp>
      <p:grpSp>
        <p:nvGrpSpPr>
          <p:cNvPr id="21" name="Group 21"/>
          <p:cNvGrpSpPr/>
          <p:nvPr/>
        </p:nvGrpSpPr>
        <p:grpSpPr>
          <a:xfrm>
            <a:off x="679247" y="5719545"/>
            <a:ext cx="713127" cy="713127"/>
            <a:chOff x="0" y="0"/>
            <a:chExt cx="950837" cy="950837"/>
          </a:xfrm>
        </p:grpSpPr>
        <p:sp>
          <p:nvSpPr>
            <p:cNvPr id="22" name="Freeform 22"/>
            <p:cNvSpPr/>
            <p:nvPr/>
          </p:nvSpPr>
          <p:spPr>
            <a:xfrm>
              <a:off x="0" y="0"/>
              <a:ext cx="950837" cy="950837"/>
            </a:xfrm>
            <a:custGeom>
              <a:avLst/>
              <a:gdLst/>
              <a:ahLst/>
              <a:cxnLst/>
              <a:rect l="l" t="t" r="r" b="b"/>
              <a:pathLst>
                <a:path w="950837" h="950837">
                  <a:moveTo>
                    <a:pt x="0" y="0"/>
                  </a:moveTo>
                  <a:lnTo>
                    <a:pt x="950837" y="0"/>
                  </a:lnTo>
                  <a:lnTo>
                    <a:pt x="950837" y="950837"/>
                  </a:lnTo>
                  <a:lnTo>
                    <a:pt x="0" y="9508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p:cNvSpPr/>
            <p:nvPr/>
          </p:nvSpPr>
          <p:spPr>
            <a:xfrm>
              <a:off x="154233" y="162148"/>
              <a:ext cx="642371" cy="642371"/>
            </a:xfrm>
            <a:custGeom>
              <a:avLst/>
              <a:gdLst/>
              <a:ahLst/>
              <a:cxnLst/>
              <a:rect l="l" t="t" r="r" b="b"/>
              <a:pathLst>
                <a:path w="642371" h="642371">
                  <a:moveTo>
                    <a:pt x="0" y="0"/>
                  </a:moveTo>
                  <a:lnTo>
                    <a:pt x="642371" y="0"/>
                  </a:lnTo>
                  <a:lnTo>
                    <a:pt x="642371" y="642371"/>
                  </a:lnTo>
                  <a:lnTo>
                    <a:pt x="0" y="6423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Freeform 24"/>
            <p:cNvSpPr/>
            <p:nvPr/>
          </p:nvSpPr>
          <p:spPr>
            <a:xfrm>
              <a:off x="334495" y="334495"/>
              <a:ext cx="281846" cy="281846"/>
            </a:xfrm>
            <a:custGeom>
              <a:avLst/>
              <a:gdLst/>
              <a:ahLst/>
              <a:cxnLst/>
              <a:rect l="l" t="t" r="r" b="b"/>
              <a:pathLst>
                <a:path w="281846" h="281846">
                  <a:moveTo>
                    <a:pt x="0" y="0"/>
                  </a:moveTo>
                  <a:lnTo>
                    <a:pt x="281846" y="0"/>
                  </a:lnTo>
                  <a:lnTo>
                    <a:pt x="281846" y="281846"/>
                  </a:lnTo>
                  <a:lnTo>
                    <a:pt x="0" y="2818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5" name="TextBox 25"/>
          <p:cNvSpPr txBox="1"/>
          <p:nvPr/>
        </p:nvSpPr>
        <p:spPr>
          <a:xfrm>
            <a:off x="1672489" y="6011466"/>
            <a:ext cx="4939158" cy="504698"/>
          </a:xfrm>
          <a:prstGeom prst="rect">
            <a:avLst/>
          </a:prstGeom>
        </p:spPr>
        <p:txBody>
          <a:bodyPr lIns="0" tIns="0" rIns="0" bIns="0" rtlCol="0" anchor="t">
            <a:spAutoFit/>
          </a:bodyPr>
          <a:lstStyle/>
          <a:p>
            <a:pPr algn="l">
              <a:lnSpc>
                <a:spcPts val="2002"/>
              </a:lnSpc>
            </a:pPr>
            <a:r>
              <a:rPr lang="en-US" sz="1430" spc="28">
                <a:solidFill>
                  <a:srgbClr val="FFFFFF"/>
                </a:solidFill>
                <a:latin typeface="Raleway 1"/>
                <a:ea typeface="Raleway 1"/>
                <a:cs typeface="Raleway 1"/>
                <a:sym typeface="Raleway 1"/>
              </a:rPr>
              <a:t>Money collection app to allow for the collection of credit cards.</a:t>
            </a:r>
          </a:p>
        </p:txBody>
      </p:sp>
      <p:grpSp>
        <p:nvGrpSpPr>
          <p:cNvPr id="26" name="Group 26"/>
          <p:cNvGrpSpPr/>
          <p:nvPr/>
        </p:nvGrpSpPr>
        <p:grpSpPr>
          <a:xfrm>
            <a:off x="0" y="0"/>
            <a:ext cx="10058400" cy="104451"/>
            <a:chOff x="0" y="0"/>
            <a:chExt cx="4451339" cy="46225"/>
          </a:xfrm>
        </p:grpSpPr>
        <p:sp>
          <p:nvSpPr>
            <p:cNvPr id="27" name="Freeform 27"/>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28" name="TextBox 28"/>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29" name="Group 29"/>
          <p:cNvGrpSpPr/>
          <p:nvPr/>
        </p:nvGrpSpPr>
        <p:grpSpPr>
          <a:xfrm>
            <a:off x="0" y="142549"/>
            <a:ext cx="10058400" cy="216990"/>
            <a:chOff x="0" y="0"/>
            <a:chExt cx="4451339" cy="96029"/>
          </a:xfrm>
        </p:grpSpPr>
        <p:sp>
          <p:nvSpPr>
            <p:cNvPr id="30" name="Freeform 30"/>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FFFFFF"/>
            </a:solidFill>
          </p:spPr>
          <p:txBody>
            <a:bodyPr/>
            <a:lstStyle/>
            <a:p>
              <a:endParaRPr lang="en-US"/>
            </a:p>
          </p:txBody>
        </p:sp>
        <p:sp>
          <p:nvSpPr>
            <p:cNvPr id="31" name="TextBox 31"/>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32" name="TextBox 32"/>
          <p:cNvSpPr txBox="1"/>
          <p:nvPr/>
        </p:nvSpPr>
        <p:spPr>
          <a:xfrm>
            <a:off x="1672489" y="2632973"/>
            <a:ext cx="3722792" cy="446017"/>
          </a:xfrm>
          <a:prstGeom prst="rect">
            <a:avLst/>
          </a:prstGeom>
        </p:spPr>
        <p:txBody>
          <a:bodyPr lIns="0" tIns="0" rIns="0" bIns="0" rtlCol="0" anchor="t">
            <a:spAutoFit/>
          </a:bodyPr>
          <a:lstStyle/>
          <a:p>
            <a:pPr algn="l">
              <a:lnSpc>
                <a:spcPts val="3618"/>
              </a:lnSpc>
            </a:pPr>
            <a:r>
              <a:rPr lang="en-US" sz="2584">
                <a:solidFill>
                  <a:srgbClr val="FFFFFF"/>
                </a:solidFill>
                <a:latin typeface="Raleway 2 Bold"/>
                <a:ea typeface="Raleway 2 Bold"/>
                <a:cs typeface="Raleway 2 Bold"/>
                <a:sym typeface="Raleway 2 Bold"/>
              </a:rPr>
              <a:t>MY PRPOPCORN</a:t>
            </a:r>
          </a:p>
        </p:txBody>
      </p:sp>
      <p:sp>
        <p:nvSpPr>
          <p:cNvPr id="33" name="TextBox 33"/>
          <p:cNvSpPr txBox="1"/>
          <p:nvPr/>
        </p:nvSpPr>
        <p:spPr>
          <a:xfrm>
            <a:off x="1617657" y="4135465"/>
            <a:ext cx="3722792" cy="446017"/>
          </a:xfrm>
          <a:prstGeom prst="rect">
            <a:avLst/>
          </a:prstGeom>
        </p:spPr>
        <p:txBody>
          <a:bodyPr lIns="0" tIns="0" rIns="0" bIns="0" rtlCol="0" anchor="t">
            <a:spAutoFit/>
          </a:bodyPr>
          <a:lstStyle/>
          <a:p>
            <a:pPr algn="l">
              <a:lnSpc>
                <a:spcPts val="3618"/>
              </a:lnSpc>
            </a:pPr>
            <a:r>
              <a:rPr lang="en-US" sz="2584">
                <a:solidFill>
                  <a:srgbClr val="FFFFFF"/>
                </a:solidFill>
                <a:latin typeface="Raleway 2 Bold"/>
                <a:ea typeface="Raleway 2 Bold"/>
                <a:cs typeface="Raleway 2 Bold"/>
                <a:sym typeface="Raleway 2 Bold"/>
              </a:rPr>
              <a:t>KERNEL TRACKER</a:t>
            </a:r>
          </a:p>
        </p:txBody>
      </p:sp>
      <p:sp>
        <p:nvSpPr>
          <p:cNvPr id="34" name="TextBox 34"/>
          <p:cNvSpPr txBox="1"/>
          <p:nvPr/>
        </p:nvSpPr>
        <p:spPr>
          <a:xfrm>
            <a:off x="1672489" y="5507917"/>
            <a:ext cx="3722792" cy="446017"/>
          </a:xfrm>
          <a:prstGeom prst="rect">
            <a:avLst/>
          </a:prstGeom>
        </p:spPr>
        <p:txBody>
          <a:bodyPr lIns="0" tIns="0" rIns="0" bIns="0" rtlCol="0" anchor="t">
            <a:spAutoFit/>
          </a:bodyPr>
          <a:lstStyle/>
          <a:p>
            <a:pPr algn="l">
              <a:lnSpc>
                <a:spcPts val="3618"/>
              </a:lnSpc>
            </a:pPr>
            <a:r>
              <a:rPr lang="en-US" sz="2584">
                <a:solidFill>
                  <a:srgbClr val="FFFFFF"/>
                </a:solidFill>
                <a:latin typeface="Raleway 2 Bold"/>
                <a:ea typeface="Raleway 2 Bold"/>
                <a:cs typeface="Raleway 2 Bold"/>
                <a:sym typeface="Raleway 2 Bold"/>
              </a:rPr>
              <a:t>SQUARE READER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0" y="0"/>
            <a:ext cx="10058400" cy="7772400"/>
          </a:xfrm>
          <a:custGeom>
            <a:avLst/>
            <a:gdLst/>
            <a:ahLst/>
            <a:cxnLst/>
            <a:rect l="l" t="t" r="r" b="b"/>
            <a:pathLst>
              <a:path w="12065043" h="8023254">
                <a:moveTo>
                  <a:pt x="0" y="0"/>
                </a:moveTo>
                <a:lnTo>
                  <a:pt x="12065043" y="0"/>
                </a:lnTo>
                <a:lnTo>
                  <a:pt x="12065043" y="8023253"/>
                </a:lnTo>
                <a:lnTo>
                  <a:pt x="0" y="8023253"/>
                </a:lnTo>
                <a:lnTo>
                  <a:pt x="0" y="0"/>
                </a:lnTo>
                <a:close/>
              </a:path>
            </a:pathLst>
          </a:custGeom>
          <a:blipFill>
            <a:blip r:embed="rId2">
              <a:alphaModFix amt="27000"/>
            </a:blip>
            <a:stretch>
              <a:fillRect/>
            </a:stretch>
          </a:blipFill>
        </p:spPr>
        <p:txBody>
          <a:bodyPr/>
          <a:lstStyle/>
          <a:p>
            <a:endParaRPr lang="en-US"/>
          </a:p>
        </p:txBody>
      </p:sp>
      <p:sp>
        <p:nvSpPr>
          <p:cNvPr id="3" name="Freeform 3"/>
          <p:cNvSpPr/>
          <p:nvPr/>
        </p:nvSpPr>
        <p:spPr>
          <a:xfrm>
            <a:off x="-2" y="3730679"/>
            <a:ext cx="10058402" cy="4041721"/>
          </a:xfrm>
          <a:custGeom>
            <a:avLst/>
            <a:gdLst/>
            <a:ahLst/>
            <a:cxnLst/>
            <a:rect l="l" t="t" r="r" b="b"/>
            <a:pathLst>
              <a:path w="10634930" h="4378110">
                <a:moveTo>
                  <a:pt x="0" y="0"/>
                </a:moveTo>
                <a:lnTo>
                  <a:pt x="10634930" y="0"/>
                </a:lnTo>
                <a:lnTo>
                  <a:pt x="10634930" y="4378110"/>
                </a:lnTo>
                <a:lnTo>
                  <a:pt x="0" y="4378110"/>
                </a:lnTo>
                <a:lnTo>
                  <a:pt x="0" y="0"/>
                </a:lnTo>
                <a:close/>
              </a:path>
            </a:pathLst>
          </a:custGeom>
          <a:blipFill>
            <a:blip r:embed="rId3"/>
            <a:stretch>
              <a:fillRect t="-11856" b="-5348"/>
            </a:stretch>
          </a:blipFill>
        </p:spPr>
        <p:txBody>
          <a:bodyPr/>
          <a:lstStyle/>
          <a:p>
            <a:endParaRPr lang="en-US"/>
          </a:p>
        </p:txBody>
      </p:sp>
      <p:grpSp>
        <p:nvGrpSpPr>
          <p:cNvPr id="4" name="Group 4"/>
          <p:cNvGrpSpPr/>
          <p:nvPr/>
        </p:nvGrpSpPr>
        <p:grpSpPr>
          <a:xfrm>
            <a:off x="0" y="614626"/>
            <a:ext cx="5029200" cy="1501952"/>
            <a:chOff x="0" y="0"/>
            <a:chExt cx="2225670" cy="664688"/>
          </a:xfrm>
        </p:grpSpPr>
        <p:sp>
          <p:nvSpPr>
            <p:cNvPr id="5" name="Freeform 5"/>
            <p:cNvSpPr/>
            <p:nvPr/>
          </p:nvSpPr>
          <p:spPr>
            <a:xfrm>
              <a:off x="0" y="0"/>
              <a:ext cx="2225670" cy="664688"/>
            </a:xfrm>
            <a:custGeom>
              <a:avLst/>
              <a:gdLst/>
              <a:ahLst/>
              <a:cxnLst/>
              <a:rect l="l" t="t" r="r" b="b"/>
              <a:pathLst>
                <a:path w="2225670" h="664688">
                  <a:moveTo>
                    <a:pt x="0" y="0"/>
                  </a:moveTo>
                  <a:lnTo>
                    <a:pt x="2225670" y="0"/>
                  </a:lnTo>
                  <a:lnTo>
                    <a:pt x="2225670" y="664688"/>
                  </a:lnTo>
                  <a:lnTo>
                    <a:pt x="0" y="664688"/>
                  </a:lnTo>
                  <a:close/>
                </a:path>
              </a:pathLst>
            </a:custGeom>
            <a:solidFill>
              <a:srgbClr val="231F20"/>
            </a:solidFill>
          </p:spPr>
          <p:txBody>
            <a:bodyPr/>
            <a:lstStyle/>
            <a:p>
              <a:endParaRPr lang="en-US"/>
            </a:p>
          </p:txBody>
        </p:sp>
        <p:sp>
          <p:nvSpPr>
            <p:cNvPr id="6" name="TextBox 6"/>
            <p:cNvSpPr txBox="1"/>
            <p:nvPr/>
          </p:nvSpPr>
          <p:spPr>
            <a:xfrm>
              <a:off x="0" y="-19050"/>
              <a:ext cx="2225670" cy="683738"/>
            </a:xfrm>
            <a:prstGeom prst="rect">
              <a:avLst/>
            </a:prstGeom>
          </p:spPr>
          <p:txBody>
            <a:bodyPr lIns="40014" tIns="40014" rIns="40014" bIns="40014" rtlCol="0" anchor="ctr"/>
            <a:lstStyle/>
            <a:p>
              <a:pPr algn="ctr">
                <a:lnSpc>
                  <a:spcPts val="1602"/>
                </a:lnSpc>
              </a:pPr>
              <a:endParaRPr/>
            </a:p>
          </p:txBody>
        </p:sp>
      </p:grpSp>
      <p:grpSp>
        <p:nvGrpSpPr>
          <p:cNvPr id="7" name="Group 7"/>
          <p:cNvGrpSpPr/>
          <p:nvPr/>
        </p:nvGrpSpPr>
        <p:grpSpPr>
          <a:xfrm>
            <a:off x="0" y="0"/>
            <a:ext cx="10058400" cy="104451"/>
            <a:chOff x="0" y="0"/>
            <a:chExt cx="4451339" cy="46225"/>
          </a:xfrm>
        </p:grpSpPr>
        <p:sp>
          <p:nvSpPr>
            <p:cNvPr id="8" name="Freeform 8"/>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9" name="TextBox 9"/>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0" name="Group 10"/>
          <p:cNvGrpSpPr/>
          <p:nvPr/>
        </p:nvGrpSpPr>
        <p:grpSpPr>
          <a:xfrm>
            <a:off x="0" y="142549"/>
            <a:ext cx="10058400" cy="216990"/>
            <a:chOff x="0" y="0"/>
            <a:chExt cx="4451339" cy="96029"/>
          </a:xfrm>
        </p:grpSpPr>
        <p:sp>
          <p:nvSpPr>
            <p:cNvPr id="11" name="Freeform 11"/>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2" name="TextBox 12"/>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3" name="TextBox 13"/>
          <p:cNvSpPr txBox="1"/>
          <p:nvPr/>
        </p:nvSpPr>
        <p:spPr>
          <a:xfrm>
            <a:off x="176785" y="958305"/>
            <a:ext cx="4652314" cy="865636"/>
          </a:xfrm>
          <a:prstGeom prst="rect">
            <a:avLst/>
          </a:prstGeom>
        </p:spPr>
        <p:txBody>
          <a:bodyPr lIns="0" tIns="0" rIns="0" bIns="0" rtlCol="0" anchor="t">
            <a:spAutoFit/>
          </a:bodyPr>
          <a:lstStyle/>
          <a:p>
            <a:pPr algn="l">
              <a:lnSpc>
                <a:spcPts val="3339"/>
              </a:lnSpc>
            </a:pPr>
            <a:r>
              <a:rPr lang="en-US" sz="3150" dirty="0">
                <a:solidFill>
                  <a:srgbClr val="FFFFFF"/>
                </a:solidFill>
                <a:latin typeface="Raleway 2 Ultra-Bold"/>
                <a:ea typeface="Raleway 2 Ultra-Bold"/>
                <a:cs typeface="Raleway 2 Ultra-Bold"/>
                <a:sym typeface="Raleway 2 Ultra-Bold"/>
              </a:rPr>
              <a:t>EDUCATION AT POPCORN UNIVERSITY</a:t>
            </a:r>
          </a:p>
        </p:txBody>
      </p:sp>
      <p:grpSp>
        <p:nvGrpSpPr>
          <p:cNvPr id="14" name="Group 14"/>
          <p:cNvGrpSpPr/>
          <p:nvPr/>
        </p:nvGrpSpPr>
        <p:grpSpPr>
          <a:xfrm>
            <a:off x="5556654" y="1976498"/>
            <a:ext cx="4872954" cy="5312261"/>
            <a:chOff x="0" y="0"/>
            <a:chExt cx="6497272" cy="7083015"/>
          </a:xfrm>
        </p:grpSpPr>
        <p:grpSp>
          <p:nvGrpSpPr>
            <p:cNvPr id="15" name="Group 15"/>
            <p:cNvGrpSpPr/>
            <p:nvPr/>
          </p:nvGrpSpPr>
          <p:grpSpPr>
            <a:xfrm>
              <a:off x="30867" y="580074"/>
              <a:ext cx="919872" cy="91987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17" name="TextBox 17"/>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grpSp>
          <p:nvGrpSpPr>
            <p:cNvPr id="18" name="Group 18"/>
            <p:cNvGrpSpPr/>
            <p:nvPr/>
          </p:nvGrpSpPr>
          <p:grpSpPr>
            <a:xfrm>
              <a:off x="54722" y="1746117"/>
              <a:ext cx="919872" cy="91987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20" name="TextBox 20"/>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grpSp>
          <p:nvGrpSpPr>
            <p:cNvPr id="21" name="Group 21"/>
            <p:cNvGrpSpPr/>
            <p:nvPr/>
          </p:nvGrpSpPr>
          <p:grpSpPr>
            <a:xfrm>
              <a:off x="54722" y="2879252"/>
              <a:ext cx="919872" cy="91987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23" name="TextBox 23"/>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sp>
          <p:nvSpPr>
            <p:cNvPr id="24" name="AutoShape 24"/>
            <p:cNvSpPr/>
            <p:nvPr/>
          </p:nvSpPr>
          <p:spPr>
            <a:xfrm flipV="1">
              <a:off x="508954" y="1446945"/>
              <a:ext cx="11408" cy="298087"/>
            </a:xfrm>
            <a:prstGeom prst="line">
              <a:avLst/>
            </a:prstGeom>
            <a:ln w="63500" cap="flat">
              <a:solidFill>
                <a:srgbClr val="231F20"/>
              </a:solidFill>
              <a:prstDash val="solid"/>
              <a:headEnd type="none" w="sm" len="sm"/>
              <a:tailEnd type="none" w="sm" len="sm"/>
            </a:ln>
          </p:spPr>
          <p:txBody>
            <a:bodyPr/>
            <a:lstStyle/>
            <a:p>
              <a:endParaRPr lang="en-US"/>
            </a:p>
          </p:txBody>
        </p:sp>
        <p:sp>
          <p:nvSpPr>
            <p:cNvPr id="25" name="AutoShape 25"/>
            <p:cNvSpPr/>
            <p:nvPr/>
          </p:nvSpPr>
          <p:spPr>
            <a:xfrm flipV="1">
              <a:off x="508954" y="2667073"/>
              <a:ext cx="11408" cy="298087"/>
            </a:xfrm>
            <a:prstGeom prst="line">
              <a:avLst/>
            </a:prstGeom>
            <a:ln w="63500" cap="flat">
              <a:solidFill>
                <a:srgbClr val="231F20"/>
              </a:solidFill>
              <a:prstDash val="solid"/>
              <a:headEnd type="none" w="sm" len="sm"/>
              <a:tailEnd type="none" w="sm" len="sm"/>
            </a:ln>
          </p:spPr>
          <p:txBody>
            <a:bodyPr/>
            <a:lstStyle/>
            <a:p>
              <a:endParaRPr lang="en-US"/>
            </a:p>
          </p:txBody>
        </p:sp>
        <p:sp>
          <p:nvSpPr>
            <p:cNvPr id="26" name="AutoShape 26"/>
            <p:cNvSpPr/>
            <p:nvPr/>
          </p:nvSpPr>
          <p:spPr>
            <a:xfrm flipV="1">
              <a:off x="637370" y="5401172"/>
              <a:ext cx="11408" cy="298087"/>
            </a:xfrm>
            <a:prstGeom prst="line">
              <a:avLst/>
            </a:prstGeom>
            <a:ln w="63500" cap="flat">
              <a:solidFill>
                <a:srgbClr val="33B9C5"/>
              </a:solidFill>
              <a:prstDash val="solid"/>
              <a:headEnd type="none" w="sm" len="sm"/>
              <a:tailEnd type="none" w="sm" len="sm"/>
            </a:ln>
          </p:spPr>
          <p:txBody>
            <a:bodyPr/>
            <a:lstStyle/>
            <a:p>
              <a:endParaRPr lang="en-US"/>
            </a:p>
          </p:txBody>
        </p:sp>
        <p:sp>
          <p:nvSpPr>
            <p:cNvPr id="27" name="Freeform 27"/>
            <p:cNvSpPr/>
            <p:nvPr/>
          </p:nvSpPr>
          <p:spPr>
            <a:xfrm>
              <a:off x="142893" y="863638"/>
              <a:ext cx="695820" cy="365305"/>
            </a:xfrm>
            <a:custGeom>
              <a:avLst/>
              <a:gdLst/>
              <a:ahLst/>
              <a:cxnLst/>
              <a:rect l="l" t="t" r="r" b="b"/>
              <a:pathLst>
                <a:path w="695820" h="365305">
                  <a:moveTo>
                    <a:pt x="0" y="0"/>
                  </a:moveTo>
                  <a:lnTo>
                    <a:pt x="695820" y="0"/>
                  </a:lnTo>
                  <a:lnTo>
                    <a:pt x="695820" y="365306"/>
                  </a:lnTo>
                  <a:lnTo>
                    <a:pt x="0" y="365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8"/>
            <p:cNvSpPr/>
            <p:nvPr/>
          </p:nvSpPr>
          <p:spPr>
            <a:xfrm>
              <a:off x="284403" y="1951306"/>
              <a:ext cx="471918" cy="509493"/>
            </a:xfrm>
            <a:custGeom>
              <a:avLst/>
              <a:gdLst/>
              <a:ahLst/>
              <a:cxnLst/>
              <a:rect l="l" t="t" r="r" b="b"/>
              <a:pathLst>
                <a:path w="471918" h="509493">
                  <a:moveTo>
                    <a:pt x="0" y="0"/>
                  </a:moveTo>
                  <a:lnTo>
                    <a:pt x="471918" y="0"/>
                  </a:lnTo>
                  <a:lnTo>
                    <a:pt x="471918" y="509493"/>
                  </a:lnTo>
                  <a:lnTo>
                    <a:pt x="0" y="5094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29"/>
            <p:cNvSpPr/>
            <p:nvPr/>
          </p:nvSpPr>
          <p:spPr>
            <a:xfrm>
              <a:off x="188842" y="3028830"/>
              <a:ext cx="610075" cy="552395"/>
            </a:xfrm>
            <a:custGeom>
              <a:avLst/>
              <a:gdLst/>
              <a:ahLst/>
              <a:cxnLst/>
              <a:rect l="l" t="t" r="r" b="b"/>
              <a:pathLst>
                <a:path w="610075" h="552395">
                  <a:moveTo>
                    <a:pt x="0" y="0"/>
                  </a:moveTo>
                  <a:lnTo>
                    <a:pt x="610075" y="0"/>
                  </a:lnTo>
                  <a:lnTo>
                    <a:pt x="610075" y="552395"/>
                  </a:lnTo>
                  <a:lnTo>
                    <a:pt x="0" y="5523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30" name="Group 30"/>
            <p:cNvGrpSpPr/>
            <p:nvPr/>
          </p:nvGrpSpPr>
          <p:grpSpPr>
            <a:xfrm>
              <a:off x="70072" y="3971181"/>
              <a:ext cx="919872" cy="919872"/>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32" name="TextBox 32"/>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sp>
          <p:nvSpPr>
            <p:cNvPr id="33" name="AutoShape 33"/>
            <p:cNvSpPr/>
            <p:nvPr/>
          </p:nvSpPr>
          <p:spPr>
            <a:xfrm flipV="1">
              <a:off x="524304" y="3759002"/>
              <a:ext cx="11408" cy="298087"/>
            </a:xfrm>
            <a:prstGeom prst="line">
              <a:avLst/>
            </a:prstGeom>
            <a:ln w="63500" cap="flat">
              <a:solidFill>
                <a:srgbClr val="231F20"/>
              </a:solidFill>
              <a:prstDash val="solid"/>
              <a:headEnd type="none" w="sm" len="sm"/>
              <a:tailEnd type="none" w="sm" len="sm"/>
            </a:ln>
          </p:spPr>
          <p:txBody>
            <a:bodyPr/>
            <a:lstStyle/>
            <a:p>
              <a:endParaRPr lang="en-US"/>
            </a:p>
          </p:txBody>
        </p:sp>
        <p:sp>
          <p:nvSpPr>
            <p:cNvPr id="34" name="Freeform 34"/>
            <p:cNvSpPr/>
            <p:nvPr/>
          </p:nvSpPr>
          <p:spPr>
            <a:xfrm>
              <a:off x="247035" y="4096615"/>
              <a:ext cx="554538" cy="618653"/>
            </a:xfrm>
            <a:custGeom>
              <a:avLst/>
              <a:gdLst/>
              <a:ahLst/>
              <a:cxnLst/>
              <a:rect l="l" t="t" r="r" b="b"/>
              <a:pathLst>
                <a:path w="554538" h="618653">
                  <a:moveTo>
                    <a:pt x="0" y="0"/>
                  </a:moveTo>
                  <a:lnTo>
                    <a:pt x="554538" y="0"/>
                  </a:lnTo>
                  <a:lnTo>
                    <a:pt x="554538" y="618653"/>
                  </a:lnTo>
                  <a:lnTo>
                    <a:pt x="0" y="6186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5" name="Group 35"/>
            <p:cNvGrpSpPr/>
            <p:nvPr/>
          </p:nvGrpSpPr>
          <p:grpSpPr>
            <a:xfrm>
              <a:off x="70072" y="5043452"/>
              <a:ext cx="919872" cy="919872"/>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37" name="TextBox 37"/>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grpSp>
          <p:nvGrpSpPr>
            <p:cNvPr id="38" name="Group 38"/>
            <p:cNvGrpSpPr/>
            <p:nvPr/>
          </p:nvGrpSpPr>
          <p:grpSpPr>
            <a:xfrm>
              <a:off x="75776" y="6163144"/>
              <a:ext cx="919872" cy="919872"/>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p:spPr>
            <p:txBody>
              <a:bodyPr/>
              <a:lstStyle/>
              <a:p>
                <a:endParaRPr lang="en-US"/>
              </a:p>
            </p:txBody>
          </p:sp>
          <p:sp>
            <p:nvSpPr>
              <p:cNvPr id="40" name="TextBox 40"/>
              <p:cNvSpPr txBox="1"/>
              <p:nvPr/>
            </p:nvSpPr>
            <p:spPr>
              <a:xfrm>
                <a:off x="76200" y="85725"/>
                <a:ext cx="660400" cy="650875"/>
              </a:xfrm>
              <a:prstGeom prst="rect">
                <a:avLst/>
              </a:prstGeom>
            </p:spPr>
            <p:txBody>
              <a:bodyPr lIns="40014" tIns="40014" rIns="40014" bIns="40014" rtlCol="0" anchor="ctr"/>
              <a:lstStyle/>
              <a:p>
                <a:pPr algn="ctr">
                  <a:lnSpc>
                    <a:spcPts val="910"/>
                  </a:lnSpc>
                </a:pPr>
                <a:endParaRPr/>
              </a:p>
            </p:txBody>
          </p:sp>
        </p:grpSp>
        <p:sp>
          <p:nvSpPr>
            <p:cNvPr id="41" name="AutoShape 41"/>
            <p:cNvSpPr/>
            <p:nvPr/>
          </p:nvSpPr>
          <p:spPr>
            <a:xfrm flipV="1">
              <a:off x="530008" y="5950965"/>
              <a:ext cx="11408" cy="298087"/>
            </a:xfrm>
            <a:prstGeom prst="line">
              <a:avLst/>
            </a:prstGeom>
            <a:ln w="63500" cap="flat">
              <a:solidFill>
                <a:srgbClr val="231F20"/>
              </a:solidFill>
              <a:prstDash val="solid"/>
              <a:headEnd type="none" w="sm" len="sm"/>
              <a:tailEnd type="none" w="sm" len="sm"/>
            </a:ln>
          </p:spPr>
          <p:txBody>
            <a:bodyPr/>
            <a:lstStyle/>
            <a:p>
              <a:endParaRPr lang="en-US"/>
            </a:p>
          </p:txBody>
        </p:sp>
        <p:sp>
          <p:nvSpPr>
            <p:cNvPr id="42" name="Freeform 42"/>
            <p:cNvSpPr/>
            <p:nvPr/>
          </p:nvSpPr>
          <p:spPr>
            <a:xfrm>
              <a:off x="277109" y="6299275"/>
              <a:ext cx="463690" cy="589749"/>
            </a:xfrm>
            <a:custGeom>
              <a:avLst/>
              <a:gdLst/>
              <a:ahLst/>
              <a:cxnLst/>
              <a:rect l="l" t="t" r="r" b="b"/>
              <a:pathLst>
                <a:path w="463690" h="589749">
                  <a:moveTo>
                    <a:pt x="0" y="0"/>
                  </a:moveTo>
                  <a:lnTo>
                    <a:pt x="463690" y="0"/>
                  </a:lnTo>
                  <a:lnTo>
                    <a:pt x="463690" y="589748"/>
                  </a:lnTo>
                  <a:lnTo>
                    <a:pt x="0" y="5897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3" name="Freeform 43"/>
            <p:cNvSpPr/>
            <p:nvPr/>
          </p:nvSpPr>
          <p:spPr>
            <a:xfrm>
              <a:off x="138941" y="5272103"/>
              <a:ext cx="793543" cy="353591"/>
            </a:xfrm>
            <a:custGeom>
              <a:avLst/>
              <a:gdLst/>
              <a:ahLst/>
              <a:cxnLst/>
              <a:rect l="l" t="t" r="r" b="b"/>
              <a:pathLst>
                <a:path w="793543" h="353591">
                  <a:moveTo>
                    <a:pt x="0" y="0"/>
                  </a:moveTo>
                  <a:lnTo>
                    <a:pt x="793543" y="0"/>
                  </a:lnTo>
                  <a:lnTo>
                    <a:pt x="793543" y="353591"/>
                  </a:lnTo>
                  <a:lnTo>
                    <a:pt x="0" y="35359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44" name="AutoShape 44"/>
            <p:cNvSpPr/>
            <p:nvPr/>
          </p:nvSpPr>
          <p:spPr>
            <a:xfrm flipV="1">
              <a:off x="492578" y="4820351"/>
              <a:ext cx="11408" cy="298087"/>
            </a:xfrm>
            <a:prstGeom prst="line">
              <a:avLst/>
            </a:prstGeom>
            <a:ln w="63500" cap="flat">
              <a:solidFill>
                <a:srgbClr val="231F20"/>
              </a:solidFill>
              <a:prstDash val="solid"/>
              <a:headEnd type="none" w="sm" len="sm"/>
              <a:tailEnd type="none" w="sm" len="sm"/>
            </a:ln>
          </p:spPr>
          <p:txBody>
            <a:bodyPr/>
            <a:lstStyle/>
            <a:p>
              <a:endParaRPr lang="en-US"/>
            </a:p>
          </p:txBody>
        </p:sp>
        <p:sp>
          <p:nvSpPr>
            <p:cNvPr id="45" name="TextBox 45"/>
            <p:cNvSpPr txBox="1"/>
            <p:nvPr/>
          </p:nvSpPr>
          <p:spPr>
            <a:xfrm>
              <a:off x="0" y="-57150"/>
              <a:ext cx="6497272" cy="535624"/>
            </a:xfrm>
            <a:prstGeom prst="rect">
              <a:avLst/>
            </a:prstGeom>
          </p:spPr>
          <p:txBody>
            <a:bodyPr lIns="0" tIns="0" rIns="0" bIns="0" rtlCol="0" anchor="t">
              <a:spAutoFit/>
            </a:bodyPr>
            <a:lstStyle/>
            <a:p>
              <a:pPr algn="l">
                <a:lnSpc>
                  <a:spcPts val="3318"/>
                </a:lnSpc>
                <a:spcBef>
                  <a:spcPct val="0"/>
                </a:spcBef>
              </a:pPr>
              <a:r>
                <a:rPr lang="en-US" sz="2370">
                  <a:solidFill>
                    <a:srgbClr val="000000"/>
                  </a:solidFill>
                  <a:latin typeface="Raleway 2 Bold"/>
                  <a:ea typeface="Raleway 2 Bold"/>
                  <a:cs typeface="Raleway 2 Bold"/>
                  <a:sym typeface="Raleway 2 Bold"/>
                </a:rPr>
                <a:t>POPCORN PAYS FOR...</a:t>
              </a:r>
            </a:p>
          </p:txBody>
        </p:sp>
        <p:sp>
          <p:nvSpPr>
            <p:cNvPr id="46" name="TextBox 46"/>
            <p:cNvSpPr txBox="1"/>
            <p:nvPr/>
          </p:nvSpPr>
          <p:spPr>
            <a:xfrm>
              <a:off x="1070015" y="564489"/>
              <a:ext cx="3646165" cy="1229232"/>
            </a:xfrm>
            <a:prstGeom prst="rect">
              <a:avLst/>
            </a:prstGeom>
          </p:spPr>
          <p:txBody>
            <a:bodyPr lIns="0" tIns="0" rIns="0" bIns="0" rtlCol="0" anchor="t">
              <a:spAutoFit/>
            </a:bodyPr>
            <a:lstStyle/>
            <a:p>
              <a:pPr algn="l">
                <a:lnSpc>
                  <a:spcPts val="2549"/>
                </a:lnSpc>
              </a:pPr>
              <a:r>
                <a:rPr lang="en-US" sz="1821">
                  <a:solidFill>
                    <a:srgbClr val="000000"/>
                  </a:solidFill>
                  <a:latin typeface="Raleway 2 Bold"/>
                  <a:ea typeface="Raleway 2 Bold"/>
                  <a:cs typeface="Raleway 2 Bold"/>
                  <a:sym typeface="Raleway 2 Bold"/>
                </a:rPr>
                <a:t>Outdoor activities, camp maintenence &amp; adventures</a:t>
              </a:r>
            </a:p>
          </p:txBody>
        </p:sp>
        <p:sp>
          <p:nvSpPr>
            <p:cNvPr id="47" name="TextBox 47"/>
            <p:cNvSpPr txBox="1"/>
            <p:nvPr/>
          </p:nvSpPr>
          <p:spPr>
            <a:xfrm>
              <a:off x="1108713" y="2022893"/>
              <a:ext cx="3607466" cy="394025"/>
            </a:xfrm>
            <a:prstGeom prst="rect">
              <a:avLst/>
            </a:prstGeom>
          </p:spPr>
          <p:txBody>
            <a:bodyPr lIns="0" tIns="0" rIns="0" bIns="0" rtlCol="0" anchor="t">
              <a:spAutoFit/>
            </a:bodyPr>
            <a:lstStyle/>
            <a:p>
              <a:pPr algn="l">
                <a:lnSpc>
                  <a:spcPts val="2549"/>
                </a:lnSpc>
              </a:pPr>
              <a:r>
                <a:rPr lang="en-US" sz="1821">
                  <a:solidFill>
                    <a:srgbClr val="000000"/>
                  </a:solidFill>
                  <a:latin typeface="Raleway 2 Bold"/>
                  <a:ea typeface="Raleway 2 Bold"/>
                  <a:cs typeface="Raleway 2 Bold"/>
                  <a:sym typeface="Raleway 2 Bold"/>
                </a:rPr>
                <a:t>Yearly fees &amp; renewals</a:t>
              </a:r>
            </a:p>
          </p:txBody>
        </p:sp>
        <p:sp>
          <p:nvSpPr>
            <p:cNvPr id="48" name="TextBox 48"/>
            <p:cNvSpPr txBox="1"/>
            <p:nvPr/>
          </p:nvSpPr>
          <p:spPr>
            <a:xfrm>
              <a:off x="1070015" y="2968770"/>
              <a:ext cx="3646165" cy="811629"/>
            </a:xfrm>
            <a:prstGeom prst="rect">
              <a:avLst/>
            </a:prstGeom>
          </p:spPr>
          <p:txBody>
            <a:bodyPr lIns="0" tIns="0" rIns="0" bIns="0" rtlCol="0" anchor="t">
              <a:spAutoFit/>
            </a:bodyPr>
            <a:lstStyle/>
            <a:p>
              <a:pPr algn="l">
                <a:lnSpc>
                  <a:spcPts val="2549"/>
                </a:lnSpc>
              </a:pPr>
              <a:r>
                <a:rPr lang="en-US" sz="1821">
                  <a:solidFill>
                    <a:srgbClr val="000000"/>
                  </a:solidFill>
                  <a:latin typeface="Raleway 2 Bold"/>
                  <a:ea typeface="Raleway 2 Bold"/>
                  <a:cs typeface="Raleway 2 Bold"/>
                  <a:sym typeface="Raleway 2 Bold"/>
                </a:rPr>
                <a:t>Uniforms, patches &amp; awards</a:t>
              </a:r>
            </a:p>
          </p:txBody>
        </p:sp>
        <p:sp>
          <p:nvSpPr>
            <p:cNvPr id="49" name="TextBox 49"/>
            <p:cNvSpPr txBox="1"/>
            <p:nvPr/>
          </p:nvSpPr>
          <p:spPr>
            <a:xfrm>
              <a:off x="1108713" y="4222782"/>
              <a:ext cx="3607466" cy="394025"/>
            </a:xfrm>
            <a:prstGeom prst="rect">
              <a:avLst/>
            </a:prstGeom>
          </p:spPr>
          <p:txBody>
            <a:bodyPr lIns="0" tIns="0" rIns="0" bIns="0" rtlCol="0" anchor="t">
              <a:spAutoFit/>
            </a:bodyPr>
            <a:lstStyle/>
            <a:p>
              <a:pPr algn="l">
                <a:lnSpc>
                  <a:spcPts val="2549"/>
                </a:lnSpc>
              </a:pPr>
              <a:r>
                <a:rPr lang="en-US" sz="1821">
                  <a:solidFill>
                    <a:srgbClr val="000000"/>
                  </a:solidFill>
                  <a:latin typeface="Raleway 2 Bold"/>
                  <a:ea typeface="Raleway 2 Bold"/>
                  <a:cs typeface="Raleway 2 Bold"/>
                  <a:sym typeface="Raleway 2 Bold"/>
                </a:rPr>
                <a:t>Unit gear &amp; supplies</a:t>
              </a:r>
            </a:p>
          </p:txBody>
        </p:sp>
        <p:sp>
          <p:nvSpPr>
            <p:cNvPr id="50" name="TextBox 50"/>
            <p:cNvSpPr txBox="1"/>
            <p:nvPr/>
          </p:nvSpPr>
          <p:spPr>
            <a:xfrm>
              <a:off x="1140178" y="5297475"/>
              <a:ext cx="3570298" cy="394025"/>
            </a:xfrm>
            <a:prstGeom prst="rect">
              <a:avLst/>
            </a:prstGeom>
          </p:spPr>
          <p:txBody>
            <a:bodyPr lIns="0" tIns="0" rIns="0" bIns="0" rtlCol="0" anchor="t">
              <a:spAutoFit/>
            </a:bodyPr>
            <a:lstStyle/>
            <a:p>
              <a:pPr algn="l">
                <a:lnSpc>
                  <a:spcPts val="2549"/>
                </a:lnSpc>
              </a:pPr>
              <a:r>
                <a:rPr lang="en-US" sz="1821">
                  <a:solidFill>
                    <a:srgbClr val="000000"/>
                  </a:solidFill>
                  <a:latin typeface="Raleway 2 Bold"/>
                  <a:ea typeface="Raleway 2 Bold"/>
                  <a:cs typeface="Raleway 2 Bold"/>
                  <a:sym typeface="Raleway 2 Bold"/>
                </a:rPr>
                <a:t>High adventures</a:t>
              </a:r>
            </a:p>
          </p:txBody>
        </p:sp>
        <p:sp>
          <p:nvSpPr>
            <p:cNvPr id="51" name="TextBox 51"/>
            <p:cNvSpPr txBox="1"/>
            <p:nvPr/>
          </p:nvSpPr>
          <p:spPr>
            <a:xfrm>
              <a:off x="1103009" y="6269782"/>
              <a:ext cx="3607466" cy="811629"/>
            </a:xfrm>
            <a:prstGeom prst="rect">
              <a:avLst/>
            </a:prstGeom>
          </p:spPr>
          <p:txBody>
            <a:bodyPr lIns="0" tIns="0" rIns="0" bIns="0" rtlCol="0" anchor="t">
              <a:spAutoFit/>
            </a:bodyPr>
            <a:lstStyle/>
            <a:p>
              <a:pPr algn="l">
                <a:lnSpc>
                  <a:spcPts val="2549"/>
                </a:lnSpc>
              </a:pPr>
              <a:r>
                <a:rPr lang="en-US" sz="1821">
                  <a:solidFill>
                    <a:srgbClr val="000000"/>
                  </a:solidFill>
                  <a:latin typeface="Raleway 2 Bold"/>
                  <a:ea typeface="Raleway 2 Bold"/>
                  <a:cs typeface="Raleway 2 Bold"/>
                  <a:sym typeface="Raleway 2 Bold"/>
                </a:rPr>
                <a:t>Celebrations, traditions &amp; advancement</a:t>
              </a:r>
            </a:p>
          </p:txBody>
        </p:sp>
      </p:grpSp>
      <p:grpSp>
        <p:nvGrpSpPr>
          <p:cNvPr id="52" name="Group 52"/>
          <p:cNvGrpSpPr/>
          <p:nvPr/>
        </p:nvGrpSpPr>
        <p:grpSpPr>
          <a:xfrm>
            <a:off x="777211" y="2373753"/>
            <a:ext cx="3451462" cy="4915006"/>
            <a:chOff x="0" y="0"/>
            <a:chExt cx="4601949" cy="6553341"/>
          </a:xfrm>
        </p:grpSpPr>
        <p:grpSp>
          <p:nvGrpSpPr>
            <p:cNvPr id="53" name="Group 53"/>
            <p:cNvGrpSpPr/>
            <p:nvPr/>
          </p:nvGrpSpPr>
          <p:grpSpPr>
            <a:xfrm>
              <a:off x="0" y="598817"/>
              <a:ext cx="1020022" cy="1020022"/>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55" name="TextBox 55"/>
              <p:cNvSpPr txBox="1"/>
              <p:nvPr/>
            </p:nvSpPr>
            <p:spPr>
              <a:xfrm>
                <a:off x="76200" y="85725"/>
                <a:ext cx="660400" cy="650875"/>
              </a:xfrm>
              <a:prstGeom prst="rect">
                <a:avLst/>
              </a:prstGeom>
            </p:spPr>
            <p:txBody>
              <a:bodyPr lIns="50310" tIns="50310" rIns="50310" bIns="50310" rtlCol="0" anchor="ctr"/>
              <a:lstStyle/>
              <a:p>
                <a:pPr algn="ctr">
                  <a:lnSpc>
                    <a:spcPts val="910"/>
                  </a:lnSpc>
                </a:pPr>
                <a:endParaRPr/>
              </a:p>
            </p:txBody>
          </p:sp>
        </p:grpSp>
        <p:sp>
          <p:nvSpPr>
            <p:cNvPr id="56" name="AutoShape 56"/>
            <p:cNvSpPr/>
            <p:nvPr/>
          </p:nvSpPr>
          <p:spPr>
            <a:xfrm flipV="1">
              <a:off x="530138" y="1560069"/>
              <a:ext cx="12650" cy="330541"/>
            </a:xfrm>
            <a:prstGeom prst="line">
              <a:avLst/>
            </a:prstGeom>
            <a:ln w="63500" cap="flat">
              <a:solidFill>
                <a:srgbClr val="1B447E"/>
              </a:solidFill>
              <a:prstDash val="solid"/>
              <a:headEnd type="none" w="sm" len="sm"/>
              <a:tailEnd type="none" w="sm" len="sm"/>
            </a:ln>
          </p:spPr>
          <p:txBody>
            <a:bodyPr/>
            <a:lstStyle/>
            <a:p>
              <a:endParaRPr lang="en-US"/>
            </a:p>
          </p:txBody>
        </p:sp>
        <p:sp>
          <p:nvSpPr>
            <p:cNvPr id="57" name="Freeform 57"/>
            <p:cNvSpPr/>
            <p:nvPr/>
          </p:nvSpPr>
          <p:spPr>
            <a:xfrm>
              <a:off x="166280" y="780471"/>
              <a:ext cx="687462" cy="627465"/>
            </a:xfrm>
            <a:custGeom>
              <a:avLst/>
              <a:gdLst/>
              <a:ahLst/>
              <a:cxnLst/>
              <a:rect l="l" t="t" r="r" b="b"/>
              <a:pathLst>
                <a:path w="687462" h="627465">
                  <a:moveTo>
                    <a:pt x="0" y="0"/>
                  </a:moveTo>
                  <a:lnTo>
                    <a:pt x="687462" y="0"/>
                  </a:lnTo>
                  <a:lnTo>
                    <a:pt x="687462" y="627465"/>
                  </a:lnTo>
                  <a:lnTo>
                    <a:pt x="0" y="627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nvGrpSpPr>
            <p:cNvPr id="58" name="Group 58"/>
            <p:cNvGrpSpPr/>
            <p:nvPr/>
          </p:nvGrpSpPr>
          <p:grpSpPr>
            <a:xfrm>
              <a:off x="32777" y="1845234"/>
              <a:ext cx="1020022" cy="1020022"/>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60" name="TextBox 60"/>
              <p:cNvSpPr txBox="1"/>
              <p:nvPr/>
            </p:nvSpPr>
            <p:spPr>
              <a:xfrm>
                <a:off x="76200" y="85725"/>
                <a:ext cx="660400" cy="650875"/>
              </a:xfrm>
              <a:prstGeom prst="rect">
                <a:avLst/>
              </a:prstGeom>
            </p:spPr>
            <p:txBody>
              <a:bodyPr lIns="50310" tIns="50310" rIns="50310" bIns="50310" rtlCol="0" anchor="ctr"/>
              <a:lstStyle/>
              <a:p>
                <a:pPr algn="ctr">
                  <a:lnSpc>
                    <a:spcPts val="910"/>
                  </a:lnSpc>
                </a:pPr>
                <a:endParaRPr/>
              </a:p>
            </p:txBody>
          </p:sp>
        </p:grpSp>
        <p:sp>
          <p:nvSpPr>
            <p:cNvPr id="61" name="AutoShape 61"/>
            <p:cNvSpPr/>
            <p:nvPr/>
          </p:nvSpPr>
          <p:spPr>
            <a:xfrm flipV="1">
              <a:off x="562915" y="2806485"/>
              <a:ext cx="12650" cy="330541"/>
            </a:xfrm>
            <a:prstGeom prst="line">
              <a:avLst/>
            </a:prstGeom>
            <a:ln w="63500" cap="flat">
              <a:solidFill>
                <a:srgbClr val="1B447E"/>
              </a:solidFill>
              <a:prstDash val="solid"/>
              <a:headEnd type="none" w="sm" len="sm"/>
              <a:tailEnd type="none" w="sm" len="sm"/>
            </a:ln>
          </p:spPr>
          <p:txBody>
            <a:bodyPr/>
            <a:lstStyle/>
            <a:p>
              <a:endParaRPr lang="en-US"/>
            </a:p>
          </p:txBody>
        </p:sp>
        <p:grpSp>
          <p:nvGrpSpPr>
            <p:cNvPr id="62" name="Group 62"/>
            <p:cNvGrpSpPr/>
            <p:nvPr/>
          </p:nvGrpSpPr>
          <p:grpSpPr>
            <a:xfrm>
              <a:off x="65555" y="3065642"/>
              <a:ext cx="1020022" cy="1020022"/>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64" name="TextBox 64"/>
              <p:cNvSpPr txBox="1"/>
              <p:nvPr/>
            </p:nvSpPr>
            <p:spPr>
              <a:xfrm>
                <a:off x="76200" y="85725"/>
                <a:ext cx="660400" cy="650875"/>
              </a:xfrm>
              <a:prstGeom prst="rect">
                <a:avLst/>
              </a:prstGeom>
            </p:spPr>
            <p:txBody>
              <a:bodyPr lIns="50310" tIns="50310" rIns="50310" bIns="50310" rtlCol="0" anchor="ctr"/>
              <a:lstStyle/>
              <a:p>
                <a:pPr algn="ctr">
                  <a:lnSpc>
                    <a:spcPts val="910"/>
                  </a:lnSpc>
                </a:pPr>
                <a:endParaRPr/>
              </a:p>
            </p:txBody>
          </p:sp>
        </p:grpSp>
        <p:sp>
          <p:nvSpPr>
            <p:cNvPr id="65" name="AutoShape 65"/>
            <p:cNvSpPr/>
            <p:nvPr/>
          </p:nvSpPr>
          <p:spPr>
            <a:xfrm flipV="1">
              <a:off x="595693" y="4026893"/>
              <a:ext cx="12650" cy="330541"/>
            </a:xfrm>
            <a:prstGeom prst="line">
              <a:avLst/>
            </a:prstGeom>
            <a:ln w="63500" cap="flat">
              <a:solidFill>
                <a:srgbClr val="1B447E"/>
              </a:solidFill>
              <a:prstDash val="solid"/>
              <a:headEnd type="none" w="sm" len="sm"/>
              <a:tailEnd type="none" w="sm" len="sm"/>
            </a:ln>
          </p:spPr>
          <p:txBody>
            <a:bodyPr/>
            <a:lstStyle/>
            <a:p>
              <a:endParaRPr lang="en-US"/>
            </a:p>
          </p:txBody>
        </p:sp>
        <p:grpSp>
          <p:nvGrpSpPr>
            <p:cNvPr id="66" name="Group 66"/>
            <p:cNvGrpSpPr/>
            <p:nvPr/>
          </p:nvGrpSpPr>
          <p:grpSpPr>
            <a:xfrm>
              <a:off x="92288" y="4286903"/>
              <a:ext cx="1020022" cy="1020022"/>
              <a:chOff x="0" y="0"/>
              <a:chExt cx="812800" cy="812800"/>
            </a:xfrm>
          </p:grpSpPr>
          <p:sp>
            <p:nvSpPr>
              <p:cNvPr id="67" name="Freeform 6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68" name="TextBox 68"/>
              <p:cNvSpPr txBox="1"/>
              <p:nvPr/>
            </p:nvSpPr>
            <p:spPr>
              <a:xfrm>
                <a:off x="76200" y="85725"/>
                <a:ext cx="660400" cy="650875"/>
              </a:xfrm>
              <a:prstGeom prst="rect">
                <a:avLst/>
              </a:prstGeom>
            </p:spPr>
            <p:txBody>
              <a:bodyPr lIns="50310" tIns="50310" rIns="50310" bIns="50310" rtlCol="0" anchor="ctr"/>
              <a:lstStyle/>
              <a:p>
                <a:pPr algn="ctr">
                  <a:lnSpc>
                    <a:spcPts val="910"/>
                  </a:lnSpc>
                </a:pPr>
                <a:endParaRPr/>
              </a:p>
            </p:txBody>
          </p:sp>
        </p:grpSp>
        <p:sp>
          <p:nvSpPr>
            <p:cNvPr id="69" name="AutoShape 69"/>
            <p:cNvSpPr/>
            <p:nvPr/>
          </p:nvSpPr>
          <p:spPr>
            <a:xfrm flipV="1">
              <a:off x="622426" y="5248154"/>
              <a:ext cx="12650" cy="330541"/>
            </a:xfrm>
            <a:prstGeom prst="line">
              <a:avLst/>
            </a:prstGeom>
            <a:ln w="63500" cap="flat">
              <a:solidFill>
                <a:srgbClr val="1B447E"/>
              </a:solidFill>
              <a:prstDash val="solid"/>
              <a:headEnd type="none" w="sm" len="sm"/>
              <a:tailEnd type="none" w="sm" len="sm"/>
            </a:ln>
          </p:spPr>
          <p:txBody>
            <a:bodyPr/>
            <a:lstStyle/>
            <a:p>
              <a:endParaRPr lang="en-US"/>
            </a:p>
          </p:txBody>
        </p:sp>
        <p:grpSp>
          <p:nvGrpSpPr>
            <p:cNvPr id="70" name="Group 70"/>
            <p:cNvGrpSpPr/>
            <p:nvPr/>
          </p:nvGrpSpPr>
          <p:grpSpPr>
            <a:xfrm>
              <a:off x="125065" y="5533320"/>
              <a:ext cx="1020022" cy="1020022"/>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447E"/>
              </a:solidFill>
            </p:spPr>
            <p:txBody>
              <a:bodyPr/>
              <a:lstStyle/>
              <a:p>
                <a:endParaRPr lang="en-US"/>
              </a:p>
            </p:txBody>
          </p:sp>
          <p:sp>
            <p:nvSpPr>
              <p:cNvPr id="72" name="TextBox 72"/>
              <p:cNvSpPr txBox="1"/>
              <p:nvPr/>
            </p:nvSpPr>
            <p:spPr>
              <a:xfrm>
                <a:off x="76200" y="85725"/>
                <a:ext cx="660400" cy="650875"/>
              </a:xfrm>
              <a:prstGeom prst="rect">
                <a:avLst/>
              </a:prstGeom>
            </p:spPr>
            <p:txBody>
              <a:bodyPr lIns="50310" tIns="50310" rIns="50310" bIns="50310" rtlCol="0" anchor="ctr"/>
              <a:lstStyle/>
              <a:p>
                <a:pPr algn="ctr">
                  <a:lnSpc>
                    <a:spcPts val="910"/>
                  </a:lnSpc>
                </a:pPr>
                <a:endParaRPr/>
              </a:p>
            </p:txBody>
          </p:sp>
        </p:grpSp>
        <p:sp>
          <p:nvSpPr>
            <p:cNvPr id="73" name="Freeform 73"/>
            <p:cNvSpPr/>
            <p:nvPr/>
          </p:nvSpPr>
          <p:spPr>
            <a:xfrm>
              <a:off x="319998" y="2103787"/>
              <a:ext cx="485836" cy="485836"/>
            </a:xfrm>
            <a:custGeom>
              <a:avLst/>
              <a:gdLst/>
              <a:ahLst/>
              <a:cxnLst/>
              <a:rect l="l" t="t" r="r" b="b"/>
              <a:pathLst>
                <a:path w="485836" h="485836">
                  <a:moveTo>
                    <a:pt x="0" y="0"/>
                  </a:moveTo>
                  <a:lnTo>
                    <a:pt x="485835" y="0"/>
                  </a:lnTo>
                  <a:lnTo>
                    <a:pt x="485835" y="485835"/>
                  </a:lnTo>
                  <a:lnTo>
                    <a:pt x="0" y="48583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74" name="Freeform 74"/>
            <p:cNvSpPr/>
            <p:nvPr/>
          </p:nvSpPr>
          <p:spPr>
            <a:xfrm>
              <a:off x="296728" y="3226985"/>
              <a:ext cx="586595" cy="638332"/>
            </a:xfrm>
            <a:custGeom>
              <a:avLst/>
              <a:gdLst/>
              <a:ahLst/>
              <a:cxnLst/>
              <a:rect l="l" t="t" r="r" b="b"/>
              <a:pathLst>
                <a:path w="586595" h="638332">
                  <a:moveTo>
                    <a:pt x="0" y="0"/>
                  </a:moveTo>
                  <a:lnTo>
                    <a:pt x="586595" y="0"/>
                  </a:lnTo>
                  <a:lnTo>
                    <a:pt x="586595" y="638332"/>
                  </a:lnTo>
                  <a:lnTo>
                    <a:pt x="0" y="6383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75" name="Freeform 75"/>
            <p:cNvSpPr/>
            <p:nvPr/>
          </p:nvSpPr>
          <p:spPr>
            <a:xfrm>
              <a:off x="376165" y="4490992"/>
              <a:ext cx="452266" cy="554928"/>
            </a:xfrm>
            <a:custGeom>
              <a:avLst/>
              <a:gdLst/>
              <a:ahLst/>
              <a:cxnLst/>
              <a:rect l="l" t="t" r="r" b="b"/>
              <a:pathLst>
                <a:path w="452266" h="554928">
                  <a:moveTo>
                    <a:pt x="0" y="0"/>
                  </a:moveTo>
                  <a:lnTo>
                    <a:pt x="452266" y="0"/>
                  </a:lnTo>
                  <a:lnTo>
                    <a:pt x="452266" y="554927"/>
                  </a:lnTo>
                  <a:lnTo>
                    <a:pt x="0" y="5549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76" name="Freeform 76"/>
            <p:cNvSpPr/>
            <p:nvPr/>
          </p:nvSpPr>
          <p:spPr>
            <a:xfrm>
              <a:off x="296728" y="5743405"/>
              <a:ext cx="659814" cy="545172"/>
            </a:xfrm>
            <a:custGeom>
              <a:avLst/>
              <a:gdLst/>
              <a:ahLst/>
              <a:cxnLst/>
              <a:rect l="l" t="t" r="r" b="b"/>
              <a:pathLst>
                <a:path w="659814" h="545172">
                  <a:moveTo>
                    <a:pt x="0" y="0"/>
                  </a:moveTo>
                  <a:lnTo>
                    <a:pt x="659814" y="0"/>
                  </a:lnTo>
                  <a:lnTo>
                    <a:pt x="659814" y="545172"/>
                  </a:lnTo>
                  <a:lnTo>
                    <a:pt x="0" y="54517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77" name="TextBox 77"/>
            <p:cNvSpPr txBox="1"/>
            <p:nvPr/>
          </p:nvSpPr>
          <p:spPr>
            <a:xfrm>
              <a:off x="1212037" y="909876"/>
              <a:ext cx="2564862" cy="407406"/>
            </a:xfrm>
            <a:prstGeom prst="rect">
              <a:avLst/>
            </a:prstGeom>
          </p:spPr>
          <p:txBody>
            <a:bodyPr lIns="0" tIns="0" rIns="0" bIns="0" rtlCol="0" anchor="t">
              <a:spAutoFit/>
            </a:bodyPr>
            <a:lstStyle/>
            <a:p>
              <a:pPr algn="l">
                <a:lnSpc>
                  <a:spcPts val="2579"/>
                </a:lnSpc>
              </a:pPr>
              <a:r>
                <a:rPr lang="en-US" sz="1842">
                  <a:solidFill>
                    <a:srgbClr val="000000"/>
                  </a:solidFill>
                  <a:latin typeface="Raleway 2 Bold"/>
                  <a:ea typeface="Raleway 2 Bold"/>
                  <a:cs typeface="Raleway 2 Bold"/>
                  <a:sym typeface="Raleway 2 Bold"/>
                </a:rPr>
                <a:t>Responsibility</a:t>
              </a:r>
            </a:p>
          </p:txBody>
        </p:sp>
        <p:sp>
          <p:nvSpPr>
            <p:cNvPr id="78" name="TextBox 78"/>
            <p:cNvSpPr txBox="1"/>
            <p:nvPr/>
          </p:nvSpPr>
          <p:spPr>
            <a:xfrm>
              <a:off x="1223728" y="2147752"/>
              <a:ext cx="3092619" cy="407406"/>
            </a:xfrm>
            <a:prstGeom prst="rect">
              <a:avLst/>
            </a:prstGeom>
          </p:spPr>
          <p:txBody>
            <a:bodyPr lIns="0" tIns="0" rIns="0" bIns="0" rtlCol="0" anchor="t">
              <a:spAutoFit/>
            </a:bodyPr>
            <a:lstStyle/>
            <a:p>
              <a:pPr algn="l">
                <a:lnSpc>
                  <a:spcPts val="2579"/>
                </a:lnSpc>
              </a:pPr>
              <a:r>
                <a:rPr lang="en-US" sz="1842">
                  <a:solidFill>
                    <a:srgbClr val="000000"/>
                  </a:solidFill>
                  <a:latin typeface="Raleway 2 Bold"/>
                  <a:ea typeface="Raleway 2 Bold"/>
                  <a:cs typeface="Raleway 2 Bold"/>
                  <a:sym typeface="Raleway 2 Bold"/>
                </a:rPr>
                <a:t>Follow-Through</a:t>
              </a:r>
            </a:p>
          </p:txBody>
        </p:sp>
        <p:sp>
          <p:nvSpPr>
            <p:cNvPr id="79" name="TextBox 79"/>
            <p:cNvSpPr txBox="1"/>
            <p:nvPr/>
          </p:nvSpPr>
          <p:spPr>
            <a:xfrm>
              <a:off x="1223728" y="3343120"/>
              <a:ext cx="3378221" cy="407406"/>
            </a:xfrm>
            <a:prstGeom prst="rect">
              <a:avLst/>
            </a:prstGeom>
          </p:spPr>
          <p:txBody>
            <a:bodyPr lIns="0" tIns="0" rIns="0" bIns="0" rtlCol="0" anchor="t">
              <a:spAutoFit/>
            </a:bodyPr>
            <a:lstStyle/>
            <a:p>
              <a:pPr algn="l">
                <a:lnSpc>
                  <a:spcPts val="2579"/>
                </a:lnSpc>
              </a:pPr>
              <a:r>
                <a:rPr lang="en-US" sz="1842">
                  <a:solidFill>
                    <a:srgbClr val="000000"/>
                  </a:solidFill>
                  <a:latin typeface="Raleway 2 Bold"/>
                  <a:ea typeface="Raleway 2 Bold"/>
                  <a:cs typeface="Raleway 2 Bold"/>
                  <a:sym typeface="Raleway 2 Bold"/>
                </a:rPr>
                <a:t>Customer Service</a:t>
              </a:r>
            </a:p>
          </p:txBody>
        </p:sp>
        <p:sp>
          <p:nvSpPr>
            <p:cNvPr id="80" name="TextBox 80"/>
            <p:cNvSpPr txBox="1"/>
            <p:nvPr/>
          </p:nvSpPr>
          <p:spPr>
            <a:xfrm>
              <a:off x="1275817" y="4569503"/>
              <a:ext cx="2564862" cy="407406"/>
            </a:xfrm>
            <a:prstGeom prst="rect">
              <a:avLst/>
            </a:prstGeom>
          </p:spPr>
          <p:txBody>
            <a:bodyPr lIns="0" tIns="0" rIns="0" bIns="0" rtlCol="0" anchor="t">
              <a:spAutoFit/>
            </a:bodyPr>
            <a:lstStyle/>
            <a:p>
              <a:pPr algn="l">
                <a:lnSpc>
                  <a:spcPts val="2579"/>
                </a:lnSpc>
              </a:pPr>
              <a:r>
                <a:rPr lang="en-US" sz="1842">
                  <a:solidFill>
                    <a:srgbClr val="000000"/>
                  </a:solidFill>
                  <a:latin typeface="Raleway 2 Bold"/>
                  <a:ea typeface="Raleway 2 Bold"/>
                  <a:cs typeface="Raleway 2 Bold"/>
                  <a:sym typeface="Raleway 2 Bold"/>
                </a:rPr>
                <a:t>Goal Setting</a:t>
              </a:r>
            </a:p>
          </p:txBody>
        </p:sp>
        <p:sp>
          <p:nvSpPr>
            <p:cNvPr id="81" name="TextBox 81"/>
            <p:cNvSpPr txBox="1"/>
            <p:nvPr/>
          </p:nvSpPr>
          <p:spPr>
            <a:xfrm>
              <a:off x="1223728" y="5809524"/>
              <a:ext cx="2564862" cy="407406"/>
            </a:xfrm>
            <a:prstGeom prst="rect">
              <a:avLst/>
            </a:prstGeom>
          </p:spPr>
          <p:txBody>
            <a:bodyPr lIns="0" tIns="0" rIns="0" bIns="0" rtlCol="0" anchor="t">
              <a:spAutoFit/>
            </a:bodyPr>
            <a:lstStyle/>
            <a:p>
              <a:pPr algn="l">
                <a:lnSpc>
                  <a:spcPts val="2579"/>
                </a:lnSpc>
              </a:pPr>
              <a:r>
                <a:rPr lang="en-US" sz="1842">
                  <a:solidFill>
                    <a:srgbClr val="000000"/>
                  </a:solidFill>
                  <a:latin typeface="Raleway 2 Bold"/>
                  <a:ea typeface="Raleway 2 Bold"/>
                  <a:cs typeface="Raleway 2 Bold"/>
                  <a:sym typeface="Raleway 2 Bold"/>
                </a:rPr>
                <a:t>Perseverance</a:t>
              </a:r>
            </a:p>
          </p:txBody>
        </p:sp>
        <p:sp>
          <p:nvSpPr>
            <p:cNvPr id="82" name="TextBox 82"/>
            <p:cNvSpPr txBox="1"/>
            <p:nvPr/>
          </p:nvSpPr>
          <p:spPr>
            <a:xfrm>
              <a:off x="0" y="-57150"/>
              <a:ext cx="4601949" cy="538826"/>
            </a:xfrm>
            <a:prstGeom prst="rect">
              <a:avLst/>
            </a:prstGeom>
          </p:spPr>
          <p:txBody>
            <a:bodyPr lIns="0" tIns="0" rIns="0" bIns="0" rtlCol="0" anchor="t">
              <a:spAutoFit/>
            </a:bodyPr>
            <a:lstStyle/>
            <a:p>
              <a:pPr algn="l">
                <a:lnSpc>
                  <a:spcPts val="3322"/>
                </a:lnSpc>
                <a:spcBef>
                  <a:spcPct val="0"/>
                </a:spcBef>
              </a:pPr>
              <a:r>
                <a:rPr lang="en-US" sz="2373">
                  <a:solidFill>
                    <a:srgbClr val="000000"/>
                  </a:solidFill>
                  <a:latin typeface="Raleway 2 Bold"/>
                  <a:ea typeface="Raleway 2 Bold"/>
                  <a:cs typeface="Raleway 2 Bold"/>
                  <a:sym typeface="Raleway 2 Bold"/>
                </a:rPr>
                <a:t>SCOUTS CAN LEARN...</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059328" y="2382844"/>
            <a:ext cx="522556" cy="741215"/>
          </a:xfrm>
          <a:custGeom>
            <a:avLst/>
            <a:gdLst/>
            <a:ahLst/>
            <a:cxnLst/>
            <a:rect l="l" t="t" r="r" b="b"/>
            <a:pathLst>
              <a:path w="522556" h="741215">
                <a:moveTo>
                  <a:pt x="0" y="0"/>
                </a:moveTo>
                <a:lnTo>
                  <a:pt x="522556" y="0"/>
                </a:lnTo>
                <a:lnTo>
                  <a:pt x="522556" y="741215"/>
                </a:lnTo>
                <a:lnTo>
                  <a:pt x="0" y="7412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59328" y="4177563"/>
            <a:ext cx="522556" cy="766586"/>
          </a:xfrm>
          <a:custGeom>
            <a:avLst/>
            <a:gdLst/>
            <a:ahLst/>
            <a:cxnLst/>
            <a:rect l="l" t="t" r="r" b="b"/>
            <a:pathLst>
              <a:path w="522556" h="766586">
                <a:moveTo>
                  <a:pt x="0" y="0"/>
                </a:moveTo>
                <a:lnTo>
                  <a:pt x="522556" y="0"/>
                </a:lnTo>
                <a:lnTo>
                  <a:pt x="522556" y="766587"/>
                </a:lnTo>
                <a:lnTo>
                  <a:pt x="0" y="7665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84509" y="5956338"/>
            <a:ext cx="497375" cy="729645"/>
          </a:xfrm>
          <a:custGeom>
            <a:avLst/>
            <a:gdLst/>
            <a:ahLst/>
            <a:cxnLst/>
            <a:rect l="l" t="t" r="r" b="b"/>
            <a:pathLst>
              <a:path w="497375" h="729645">
                <a:moveTo>
                  <a:pt x="0" y="0"/>
                </a:moveTo>
                <a:lnTo>
                  <a:pt x="497375" y="0"/>
                </a:lnTo>
                <a:lnTo>
                  <a:pt x="497375" y="729645"/>
                </a:lnTo>
                <a:lnTo>
                  <a:pt x="0" y="7296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1815474" y="766631"/>
            <a:ext cx="6120846" cy="531853"/>
          </a:xfrm>
          <a:prstGeom prst="rect">
            <a:avLst/>
          </a:prstGeom>
        </p:spPr>
        <p:txBody>
          <a:bodyPr lIns="0" tIns="0" rIns="0" bIns="0" rtlCol="0" anchor="t">
            <a:spAutoFit/>
          </a:bodyPr>
          <a:lstStyle/>
          <a:p>
            <a:pPr algn="l">
              <a:lnSpc>
                <a:spcPts val="4284"/>
              </a:lnSpc>
              <a:spcBef>
                <a:spcPct val="0"/>
              </a:spcBef>
            </a:pPr>
            <a:r>
              <a:rPr lang="en-US" sz="3060" spc="153">
                <a:solidFill>
                  <a:srgbClr val="231F20"/>
                </a:solidFill>
                <a:latin typeface="Raleway 2 Heavy"/>
                <a:ea typeface="Raleway 2 Heavy"/>
                <a:cs typeface="Raleway 2 Heavy"/>
                <a:sym typeface="Raleway 2 Heavy"/>
              </a:rPr>
              <a:t>USING MY PRPOPCORN</a:t>
            </a:r>
          </a:p>
        </p:txBody>
      </p:sp>
      <p:grpSp>
        <p:nvGrpSpPr>
          <p:cNvPr id="6" name="Group 6"/>
          <p:cNvGrpSpPr/>
          <p:nvPr/>
        </p:nvGrpSpPr>
        <p:grpSpPr>
          <a:xfrm>
            <a:off x="770051" y="777240"/>
            <a:ext cx="1001006" cy="1233461"/>
            <a:chOff x="0" y="0"/>
            <a:chExt cx="1334675" cy="1644615"/>
          </a:xfrm>
        </p:grpSpPr>
        <p:sp>
          <p:nvSpPr>
            <p:cNvPr id="7" name="Freeform 7"/>
            <p:cNvSpPr/>
            <p:nvPr/>
          </p:nvSpPr>
          <p:spPr>
            <a:xfrm>
              <a:off x="236612" y="0"/>
              <a:ext cx="861451" cy="1135355"/>
            </a:xfrm>
            <a:custGeom>
              <a:avLst/>
              <a:gdLst/>
              <a:ahLst/>
              <a:cxnLst/>
              <a:rect l="l" t="t" r="r" b="b"/>
              <a:pathLst>
                <a:path w="861451" h="1135355">
                  <a:moveTo>
                    <a:pt x="0" y="0"/>
                  </a:moveTo>
                  <a:lnTo>
                    <a:pt x="861451" y="0"/>
                  </a:lnTo>
                  <a:lnTo>
                    <a:pt x="861451" y="1135355"/>
                  </a:lnTo>
                  <a:lnTo>
                    <a:pt x="0" y="11353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0" y="1184643"/>
              <a:ext cx="1334675" cy="459972"/>
            </a:xfrm>
            <a:prstGeom prst="rect">
              <a:avLst/>
            </a:prstGeom>
          </p:spPr>
          <p:txBody>
            <a:bodyPr lIns="0" tIns="0" rIns="0" bIns="0" rtlCol="0" anchor="t">
              <a:spAutoFit/>
            </a:bodyPr>
            <a:lstStyle/>
            <a:p>
              <a:pPr algn="ctr">
                <a:lnSpc>
                  <a:spcPts val="1299"/>
                </a:lnSpc>
              </a:pPr>
              <a:r>
                <a:rPr lang="en-US" sz="1367" spc="-27">
                  <a:solidFill>
                    <a:srgbClr val="1B447E"/>
                  </a:solidFill>
                  <a:latin typeface="Raleway 1 Heavy"/>
                  <a:ea typeface="Raleway 1 Heavy"/>
                  <a:cs typeface="Raleway 1 Heavy"/>
                  <a:sym typeface="Raleway 1 Heavy"/>
                </a:rPr>
                <a:t>MY PR POPCORN</a:t>
              </a:r>
            </a:p>
          </p:txBody>
        </p:sp>
      </p:grpSp>
      <p:grpSp>
        <p:nvGrpSpPr>
          <p:cNvPr id="9" name="Group 9"/>
          <p:cNvGrpSpPr/>
          <p:nvPr/>
        </p:nvGrpSpPr>
        <p:grpSpPr>
          <a:xfrm>
            <a:off x="1815474" y="1393971"/>
            <a:ext cx="2788887" cy="323838"/>
            <a:chOff x="0" y="0"/>
            <a:chExt cx="3718515" cy="431784"/>
          </a:xfrm>
        </p:grpSpPr>
        <p:sp>
          <p:nvSpPr>
            <p:cNvPr id="10" name="Freeform 10"/>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10">
                <a:extLst>
                  <a:ext uri="{96DAC541-7B7A-43D3-8B79-37D633B846F1}">
                    <asvg:svgBlip xmlns:asvg="http://schemas.microsoft.com/office/drawing/2016/SVG/main" r:embed="rId11"/>
                  </a:ext>
                </a:extLst>
              </a:blip>
              <a:stretch>
                <a:fillRect t="-595" b="-595"/>
              </a:stretch>
            </a:blipFill>
          </p:spPr>
          <p:txBody>
            <a:bodyPr/>
            <a:lstStyle/>
            <a:p>
              <a:endParaRPr lang="en-US"/>
            </a:p>
          </p:txBody>
        </p:sp>
        <p:sp>
          <p:nvSpPr>
            <p:cNvPr id="11" name="TextBox 11"/>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spc="90">
                  <a:solidFill>
                    <a:srgbClr val="FFFFFF"/>
                  </a:solidFill>
                  <a:latin typeface="Raleway 2 Bold Italics"/>
                  <a:ea typeface="Raleway 2 Bold Italics"/>
                  <a:cs typeface="Raleway 2 Bold Italics"/>
                  <a:sym typeface="Raleway 2 Bold Italics"/>
                </a:rPr>
                <a:t>Quick &amp; Easy Guide</a:t>
              </a:r>
            </a:p>
          </p:txBody>
        </p:sp>
      </p:grpSp>
      <p:sp>
        <p:nvSpPr>
          <p:cNvPr id="12" name="TextBox 12"/>
          <p:cNvSpPr txBox="1"/>
          <p:nvPr/>
        </p:nvSpPr>
        <p:spPr>
          <a:xfrm>
            <a:off x="1771057" y="2274564"/>
            <a:ext cx="2430646" cy="1355421"/>
          </a:xfrm>
          <a:prstGeom prst="rect">
            <a:avLst/>
          </a:prstGeom>
        </p:spPr>
        <p:txBody>
          <a:bodyPr lIns="0" tIns="0" rIns="0" bIns="0" rtlCol="0" anchor="t">
            <a:spAutoFit/>
          </a:bodyPr>
          <a:lstStyle/>
          <a:p>
            <a:pPr algn="l">
              <a:lnSpc>
                <a:spcPts val="3616"/>
              </a:lnSpc>
            </a:pPr>
            <a:r>
              <a:rPr lang="en-US" sz="2583">
                <a:solidFill>
                  <a:srgbClr val="1B447E"/>
                </a:solidFill>
                <a:latin typeface="Raleway 2 Bold"/>
                <a:ea typeface="Raleway 2 Bold"/>
                <a:cs typeface="Raleway 2 Bold"/>
                <a:sym typeface="Raleway 2 Bold"/>
              </a:rPr>
              <a:t>UNIT KERNEL SIGNS YOU UP FOR SELLER ID</a:t>
            </a:r>
          </a:p>
        </p:txBody>
      </p:sp>
      <p:sp>
        <p:nvSpPr>
          <p:cNvPr id="13" name="TextBox 13"/>
          <p:cNvSpPr txBox="1"/>
          <p:nvPr/>
        </p:nvSpPr>
        <p:spPr>
          <a:xfrm>
            <a:off x="1771057" y="4081482"/>
            <a:ext cx="2272128" cy="900586"/>
          </a:xfrm>
          <a:prstGeom prst="rect">
            <a:avLst/>
          </a:prstGeom>
        </p:spPr>
        <p:txBody>
          <a:bodyPr lIns="0" tIns="0" rIns="0" bIns="0" rtlCol="0" anchor="t">
            <a:spAutoFit/>
          </a:bodyPr>
          <a:lstStyle/>
          <a:p>
            <a:pPr algn="l">
              <a:lnSpc>
                <a:spcPts val="3618"/>
              </a:lnSpc>
            </a:pPr>
            <a:r>
              <a:rPr lang="en-US" sz="2584">
                <a:solidFill>
                  <a:srgbClr val="1B447E"/>
                </a:solidFill>
                <a:latin typeface="Raleway 2 Bold"/>
                <a:ea typeface="Raleway 2 Bold"/>
                <a:cs typeface="Raleway 2 Bold"/>
                <a:sym typeface="Raleway 2 Bold"/>
              </a:rPr>
              <a:t>CREATE YOUR PROFILE</a:t>
            </a:r>
          </a:p>
        </p:txBody>
      </p:sp>
      <p:sp>
        <p:nvSpPr>
          <p:cNvPr id="14" name="TextBox 14"/>
          <p:cNvSpPr txBox="1"/>
          <p:nvPr/>
        </p:nvSpPr>
        <p:spPr>
          <a:xfrm>
            <a:off x="1774247" y="5828703"/>
            <a:ext cx="2116683" cy="893997"/>
          </a:xfrm>
          <a:prstGeom prst="rect">
            <a:avLst/>
          </a:prstGeom>
        </p:spPr>
        <p:txBody>
          <a:bodyPr lIns="0" tIns="0" rIns="0" bIns="0" rtlCol="0" anchor="t">
            <a:spAutoFit/>
          </a:bodyPr>
          <a:lstStyle/>
          <a:p>
            <a:pPr algn="l">
              <a:lnSpc>
                <a:spcPts val="3568"/>
              </a:lnSpc>
            </a:pPr>
            <a:r>
              <a:rPr lang="en-US" sz="2548">
                <a:solidFill>
                  <a:srgbClr val="1B447E"/>
                </a:solidFill>
                <a:latin typeface="Raleway 2 Bold"/>
                <a:ea typeface="Raleway 2 Bold"/>
                <a:cs typeface="Raleway 2 Bold"/>
                <a:sym typeface="Raleway 2 Bold"/>
              </a:rPr>
              <a:t>SHARE YOUR LINK!</a:t>
            </a:r>
          </a:p>
        </p:txBody>
      </p:sp>
      <p:sp>
        <p:nvSpPr>
          <p:cNvPr id="15" name="TextBox 15"/>
          <p:cNvSpPr txBox="1"/>
          <p:nvPr/>
        </p:nvSpPr>
        <p:spPr>
          <a:xfrm>
            <a:off x="4555322" y="2344744"/>
            <a:ext cx="4046941" cy="1107034"/>
          </a:xfrm>
          <a:prstGeom prst="rect">
            <a:avLst/>
          </a:prstGeom>
        </p:spPr>
        <p:txBody>
          <a:bodyPr lIns="0" tIns="0" rIns="0" bIns="0" rtlCol="0" anchor="t">
            <a:spAutoFit/>
          </a:bodyPr>
          <a:lstStyle/>
          <a:p>
            <a:pPr algn="r">
              <a:lnSpc>
                <a:spcPts val="2239"/>
              </a:lnSpc>
            </a:pPr>
            <a:r>
              <a:rPr lang="en-US" sz="1599" dirty="0">
                <a:solidFill>
                  <a:srgbClr val="231F20"/>
                </a:solidFill>
                <a:latin typeface="Raleway 1"/>
                <a:ea typeface="Raleway 1"/>
                <a:cs typeface="Raleway 1"/>
                <a:sym typeface="Raleway 1"/>
              </a:rPr>
              <a:t>Watch for your registration email from “Pecatonica River Popcorn” (pops@prpopcorn.com) with the subject “Scouting America Online Popcorn Sale”</a:t>
            </a:r>
          </a:p>
        </p:txBody>
      </p:sp>
      <p:sp>
        <p:nvSpPr>
          <p:cNvPr id="16" name="TextBox 16"/>
          <p:cNvSpPr txBox="1"/>
          <p:nvPr/>
        </p:nvSpPr>
        <p:spPr>
          <a:xfrm>
            <a:off x="4604360" y="4139463"/>
            <a:ext cx="4052751" cy="1102360"/>
          </a:xfrm>
          <a:prstGeom prst="rect">
            <a:avLst/>
          </a:prstGeom>
        </p:spPr>
        <p:txBody>
          <a:bodyPr lIns="0" tIns="0" rIns="0" bIns="0" rtlCol="0" anchor="t">
            <a:spAutoFit/>
          </a:bodyPr>
          <a:lstStyle/>
          <a:p>
            <a:pPr algn="r">
              <a:lnSpc>
                <a:spcPts val="2239"/>
              </a:lnSpc>
            </a:pPr>
            <a:r>
              <a:rPr lang="en-US" sz="1599">
                <a:solidFill>
                  <a:srgbClr val="231F20"/>
                </a:solidFill>
                <a:latin typeface="Raleway 1"/>
                <a:ea typeface="Raleway 1"/>
                <a:cs typeface="Raleway 1"/>
                <a:sym typeface="Raleway 1"/>
              </a:rPr>
              <a:t>Click : “Register Now” in the email from step one to get to the MYPRP platform to create a profile. Include a picture &amp; video!  Drive your success with a complete profile!</a:t>
            </a:r>
          </a:p>
        </p:txBody>
      </p:sp>
      <p:sp>
        <p:nvSpPr>
          <p:cNvPr id="17" name="TextBox 17"/>
          <p:cNvSpPr txBox="1"/>
          <p:nvPr/>
        </p:nvSpPr>
        <p:spPr>
          <a:xfrm>
            <a:off x="4875897" y="5857278"/>
            <a:ext cx="3726367" cy="826135"/>
          </a:xfrm>
          <a:prstGeom prst="rect">
            <a:avLst/>
          </a:prstGeom>
        </p:spPr>
        <p:txBody>
          <a:bodyPr lIns="0" tIns="0" rIns="0" bIns="0" rtlCol="0" anchor="t">
            <a:spAutoFit/>
          </a:bodyPr>
          <a:lstStyle/>
          <a:p>
            <a:pPr algn="r">
              <a:lnSpc>
                <a:spcPts val="2239"/>
              </a:lnSpc>
            </a:pPr>
            <a:r>
              <a:rPr lang="en-US" sz="1599">
                <a:solidFill>
                  <a:srgbClr val="231F20"/>
                </a:solidFill>
                <a:latin typeface="Raleway 1"/>
                <a:ea typeface="Raleway 1"/>
                <a:cs typeface="Raleway 1"/>
                <a:sym typeface="Raleway 1"/>
              </a:rPr>
              <a:t>Share to Facebook, X, Email and/or Text by clicking the share buttons at the top of your profile page.!</a:t>
            </a:r>
          </a:p>
        </p:txBody>
      </p:sp>
      <p:grpSp>
        <p:nvGrpSpPr>
          <p:cNvPr id="18" name="Group 18"/>
          <p:cNvGrpSpPr/>
          <p:nvPr/>
        </p:nvGrpSpPr>
        <p:grpSpPr>
          <a:xfrm>
            <a:off x="0" y="0"/>
            <a:ext cx="10058400" cy="104451"/>
            <a:chOff x="0" y="0"/>
            <a:chExt cx="4451339" cy="46225"/>
          </a:xfrm>
        </p:grpSpPr>
        <p:sp>
          <p:nvSpPr>
            <p:cNvPr id="19" name="Freeform 1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20" name="TextBox 2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21" name="Group 21"/>
          <p:cNvGrpSpPr/>
          <p:nvPr/>
        </p:nvGrpSpPr>
        <p:grpSpPr>
          <a:xfrm>
            <a:off x="0" y="142549"/>
            <a:ext cx="10058400" cy="216990"/>
            <a:chOff x="0" y="0"/>
            <a:chExt cx="4451339" cy="96029"/>
          </a:xfrm>
        </p:grpSpPr>
        <p:sp>
          <p:nvSpPr>
            <p:cNvPr id="22" name="Freeform 2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23" name="TextBox 2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18" name="Group 18"/>
          <p:cNvGrpSpPr/>
          <p:nvPr/>
        </p:nvGrpSpPr>
        <p:grpSpPr>
          <a:xfrm>
            <a:off x="0" y="0"/>
            <a:ext cx="10058400" cy="104451"/>
            <a:chOff x="0" y="0"/>
            <a:chExt cx="4451339" cy="46225"/>
          </a:xfrm>
        </p:grpSpPr>
        <p:sp>
          <p:nvSpPr>
            <p:cNvPr id="19" name="Freeform 19"/>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20" name="TextBox 20"/>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21" name="Group 21"/>
          <p:cNvGrpSpPr/>
          <p:nvPr/>
        </p:nvGrpSpPr>
        <p:grpSpPr>
          <a:xfrm>
            <a:off x="0" y="142549"/>
            <a:ext cx="10058400" cy="216990"/>
            <a:chOff x="0" y="0"/>
            <a:chExt cx="4451339" cy="96029"/>
          </a:xfrm>
        </p:grpSpPr>
        <p:sp>
          <p:nvSpPr>
            <p:cNvPr id="22" name="Freeform 22"/>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23" name="TextBox 23"/>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aphicFrame>
        <p:nvGraphicFramePr>
          <p:cNvPr id="61" name="Table 2">
            <a:extLst>
              <a:ext uri="{FF2B5EF4-FFF2-40B4-BE49-F238E27FC236}">
                <a16:creationId xmlns:a16="http://schemas.microsoft.com/office/drawing/2014/main" id="{8D6B369D-4954-BDF8-3868-CA2DEB2ECC0F}"/>
              </a:ext>
            </a:extLst>
          </p:cNvPr>
          <p:cNvGraphicFramePr>
            <a:graphicFrameLocks noGrp="1"/>
          </p:cNvGraphicFramePr>
          <p:nvPr>
            <p:extLst>
              <p:ext uri="{D42A27DB-BD31-4B8C-83A1-F6EECF244321}">
                <p14:modId xmlns:p14="http://schemas.microsoft.com/office/powerpoint/2010/main" val="934750300"/>
              </p:ext>
            </p:extLst>
          </p:nvPr>
        </p:nvGraphicFramePr>
        <p:xfrm>
          <a:off x="-19050" y="2717995"/>
          <a:ext cx="10077450" cy="5587805"/>
        </p:xfrm>
        <a:graphic>
          <a:graphicData uri="http://schemas.openxmlformats.org/drawingml/2006/table">
            <a:tbl>
              <a:tblPr/>
              <a:tblGrid>
                <a:gridCol w="2558455">
                  <a:extLst>
                    <a:ext uri="{9D8B030D-6E8A-4147-A177-3AD203B41FA5}">
                      <a16:colId xmlns:a16="http://schemas.microsoft.com/office/drawing/2014/main" val="20000"/>
                    </a:ext>
                  </a:extLst>
                </a:gridCol>
                <a:gridCol w="6860422">
                  <a:extLst>
                    <a:ext uri="{9D8B030D-6E8A-4147-A177-3AD203B41FA5}">
                      <a16:colId xmlns:a16="http://schemas.microsoft.com/office/drawing/2014/main" val="20001"/>
                    </a:ext>
                  </a:extLst>
                </a:gridCol>
                <a:gridCol w="658573">
                  <a:extLst>
                    <a:ext uri="{9D8B030D-6E8A-4147-A177-3AD203B41FA5}">
                      <a16:colId xmlns:a16="http://schemas.microsoft.com/office/drawing/2014/main" val="20002"/>
                    </a:ext>
                  </a:extLst>
                </a:gridCol>
              </a:tblGrid>
              <a:tr h="1183500">
                <a:tc>
                  <a:txBody>
                    <a:bodyPr/>
                    <a:lstStyle/>
                    <a:p>
                      <a:pPr algn="l">
                        <a:lnSpc>
                          <a:spcPts val="1540"/>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4E2F6"/>
                    </a:solidFill>
                  </a:tcPr>
                </a:tc>
                <a:tc>
                  <a:txBody>
                    <a:bodyPr/>
                    <a:lstStyle/>
                    <a:p>
                      <a:pPr algn="l">
                        <a:lnSpc>
                          <a:spcPts val="1819"/>
                        </a:lnSpc>
                        <a:defRPr/>
                      </a:pPr>
                      <a:r>
                        <a:rPr lang="en-US" sz="1299" dirty="0">
                          <a:solidFill>
                            <a:srgbClr val="433831"/>
                          </a:solidFill>
                          <a:latin typeface="Raleway 1"/>
                          <a:ea typeface="Raleway 1"/>
                          <a:cs typeface="Raleway 1"/>
                          <a:sym typeface="Raleway 1"/>
                        </a:rPr>
                        <a:t>Create a </a:t>
                      </a:r>
                      <a:r>
                        <a:rPr lang="en-US" sz="1299" dirty="0" err="1">
                          <a:solidFill>
                            <a:srgbClr val="433831"/>
                          </a:solidFill>
                          <a:latin typeface="Raleway 1"/>
                          <a:ea typeface="Raleway 1"/>
                          <a:cs typeface="Raleway 1"/>
                          <a:sym typeface="Raleway 1"/>
                        </a:rPr>
                        <a:t>MyPRPopcorn</a:t>
                      </a:r>
                      <a:r>
                        <a:rPr lang="en-US" sz="1299" dirty="0">
                          <a:solidFill>
                            <a:srgbClr val="433831"/>
                          </a:solidFill>
                          <a:latin typeface="Raleway 1"/>
                          <a:ea typeface="Raleway 1"/>
                          <a:cs typeface="Raleway 1"/>
                          <a:sym typeface="Raleway 1"/>
                        </a:rPr>
                        <a:t> profile and earn a stomp rocket!</a:t>
                      </a:r>
                      <a:endParaRPr lang="en-US" sz="1100" dirty="0"/>
                    </a:p>
                    <a:p>
                      <a:pPr marL="280669" lvl="1" indent="-140335" algn="l">
                        <a:lnSpc>
                          <a:spcPts val="1819"/>
                        </a:lnSpc>
                        <a:buFont typeface="Arial"/>
                        <a:buChar char="•"/>
                      </a:pPr>
                      <a:r>
                        <a:rPr lang="en-US" sz="1299" dirty="0">
                          <a:solidFill>
                            <a:srgbClr val="433831"/>
                          </a:solidFill>
                          <a:latin typeface="Raleway 1"/>
                          <a:ea typeface="Raleway 1"/>
                          <a:cs typeface="Raleway 1"/>
                          <a:sym typeface="Raleway 1"/>
                        </a:rPr>
                        <a:t>Your profile needs to be completed BY August 16th, 2024!</a:t>
                      </a:r>
                    </a:p>
                    <a:p>
                      <a:pPr marL="280669" lvl="1" indent="-140335" algn="l">
                        <a:lnSpc>
                          <a:spcPts val="1819"/>
                        </a:lnSpc>
                        <a:buFont typeface="Arial"/>
                        <a:buChar char="•"/>
                      </a:pPr>
                      <a:r>
                        <a:rPr lang="en-US" sz="1299" dirty="0">
                          <a:solidFill>
                            <a:srgbClr val="433831"/>
                          </a:solidFill>
                          <a:latin typeface="Raleway 1"/>
                          <a:ea typeface="Raleway 1"/>
                          <a:cs typeface="Raleway 1"/>
                          <a:sym typeface="Raleway 1"/>
                        </a:rPr>
                        <a:t>Your profile must include a profile picture and video explaining why you are selling.</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4E2F6"/>
                    </a:solidFill>
                  </a:tcPr>
                </a:tc>
                <a:tc>
                  <a:txBody>
                    <a:bodyPr/>
                    <a:lstStyle/>
                    <a:p>
                      <a:pPr algn="l">
                        <a:lnSpc>
                          <a:spcPts val="1540"/>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4E2F6"/>
                    </a:solidFill>
                  </a:tcPr>
                </a:tc>
                <a:extLst>
                  <a:ext uri="{0D108BD9-81ED-4DB2-BD59-A6C34878D82A}">
                    <a16:rowId xmlns:a16="http://schemas.microsoft.com/office/drawing/2014/main" val="10000"/>
                  </a:ext>
                </a:extLst>
              </a:tr>
              <a:tr h="1183500">
                <a:tc>
                  <a:txBody>
                    <a:bodyPr/>
                    <a:lstStyle/>
                    <a:p>
                      <a:pPr algn="l">
                        <a:lnSpc>
                          <a:spcPts val="1540"/>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1819"/>
                        </a:lnSpc>
                        <a:defRPr/>
                      </a:pPr>
                      <a:r>
                        <a:rPr lang="en-US" sz="1299" dirty="0">
                          <a:solidFill>
                            <a:srgbClr val="433831"/>
                          </a:solidFill>
                          <a:latin typeface="Raleway 1"/>
                          <a:ea typeface="Raleway 1"/>
                          <a:cs typeface="Raleway 1"/>
                          <a:sym typeface="Raleway 1"/>
                        </a:rPr>
                        <a:t>To access My </a:t>
                      </a:r>
                      <a:r>
                        <a:rPr lang="en-US" sz="1299" dirty="0" err="1">
                          <a:solidFill>
                            <a:srgbClr val="433831"/>
                          </a:solidFill>
                          <a:latin typeface="Raleway 1"/>
                          <a:ea typeface="Raleway 1"/>
                          <a:cs typeface="Raleway 1"/>
                          <a:sym typeface="Raleway 1"/>
                        </a:rPr>
                        <a:t>PRPopcorn</a:t>
                      </a:r>
                      <a:r>
                        <a:rPr lang="en-US" sz="1299" dirty="0">
                          <a:solidFill>
                            <a:srgbClr val="433831"/>
                          </a:solidFill>
                          <a:latin typeface="Raleway 1"/>
                          <a:ea typeface="Raleway 1"/>
                          <a:cs typeface="Raleway 1"/>
                          <a:sym typeface="Raleway 1"/>
                        </a:rPr>
                        <a:t> tool you must be first signed up for a Seller ID by your unit Kernel. Product Knowledge</a:t>
                      </a:r>
                      <a:endParaRPr lang="en-US" sz="1100" dirty="0"/>
                    </a:p>
                    <a:p>
                      <a:pPr marL="280669" lvl="1" indent="-140335" algn="l">
                        <a:lnSpc>
                          <a:spcPts val="1819"/>
                        </a:lnSpc>
                        <a:buFont typeface="Arial"/>
                        <a:buChar char="•"/>
                      </a:pPr>
                      <a:r>
                        <a:rPr lang="en-US" sz="1299" dirty="0">
                          <a:solidFill>
                            <a:srgbClr val="433831"/>
                          </a:solidFill>
                          <a:latin typeface="Raleway 1"/>
                          <a:ea typeface="Raleway 1"/>
                          <a:cs typeface="Raleway 1"/>
                          <a:sym typeface="Raleway 1"/>
                        </a:rPr>
                        <a:t>If you have a seller ID, click </a:t>
                      </a:r>
                    </a:p>
                    <a:p>
                      <a:pPr marL="280669" lvl="1" indent="-140335" algn="l">
                        <a:lnSpc>
                          <a:spcPts val="1819"/>
                        </a:lnSpc>
                        <a:buFont typeface="Arial"/>
                        <a:buChar char="•"/>
                      </a:pPr>
                      <a:r>
                        <a:rPr lang="en-US" sz="1299" dirty="0">
                          <a:solidFill>
                            <a:srgbClr val="433831"/>
                          </a:solidFill>
                          <a:latin typeface="Raleway 1"/>
                          <a:ea typeface="Raleway 1"/>
                          <a:cs typeface="Raleway 1"/>
                          <a:sym typeface="Raleway 1"/>
                        </a:rPr>
                        <a:t>If you do not have a seller ID contact your unit kernel</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91582">
                <a:tc>
                  <a:txBody>
                    <a:bodyPr/>
                    <a:lstStyle/>
                    <a:p>
                      <a:pPr algn="l">
                        <a:lnSpc>
                          <a:spcPts val="1540"/>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4E2F6"/>
                    </a:solidFill>
                  </a:tcPr>
                </a:tc>
                <a:tc>
                  <a:txBody>
                    <a:bodyPr/>
                    <a:lstStyle/>
                    <a:p>
                      <a:pPr algn="l">
                        <a:lnSpc>
                          <a:spcPts val="1819"/>
                        </a:lnSpc>
                        <a:defRPr/>
                      </a:pPr>
                      <a:r>
                        <a:rPr lang="en-US" sz="1299" dirty="0">
                          <a:solidFill>
                            <a:srgbClr val="433831"/>
                          </a:solidFill>
                          <a:latin typeface="Raleway 1"/>
                          <a:ea typeface="Raleway 1"/>
                          <a:cs typeface="Raleway 1"/>
                          <a:sym typeface="Raleway 1"/>
                        </a:rPr>
                        <a:t>Online Sale</a:t>
                      </a:r>
                      <a:endParaRPr lang="en-US" sz="1100" dirty="0"/>
                    </a:p>
                    <a:p>
                      <a:pPr marL="280669" lvl="1" indent="-140335" algn="l">
                        <a:lnSpc>
                          <a:spcPts val="1819"/>
                        </a:lnSpc>
                        <a:buFont typeface="Arial"/>
                        <a:buChar char="•"/>
                      </a:pPr>
                      <a:r>
                        <a:rPr lang="en-US" sz="1299" dirty="0">
                          <a:solidFill>
                            <a:srgbClr val="433831"/>
                          </a:solidFill>
                          <a:latin typeface="Raleway 1"/>
                          <a:ea typeface="Raleway 1"/>
                          <a:cs typeface="Raleway 1"/>
                          <a:sym typeface="Raleway 1"/>
                        </a:rPr>
                        <a:t>Opens August 1, 2024</a:t>
                      </a:r>
                    </a:p>
                    <a:p>
                      <a:pPr marL="280669" lvl="1" indent="-140335" algn="l">
                        <a:lnSpc>
                          <a:spcPts val="1819"/>
                        </a:lnSpc>
                        <a:buFont typeface="Arial"/>
                        <a:buChar char="•"/>
                      </a:pPr>
                      <a:r>
                        <a:rPr lang="en-US" sz="1299" dirty="0">
                          <a:solidFill>
                            <a:srgbClr val="433831"/>
                          </a:solidFill>
                          <a:latin typeface="Raleway 1"/>
                          <a:ea typeface="Raleway 1"/>
                          <a:cs typeface="Raleway 1"/>
                          <a:sym typeface="Raleway 1"/>
                        </a:rPr>
                        <a:t>Closes November 24, 2024</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4E2F6"/>
                    </a:solidFill>
                  </a:tcPr>
                </a:tc>
                <a:tc>
                  <a:txBody>
                    <a:bodyPr/>
                    <a:lstStyle/>
                    <a:p>
                      <a:pPr algn="l">
                        <a:lnSpc>
                          <a:spcPts val="1540"/>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4E2F6"/>
                    </a:solidFill>
                  </a:tcPr>
                </a:tc>
                <a:extLst>
                  <a:ext uri="{0D108BD9-81ED-4DB2-BD59-A6C34878D82A}">
                    <a16:rowId xmlns:a16="http://schemas.microsoft.com/office/drawing/2014/main" val="10002"/>
                  </a:ext>
                </a:extLst>
              </a:tr>
              <a:tr h="991582">
                <a:tc>
                  <a:txBody>
                    <a:bodyPr/>
                    <a:lstStyle/>
                    <a:p>
                      <a:pPr algn="l">
                        <a:lnSpc>
                          <a:spcPts val="1540"/>
                        </a:lnSpc>
                        <a:defRPr/>
                      </a:pPr>
                      <a:endParaRPr lang="en-US" sz="1100" dirty="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91582">
                <a:tc>
                  <a:txBody>
                    <a:bodyPr/>
                    <a:lstStyle/>
                    <a:p>
                      <a:pPr algn="l">
                        <a:lnSpc>
                          <a:spcPts val="1540"/>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l">
                        <a:lnSpc>
                          <a:spcPts val="1540"/>
                        </a:lnSpc>
                        <a:defRPr/>
                      </a:pPr>
                      <a:endParaRPr lang="en-US" sz="1100" dirty="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2" name="Freeform 3">
            <a:extLst>
              <a:ext uri="{FF2B5EF4-FFF2-40B4-BE49-F238E27FC236}">
                <a16:creationId xmlns:a16="http://schemas.microsoft.com/office/drawing/2014/main" id="{ACC32702-92B2-92C3-D93B-C47A2F4AFBD6}"/>
              </a:ext>
            </a:extLst>
          </p:cNvPr>
          <p:cNvSpPr/>
          <p:nvPr/>
        </p:nvSpPr>
        <p:spPr>
          <a:xfrm>
            <a:off x="3227623" y="358056"/>
            <a:ext cx="3603154" cy="1315151"/>
          </a:xfrm>
          <a:custGeom>
            <a:avLst/>
            <a:gdLst/>
            <a:ahLst/>
            <a:cxnLst/>
            <a:rect l="l" t="t" r="r" b="b"/>
            <a:pathLst>
              <a:path w="3603154" h="1315151">
                <a:moveTo>
                  <a:pt x="0" y="0"/>
                </a:moveTo>
                <a:lnTo>
                  <a:pt x="3603154" y="0"/>
                </a:lnTo>
                <a:lnTo>
                  <a:pt x="3603154" y="1315151"/>
                </a:lnTo>
                <a:lnTo>
                  <a:pt x="0" y="1315151"/>
                </a:lnTo>
                <a:lnTo>
                  <a:pt x="0" y="0"/>
                </a:lnTo>
                <a:close/>
              </a:path>
            </a:pathLst>
          </a:custGeom>
          <a:blipFill>
            <a:blip r:embed="rId2"/>
            <a:stretch>
              <a:fillRect/>
            </a:stretch>
          </a:blipFill>
        </p:spPr>
        <p:txBody>
          <a:bodyPr/>
          <a:lstStyle/>
          <a:p>
            <a:endParaRPr lang="en-US"/>
          </a:p>
        </p:txBody>
      </p:sp>
      <p:sp>
        <p:nvSpPr>
          <p:cNvPr id="63" name="Freeform 4">
            <a:extLst>
              <a:ext uri="{FF2B5EF4-FFF2-40B4-BE49-F238E27FC236}">
                <a16:creationId xmlns:a16="http://schemas.microsoft.com/office/drawing/2014/main" id="{81E58D10-727D-4E63-2E7B-BC9E2A2B60CA}"/>
              </a:ext>
            </a:extLst>
          </p:cNvPr>
          <p:cNvSpPr/>
          <p:nvPr/>
        </p:nvSpPr>
        <p:spPr>
          <a:xfrm>
            <a:off x="812708" y="2971800"/>
            <a:ext cx="761238" cy="761238"/>
          </a:xfrm>
          <a:custGeom>
            <a:avLst/>
            <a:gdLst/>
            <a:ahLst/>
            <a:cxnLst/>
            <a:rect l="l" t="t" r="r" b="b"/>
            <a:pathLst>
              <a:path w="761238" h="761238">
                <a:moveTo>
                  <a:pt x="0" y="0"/>
                </a:moveTo>
                <a:lnTo>
                  <a:pt x="761239" y="0"/>
                </a:lnTo>
                <a:lnTo>
                  <a:pt x="761239" y="761239"/>
                </a:lnTo>
                <a:lnTo>
                  <a:pt x="0" y="7612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4" name="Freeform 5">
            <a:extLst>
              <a:ext uri="{FF2B5EF4-FFF2-40B4-BE49-F238E27FC236}">
                <a16:creationId xmlns:a16="http://schemas.microsoft.com/office/drawing/2014/main" id="{8EBB4012-C822-7821-7142-F43C0A4FE252}"/>
              </a:ext>
            </a:extLst>
          </p:cNvPr>
          <p:cNvSpPr/>
          <p:nvPr/>
        </p:nvSpPr>
        <p:spPr>
          <a:xfrm>
            <a:off x="919388" y="4038600"/>
            <a:ext cx="547880" cy="722082"/>
          </a:xfrm>
          <a:custGeom>
            <a:avLst/>
            <a:gdLst/>
            <a:ahLst/>
            <a:cxnLst/>
            <a:rect l="l" t="t" r="r" b="b"/>
            <a:pathLst>
              <a:path w="547880" h="722082">
                <a:moveTo>
                  <a:pt x="0" y="0"/>
                </a:moveTo>
                <a:lnTo>
                  <a:pt x="547879" y="0"/>
                </a:lnTo>
                <a:lnTo>
                  <a:pt x="547879" y="722082"/>
                </a:lnTo>
                <a:lnTo>
                  <a:pt x="0" y="7220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5" name="Freeform 6">
            <a:extLst>
              <a:ext uri="{FF2B5EF4-FFF2-40B4-BE49-F238E27FC236}">
                <a16:creationId xmlns:a16="http://schemas.microsoft.com/office/drawing/2014/main" id="{AB0390C1-DAAC-F251-47FA-44EC2A43B861}"/>
              </a:ext>
            </a:extLst>
          </p:cNvPr>
          <p:cNvSpPr/>
          <p:nvPr/>
        </p:nvSpPr>
        <p:spPr>
          <a:xfrm>
            <a:off x="671596" y="5509601"/>
            <a:ext cx="1043463" cy="662599"/>
          </a:xfrm>
          <a:custGeom>
            <a:avLst/>
            <a:gdLst/>
            <a:ahLst/>
            <a:cxnLst/>
            <a:rect l="l" t="t" r="r" b="b"/>
            <a:pathLst>
              <a:path w="1043463" h="662599">
                <a:moveTo>
                  <a:pt x="0" y="0"/>
                </a:moveTo>
                <a:lnTo>
                  <a:pt x="1043463" y="0"/>
                </a:lnTo>
                <a:lnTo>
                  <a:pt x="1043463" y="662599"/>
                </a:lnTo>
                <a:lnTo>
                  <a:pt x="0" y="6625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6" name="Freeform 7">
            <a:extLst>
              <a:ext uri="{FF2B5EF4-FFF2-40B4-BE49-F238E27FC236}">
                <a16:creationId xmlns:a16="http://schemas.microsoft.com/office/drawing/2014/main" id="{7ECE2682-050E-965C-ABEE-591EA784AF23}"/>
              </a:ext>
            </a:extLst>
          </p:cNvPr>
          <p:cNvSpPr/>
          <p:nvPr/>
        </p:nvSpPr>
        <p:spPr>
          <a:xfrm>
            <a:off x="2513185" y="6412983"/>
            <a:ext cx="1428876" cy="1359417"/>
          </a:xfrm>
          <a:custGeom>
            <a:avLst/>
            <a:gdLst/>
            <a:ahLst/>
            <a:cxnLst/>
            <a:rect l="l" t="t" r="r" b="b"/>
            <a:pathLst>
              <a:path w="2349908" h="2235676">
                <a:moveTo>
                  <a:pt x="0" y="0"/>
                </a:moveTo>
                <a:lnTo>
                  <a:pt x="2349907" y="0"/>
                </a:lnTo>
                <a:lnTo>
                  <a:pt x="2349907" y="2235676"/>
                </a:lnTo>
                <a:lnTo>
                  <a:pt x="0" y="2235676"/>
                </a:lnTo>
                <a:lnTo>
                  <a:pt x="0" y="0"/>
                </a:lnTo>
                <a:close/>
              </a:path>
            </a:pathLst>
          </a:custGeom>
          <a:blipFill>
            <a:blip r:embed="rId9"/>
            <a:stretch>
              <a:fillRect/>
            </a:stretch>
          </a:blipFill>
        </p:spPr>
        <p:txBody>
          <a:bodyPr/>
          <a:lstStyle/>
          <a:p>
            <a:endParaRPr lang="en-US"/>
          </a:p>
        </p:txBody>
      </p:sp>
      <p:sp>
        <p:nvSpPr>
          <p:cNvPr id="67" name="Freeform 8">
            <a:extLst>
              <a:ext uri="{FF2B5EF4-FFF2-40B4-BE49-F238E27FC236}">
                <a16:creationId xmlns:a16="http://schemas.microsoft.com/office/drawing/2014/main" id="{23AD31A7-1FB3-9A13-7DD4-A7AE042E29BD}"/>
              </a:ext>
            </a:extLst>
          </p:cNvPr>
          <p:cNvSpPr/>
          <p:nvPr/>
        </p:nvSpPr>
        <p:spPr>
          <a:xfrm rot="5400000" flipH="1">
            <a:off x="4390946" y="6550333"/>
            <a:ext cx="578562" cy="1214539"/>
          </a:xfrm>
          <a:custGeom>
            <a:avLst/>
            <a:gdLst/>
            <a:ahLst/>
            <a:cxnLst/>
            <a:rect l="l" t="t" r="r" b="b"/>
            <a:pathLst>
              <a:path w="578562" h="1214539">
                <a:moveTo>
                  <a:pt x="578562" y="0"/>
                </a:moveTo>
                <a:lnTo>
                  <a:pt x="0" y="0"/>
                </a:lnTo>
                <a:lnTo>
                  <a:pt x="0" y="1214539"/>
                </a:lnTo>
                <a:lnTo>
                  <a:pt x="578562" y="1214539"/>
                </a:lnTo>
                <a:lnTo>
                  <a:pt x="57856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8" name="TextBox 10">
            <a:extLst>
              <a:ext uri="{FF2B5EF4-FFF2-40B4-BE49-F238E27FC236}">
                <a16:creationId xmlns:a16="http://schemas.microsoft.com/office/drawing/2014/main" id="{F9266E16-AB48-09C0-A074-7EB14B378C62}"/>
              </a:ext>
            </a:extLst>
          </p:cNvPr>
          <p:cNvSpPr txBox="1"/>
          <p:nvPr/>
        </p:nvSpPr>
        <p:spPr>
          <a:xfrm>
            <a:off x="2005189" y="2278523"/>
            <a:ext cx="6048023" cy="293751"/>
          </a:xfrm>
          <a:prstGeom prst="rect">
            <a:avLst/>
          </a:prstGeom>
        </p:spPr>
        <p:txBody>
          <a:bodyPr lIns="0" tIns="0" rIns="0" bIns="0" rtlCol="0" anchor="t">
            <a:spAutoFit/>
          </a:bodyPr>
          <a:lstStyle/>
          <a:p>
            <a:pPr algn="ctr">
              <a:lnSpc>
                <a:spcPts val="2322"/>
              </a:lnSpc>
            </a:pPr>
            <a:r>
              <a:rPr lang="en-US" sz="1800" spc="18" dirty="0">
                <a:solidFill>
                  <a:srgbClr val="231F20"/>
                </a:solidFill>
                <a:latin typeface="Raleway 2"/>
                <a:ea typeface="Raleway 2"/>
                <a:cs typeface="Raleway 2"/>
                <a:sym typeface="Raleway 2"/>
              </a:rPr>
              <a:t>Set Yourself Up for Success &amp; </a:t>
            </a:r>
            <a:r>
              <a:rPr lang="en-US" sz="1800" spc="18" dirty="0">
                <a:solidFill>
                  <a:srgbClr val="231F20"/>
                </a:solidFill>
                <a:latin typeface="Raleway 2 Bold"/>
                <a:ea typeface="Raleway 2 Bold"/>
                <a:cs typeface="Raleway 2 Bold"/>
                <a:sym typeface="Raleway 2 Bold"/>
              </a:rPr>
              <a:t>LAUNCH</a:t>
            </a:r>
            <a:r>
              <a:rPr lang="en-US" sz="1800" spc="18" dirty="0">
                <a:solidFill>
                  <a:srgbClr val="231F20"/>
                </a:solidFill>
                <a:latin typeface="Raleway 2"/>
                <a:ea typeface="Raleway 2"/>
                <a:cs typeface="Raleway 2"/>
                <a:sym typeface="Raleway 2"/>
              </a:rPr>
              <a:t> your sales!</a:t>
            </a:r>
          </a:p>
        </p:txBody>
      </p:sp>
      <p:sp>
        <p:nvSpPr>
          <p:cNvPr id="69" name="TextBox 11">
            <a:extLst>
              <a:ext uri="{FF2B5EF4-FFF2-40B4-BE49-F238E27FC236}">
                <a16:creationId xmlns:a16="http://schemas.microsoft.com/office/drawing/2014/main" id="{516D415F-3DA0-7B5D-7C8D-A42C55CFE2E2}"/>
              </a:ext>
            </a:extLst>
          </p:cNvPr>
          <p:cNvSpPr txBox="1"/>
          <p:nvPr/>
        </p:nvSpPr>
        <p:spPr>
          <a:xfrm>
            <a:off x="2005189" y="1706938"/>
            <a:ext cx="6048023" cy="533710"/>
          </a:xfrm>
          <a:prstGeom prst="rect">
            <a:avLst/>
          </a:prstGeom>
        </p:spPr>
        <p:txBody>
          <a:bodyPr lIns="0" tIns="0" rIns="0" bIns="0" rtlCol="0" anchor="t">
            <a:spAutoFit/>
          </a:bodyPr>
          <a:lstStyle/>
          <a:p>
            <a:pPr algn="ctr">
              <a:lnSpc>
                <a:spcPts val="4257"/>
              </a:lnSpc>
            </a:pPr>
            <a:r>
              <a:rPr lang="en-US" sz="3300">
                <a:solidFill>
                  <a:srgbClr val="1B447E"/>
                </a:solidFill>
                <a:latin typeface="Raleway 2 Bold"/>
                <a:ea typeface="Raleway 2 Bold"/>
                <a:cs typeface="Raleway 2 Bold"/>
                <a:sym typeface="Raleway 2 Bold"/>
              </a:rPr>
              <a:t>My PRPopcorn Incentive</a:t>
            </a:r>
          </a:p>
        </p:txBody>
      </p:sp>
      <p:sp>
        <p:nvSpPr>
          <p:cNvPr id="70" name="TextBox 13">
            <a:extLst>
              <a:ext uri="{FF2B5EF4-FFF2-40B4-BE49-F238E27FC236}">
                <a16:creationId xmlns:a16="http://schemas.microsoft.com/office/drawing/2014/main" id="{5810D25D-D880-36E0-6227-97F6EB84461E}"/>
              </a:ext>
            </a:extLst>
          </p:cNvPr>
          <p:cNvSpPr txBox="1"/>
          <p:nvPr/>
        </p:nvSpPr>
        <p:spPr>
          <a:xfrm>
            <a:off x="4477507" y="6400800"/>
            <a:ext cx="2559266" cy="416555"/>
          </a:xfrm>
          <a:prstGeom prst="rect">
            <a:avLst/>
          </a:prstGeom>
        </p:spPr>
        <p:txBody>
          <a:bodyPr lIns="0" tIns="0" rIns="0" bIns="0" rtlCol="0" anchor="t">
            <a:spAutoFit/>
          </a:bodyPr>
          <a:lstStyle/>
          <a:p>
            <a:pPr algn="ctr">
              <a:lnSpc>
                <a:spcPts val="3302"/>
              </a:lnSpc>
              <a:spcBef>
                <a:spcPct val="0"/>
              </a:spcBef>
            </a:pPr>
            <a:r>
              <a:rPr lang="en-US" sz="2358" dirty="0">
                <a:solidFill>
                  <a:srgbClr val="1B447E"/>
                </a:solidFill>
                <a:latin typeface="Raleway 1 Ultra-Bold Italics"/>
                <a:ea typeface="Raleway 1 Ultra-Bold Italics"/>
                <a:cs typeface="Raleway 1 Ultra-Bold Italics"/>
                <a:sym typeface="Raleway 1 Ultra-Bold Italics"/>
              </a:rPr>
              <a:t>This could be you!</a:t>
            </a:r>
          </a:p>
        </p:txBody>
      </p:sp>
      <p:sp>
        <p:nvSpPr>
          <p:cNvPr id="71" name="Freeform 14">
            <a:extLst>
              <a:ext uri="{FF2B5EF4-FFF2-40B4-BE49-F238E27FC236}">
                <a16:creationId xmlns:a16="http://schemas.microsoft.com/office/drawing/2014/main" id="{0719DAD9-4619-31AF-CEAA-1B54CBA6931B}"/>
              </a:ext>
            </a:extLst>
          </p:cNvPr>
          <p:cNvSpPr/>
          <p:nvPr/>
        </p:nvSpPr>
        <p:spPr>
          <a:xfrm>
            <a:off x="0" y="1007069"/>
            <a:ext cx="1968898" cy="593131"/>
          </a:xfrm>
          <a:custGeom>
            <a:avLst/>
            <a:gdLst/>
            <a:ahLst/>
            <a:cxnLst/>
            <a:rect l="l" t="t" r="r" b="b"/>
            <a:pathLst>
              <a:path w="1968898" h="593131">
                <a:moveTo>
                  <a:pt x="0" y="0"/>
                </a:moveTo>
                <a:lnTo>
                  <a:pt x="1968898" y="0"/>
                </a:lnTo>
                <a:lnTo>
                  <a:pt x="1968898" y="593131"/>
                </a:lnTo>
                <a:lnTo>
                  <a:pt x="0" y="5931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3" name="TextBox 12">
            <a:extLst>
              <a:ext uri="{FF2B5EF4-FFF2-40B4-BE49-F238E27FC236}">
                <a16:creationId xmlns:a16="http://schemas.microsoft.com/office/drawing/2014/main" id="{2BE932D7-1B94-3E00-5255-B19EE01E3C5F}"/>
              </a:ext>
            </a:extLst>
          </p:cNvPr>
          <p:cNvSpPr txBox="1"/>
          <p:nvPr/>
        </p:nvSpPr>
        <p:spPr>
          <a:xfrm>
            <a:off x="768903" y="4783380"/>
            <a:ext cx="848849" cy="307162"/>
          </a:xfrm>
          <a:prstGeom prst="rect">
            <a:avLst/>
          </a:prstGeom>
        </p:spPr>
        <p:txBody>
          <a:bodyPr lIns="0" tIns="0" rIns="0" bIns="0" rtlCol="0" anchor="t">
            <a:spAutoFit/>
          </a:bodyPr>
          <a:lstStyle/>
          <a:p>
            <a:pPr algn="ctr">
              <a:lnSpc>
                <a:spcPts val="1101"/>
              </a:lnSpc>
            </a:pPr>
            <a:r>
              <a:rPr lang="en-US" sz="1159" spc="-23" dirty="0">
                <a:solidFill>
                  <a:srgbClr val="1B447E"/>
                </a:solidFill>
                <a:latin typeface="Raleway 2 Heavy"/>
                <a:ea typeface="Raleway 2 Heavy"/>
                <a:cs typeface="Raleway 2 Heavy"/>
                <a:sym typeface="Raleway 2 Heavy"/>
              </a:rPr>
              <a:t>MY PR POPCORN</a:t>
            </a:r>
          </a:p>
        </p:txBody>
      </p:sp>
      <p:sp>
        <p:nvSpPr>
          <p:cNvPr id="74" name="Freeform 15">
            <a:extLst>
              <a:ext uri="{FF2B5EF4-FFF2-40B4-BE49-F238E27FC236}">
                <a16:creationId xmlns:a16="http://schemas.microsoft.com/office/drawing/2014/main" id="{F40A8EAB-AC1C-B22A-096B-AB4D4A41B848}"/>
              </a:ext>
            </a:extLst>
          </p:cNvPr>
          <p:cNvSpPr/>
          <p:nvPr/>
        </p:nvSpPr>
        <p:spPr>
          <a:xfrm flipH="1">
            <a:off x="8051419" y="6868321"/>
            <a:ext cx="1968898" cy="593131"/>
          </a:xfrm>
          <a:custGeom>
            <a:avLst/>
            <a:gdLst/>
            <a:ahLst/>
            <a:cxnLst/>
            <a:rect l="l" t="t" r="r" b="b"/>
            <a:pathLst>
              <a:path w="1968898" h="593131">
                <a:moveTo>
                  <a:pt x="1968898" y="0"/>
                </a:moveTo>
                <a:lnTo>
                  <a:pt x="0" y="0"/>
                </a:lnTo>
                <a:lnTo>
                  <a:pt x="0" y="593130"/>
                </a:lnTo>
                <a:lnTo>
                  <a:pt x="1968898" y="593130"/>
                </a:lnTo>
                <a:lnTo>
                  <a:pt x="1968898"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2808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7240" y="833685"/>
            <a:ext cx="933052" cy="929364"/>
          </a:xfrm>
          <a:custGeom>
            <a:avLst/>
            <a:gdLst/>
            <a:ahLst/>
            <a:cxnLst/>
            <a:rect l="l" t="t" r="r" b="b"/>
            <a:pathLst>
              <a:path w="933052" h="929364">
                <a:moveTo>
                  <a:pt x="0" y="0"/>
                </a:moveTo>
                <a:lnTo>
                  <a:pt x="933052" y="0"/>
                </a:lnTo>
                <a:lnTo>
                  <a:pt x="933052" y="929364"/>
                </a:lnTo>
                <a:lnTo>
                  <a:pt x="0" y="929364"/>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6503816" y="2228172"/>
            <a:ext cx="2289464" cy="4530097"/>
            <a:chOff x="0" y="0"/>
            <a:chExt cx="2620010" cy="5184140"/>
          </a:xfrm>
        </p:grpSpPr>
        <p:sp>
          <p:nvSpPr>
            <p:cNvPr id="4" name="Freeform 4"/>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5" name="Freeform 5"/>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12" r="-112"/>
              </a:stretch>
            </a:blipFill>
          </p:spPr>
          <p:txBody>
            <a:bodyPr/>
            <a:lstStyle/>
            <a:p>
              <a:endParaRPr lang="en-US"/>
            </a:p>
          </p:txBody>
        </p:sp>
        <p:sp>
          <p:nvSpPr>
            <p:cNvPr id="6" name="Freeform 6"/>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7" name="Freeform 7"/>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8" name="Freeform 8"/>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9" name="Freeform 9"/>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0" name="Freeform 10"/>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1" name="Freeform 11"/>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2" name="Freeform 12"/>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13" name="Group 13"/>
          <p:cNvGrpSpPr/>
          <p:nvPr/>
        </p:nvGrpSpPr>
        <p:grpSpPr>
          <a:xfrm>
            <a:off x="0" y="0"/>
            <a:ext cx="10058400" cy="104451"/>
            <a:chOff x="0" y="0"/>
            <a:chExt cx="4451339" cy="46225"/>
          </a:xfrm>
        </p:grpSpPr>
        <p:sp>
          <p:nvSpPr>
            <p:cNvPr id="14" name="Freeform 14"/>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15" name="TextBox 15"/>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6" name="Group 16"/>
          <p:cNvGrpSpPr/>
          <p:nvPr/>
        </p:nvGrpSpPr>
        <p:grpSpPr>
          <a:xfrm>
            <a:off x="0" y="142549"/>
            <a:ext cx="10058400" cy="216990"/>
            <a:chOff x="0" y="0"/>
            <a:chExt cx="4451339" cy="96029"/>
          </a:xfrm>
        </p:grpSpPr>
        <p:sp>
          <p:nvSpPr>
            <p:cNvPr id="17" name="Freeform 17"/>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8" name="TextBox 18"/>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19" name="Group 19"/>
          <p:cNvGrpSpPr/>
          <p:nvPr/>
        </p:nvGrpSpPr>
        <p:grpSpPr>
          <a:xfrm>
            <a:off x="1860340" y="1337904"/>
            <a:ext cx="2788887" cy="323838"/>
            <a:chOff x="0" y="0"/>
            <a:chExt cx="3718515" cy="431784"/>
          </a:xfrm>
        </p:grpSpPr>
        <p:sp>
          <p:nvSpPr>
            <p:cNvPr id="20" name="Freeform 20"/>
            <p:cNvSpPr/>
            <p:nvPr/>
          </p:nvSpPr>
          <p:spPr>
            <a:xfrm>
              <a:off x="0" y="0"/>
              <a:ext cx="3718515" cy="431784"/>
            </a:xfrm>
            <a:custGeom>
              <a:avLst/>
              <a:gdLst/>
              <a:ahLst/>
              <a:cxnLst/>
              <a:rect l="l" t="t" r="r" b="b"/>
              <a:pathLst>
                <a:path w="3718515" h="431784">
                  <a:moveTo>
                    <a:pt x="0" y="0"/>
                  </a:moveTo>
                  <a:lnTo>
                    <a:pt x="3718515" y="0"/>
                  </a:lnTo>
                  <a:lnTo>
                    <a:pt x="3718515" y="431784"/>
                  </a:lnTo>
                  <a:lnTo>
                    <a:pt x="0" y="431784"/>
                  </a:lnTo>
                  <a:lnTo>
                    <a:pt x="0" y="0"/>
                  </a:lnTo>
                  <a:close/>
                </a:path>
              </a:pathLst>
            </a:custGeom>
            <a:blipFill>
              <a:blip r:embed="rId4">
                <a:extLst>
                  <a:ext uri="{96DAC541-7B7A-43D3-8B79-37D633B846F1}">
                    <asvg:svgBlip xmlns:asvg="http://schemas.microsoft.com/office/drawing/2016/SVG/main" r:embed="rId5"/>
                  </a:ext>
                </a:extLst>
              </a:blip>
              <a:stretch>
                <a:fillRect t="-595" b="-595"/>
              </a:stretch>
            </a:blipFill>
          </p:spPr>
          <p:txBody>
            <a:bodyPr/>
            <a:lstStyle/>
            <a:p>
              <a:endParaRPr lang="en-US"/>
            </a:p>
          </p:txBody>
        </p:sp>
        <p:sp>
          <p:nvSpPr>
            <p:cNvPr id="21" name="TextBox 21"/>
            <p:cNvSpPr txBox="1"/>
            <p:nvPr/>
          </p:nvSpPr>
          <p:spPr>
            <a:xfrm>
              <a:off x="506302" y="-917"/>
              <a:ext cx="3090802" cy="395519"/>
            </a:xfrm>
            <a:prstGeom prst="rect">
              <a:avLst/>
            </a:prstGeom>
          </p:spPr>
          <p:txBody>
            <a:bodyPr lIns="0" tIns="0" rIns="0" bIns="0" rtlCol="0" anchor="t">
              <a:spAutoFit/>
            </a:bodyPr>
            <a:lstStyle/>
            <a:p>
              <a:pPr algn="l">
                <a:lnSpc>
                  <a:spcPts val="2544"/>
                </a:lnSpc>
                <a:spcBef>
                  <a:spcPct val="0"/>
                </a:spcBef>
              </a:pPr>
              <a:r>
                <a:rPr lang="en-US" sz="1817" spc="90">
                  <a:solidFill>
                    <a:srgbClr val="FFFFFF"/>
                  </a:solidFill>
                  <a:latin typeface="Raleway 2 Bold Italics"/>
                  <a:ea typeface="Raleway 2 Bold Italics"/>
                  <a:cs typeface="Raleway 2 Bold Italics"/>
                  <a:sym typeface="Raleway 2 Bold Italics"/>
                </a:rPr>
                <a:t>Quick &amp; Easy Guide</a:t>
              </a:r>
            </a:p>
          </p:txBody>
        </p:sp>
      </p:grpSp>
      <p:sp>
        <p:nvSpPr>
          <p:cNvPr id="22" name="Freeform 22"/>
          <p:cNvSpPr/>
          <p:nvPr/>
        </p:nvSpPr>
        <p:spPr>
          <a:xfrm>
            <a:off x="6138403" y="2228172"/>
            <a:ext cx="4648350" cy="5651490"/>
          </a:xfrm>
          <a:custGeom>
            <a:avLst/>
            <a:gdLst/>
            <a:ahLst/>
            <a:cxnLst/>
            <a:rect l="l" t="t" r="r" b="b"/>
            <a:pathLst>
              <a:path w="4648350" h="5651490">
                <a:moveTo>
                  <a:pt x="0" y="0"/>
                </a:moveTo>
                <a:lnTo>
                  <a:pt x="4648350" y="0"/>
                </a:lnTo>
                <a:lnTo>
                  <a:pt x="4648350" y="5651490"/>
                </a:lnTo>
                <a:lnTo>
                  <a:pt x="0" y="5651490"/>
                </a:lnTo>
                <a:lnTo>
                  <a:pt x="0" y="0"/>
                </a:lnTo>
                <a:close/>
              </a:path>
            </a:pathLst>
          </a:custGeom>
          <a:blipFill>
            <a:blip r:embed="rId6"/>
            <a:stretch>
              <a:fillRect/>
            </a:stretch>
          </a:blipFill>
        </p:spPr>
        <p:txBody>
          <a:bodyPr/>
          <a:lstStyle/>
          <a:p>
            <a:endParaRPr lang="en-US"/>
          </a:p>
        </p:txBody>
      </p:sp>
      <p:sp>
        <p:nvSpPr>
          <p:cNvPr id="23" name="TextBox 23"/>
          <p:cNvSpPr txBox="1"/>
          <p:nvPr/>
        </p:nvSpPr>
        <p:spPr>
          <a:xfrm>
            <a:off x="1860340" y="710565"/>
            <a:ext cx="6120846" cy="531736"/>
          </a:xfrm>
          <a:prstGeom prst="rect">
            <a:avLst/>
          </a:prstGeom>
        </p:spPr>
        <p:txBody>
          <a:bodyPr lIns="0" tIns="0" rIns="0" bIns="0" rtlCol="0" anchor="t">
            <a:spAutoFit/>
          </a:bodyPr>
          <a:lstStyle/>
          <a:p>
            <a:pPr algn="l">
              <a:lnSpc>
                <a:spcPts val="4284"/>
              </a:lnSpc>
              <a:spcBef>
                <a:spcPct val="0"/>
              </a:spcBef>
            </a:pPr>
            <a:r>
              <a:rPr lang="en-US" sz="3060" spc="153">
                <a:solidFill>
                  <a:srgbClr val="231F20"/>
                </a:solidFill>
                <a:latin typeface="Raleway 2 Heavy"/>
                <a:ea typeface="Raleway 2 Heavy"/>
                <a:cs typeface="Raleway 2 Heavy"/>
                <a:sym typeface="Raleway 2 Heavy"/>
              </a:rPr>
              <a:t>KERNEL TRACKER</a:t>
            </a:r>
          </a:p>
        </p:txBody>
      </p:sp>
      <p:sp>
        <p:nvSpPr>
          <p:cNvPr id="24" name="TextBox 24"/>
          <p:cNvSpPr txBox="1"/>
          <p:nvPr/>
        </p:nvSpPr>
        <p:spPr>
          <a:xfrm>
            <a:off x="777240" y="2439324"/>
            <a:ext cx="3722792" cy="446017"/>
          </a:xfrm>
          <a:prstGeom prst="rect">
            <a:avLst/>
          </a:prstGeom>
        </p:spPr>
        <p:txBody>
          <a:bodyPr lIns="0" tIns="0" rIns="0" bIns="0" rtlCol="0" anchor="t">
            <a:spAutoFit/>
          </a:bodyPr>
          <a:lstStyle/>
          <a:p>
            <a:pPr algn="l">
              <a:lnSpc>
                <a:spcPts val="3618"/>
              </a:lnSpc>
            </a:pPr>
            <a:r>
              <a:rPr lang="en-US" sz="2584">
                <a:solidFill>
                  <a:srgbClr val="1B447E"/>
                </a:solidFill>
                <a:latin typeface="Raleway 2 Bold"/>
                <a:ea typeface="Raleway 2 Bold"/>
                <a:cs typeface="Raleway 2 Bold"/>
                <a:sym typeface="Raleway 2 Bold"/>
              </a:rPr>
              <a:t>MANAGE INVENTORY</a:t>
            </a:r>
          </a:p>
        </p:txBody>
      </p:sp>
      <p:sp>
        <p:nvSpPr>
          <p:cNvPr id="25" name="TextBox 25"/>
          <p:cNvSpPr txBox="1"/>
          <p:nvPr/>
        </p:nvSpPr>
        <p:spPr>
          <a:xfrm>
            <a:off x="777240" y="4047204"/>
            <a:ext cx="4500467" cy="446017"/>
          </a:xfrm>
          <a:prstGeom prst="rect">
            <a:avLst/>
          </a:prstGeom>
        </p:spPr>
        <p:txBody>
          <a:bodyPr lIns="0" tIns="0" rIns="0" bIns="0" rtlCol="0" anchor="t">
            <a:spAutoFit/>
          </a:bodyPr>
          <a:lstStyle/>
          <a:p>
            <a:pPr algn="l">
              <a:lnSpc>
                <a:spcPts val="3618"/>
              </a:lnSpc>
            </a:pPr>
            <a:r>
              <a:rPr lang="en-US" sz="2584">
                <a:solidFill>
                  <a:srgbClr val="1B447E"/>
                </a:solidFill>
                <a:latin typeface="Raleway 2 Bold"/>
                <a:ea typeface="Raleway 2 Bold"/>
                <a:cs typeface="Raleway 2 Bold"/>
                <a:sym typeface="Raleway 2 Bold"/>
              </a:rPr>
              <a:t>VIEW DISTRIBUTED STOCK</a:t>
            </a:r>
          </a:p>
        </p:txBody>
      </p:sp>
      <p:sp>
        <p:nvSpPr>
          <p:cNvPr id="26" name="TextBox 26"/>
          <p:cNvSpPr txBox="1"/>
          <p:nvPr/>
        </p:nvSpPr>
        <p:spPr>
          <a:xfrm>
            <a:off x="777240" y="5595907"/>
            <a:ext cx="4500467" cy="446128"/>
          </a:xfrm>
          <a:prstGeom prst="rect">
            <a:avLst/>
          </a:prstGeom>
        </p:spPr>
        <p:txBody>
          <a:bodyPr lIns="0" tIns="0" rIns="0" bIns="0" rtlCol="0" anchor="t">
            <a:spAutoFit/>
          </a:bodyPr>
          <a:lstStyle/>
          <a:p>
            <a:pPr algn="l">
              <a:lnSpc>
                <a:spcPts val="3618"/>
              </a:lnSpc>
            </a:pPr>
            <a:r>
              <a:rPr lang="en-US" sz="2584">
                <a:solidFill>
                  <a:srgbClr val="1B447E"/>
                </a:solidFill>
                <a:latin typeface="Raleway 2 Bold"/>
                <a:ea typeface="Raleway 2 Bold"/>
                <a:cs typeface="Raleway 2 Bold"/>
                <a:sym typeface="Raleway 2 Bold"/>
              </a:rPr>
              <a:t>MANAGE SITE LOCATIONS</a:t>
            </a:r>
          </a:p>
        </p:txBody>
      </p:sp>
      <p:sp>
        <p:nvSpPr>
          <p:cNvPr id="27" name="TextBox 27"/>
          <p:cNvSpPr txBox="1"/>
          <p:nvPr/>
        </p:nvSpPr>
        <p:spPr>
          <a:xfrm>
            <a:off x="1243766" y="2987118"/>
            <a:ext cx="1549407" cy="826083"/>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By Scout</a:t>
            </a:r>
          </a:p>
          <a:p>
            <a:pPr algn="just">
              <a:lnSpc>
                <a:spcPts val="2239"/>
              </a:lnSpc>
            </a:pPr>
            <a:r>
              <a:rPr lang="en-US" sz="1599">
                <a:solidFill>
                  <a:srgbClr val="231F20"/>
                </a:solidFill>
                <a:latin typeface="Raleway 1"/>
                <a:ea typeface="Raleway 1"/>
                <a:cs typeface="Raleway 1"/>
                <a:sym typeface="Raleway 1"/>
              </a:rPr>
              <a:t>Container</a:t>
            </a:r>
          </a:p>
          <a:p>
            <a:pPr algn="just">
              <a:lnSpc>
                <a:spcPts val="2239"/>
              </a:lnSpc>
            </a:pPr>
            <a:r>
              <a:rPr lang="en-US" sz="1599">
                <a:solidFill>
                  <a:srgbClr val="231F20"/>
                </a:solidFill>
                <a:latin typeface="Raleway 1"/>
                <a:ea typeface="Raleway 1"/>
                <a:cs typeface="Raleway 1"/>
                <a:sym typeface="Raleway 1"/>
              </a:rPr>
              <a:t>Retail Value!</a:t>
            </a:r>
          </a:p>
        </p:txBody>
      </p:sp>
      <p:sp>
        <p:nvSpPr>
          <p:cNvPr id="28" name="TextBox 28"/>
          <p:cNvSpPr txBox="1"/>
          <p:nvPr/>
        </p:nvSpPr>
        <p:spPr>
          <a:xfrm>
            <a:off x="1243766" y="4550371"/>
            <a:ext cx="1549407" cy="826083"/>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By Scout</a:t>
            </a:r>
          </a:p>
          <a:p>
            <a:pPr algn="just">
              <a:lnSpc>
                <a:spcPts val="2239"/>
              </a:lnSpc>
            </a:pPr>
            <a:r>
              <a:rPr lang="en-US" sz="1599">
                <a:solidFill>
                  <a:srgbClr val="231F20"/>
                </a:solidFill>
                <a:latin typeface="Raleway 1"/>
                <a:ea typeface="Raleway 1"/>
                <a:cs typeface="Raleway 1"/>
                <a:sym typeface="Raleway 1"/>
              </a:rPr>
              <a:t>Container</a:t>
            </a:r>
          </a:p>
          <a:p>
            <a:pPr algn="just">
              <a:lnSpc>
                <a:spcPts val="2239"/>
              </a:lnSpc>
            </a:pPr>
            <a:r>
              <a:rPr lang="en-US" sz="1599">
                <a:solidFill>
                  <a:srgbClr val="231F20"/>
                </a:solidFill>
                <a:latin typeface="Raleway 1"/>
                <a:ea typeface="Raleway 1"/>
                <a:cs typeface="Raleway 1"/>
                <a:sym typeface="Raleway 1"/>
              </a:rPr>
              <a:t>Retail Value</a:t>
            </a:r>
          </a:p>
        </p:txBody>
      </p:sp>
      <p:sp>
        <p:nvSpPr>
          <p:cNvPr id="29" name="TextBox 29"/>
          <p:cNvSpPr txBox="1"/>
          <p:nvPr/>
        </p:nvSpPr>
        <p:spPr>
          <a:xfrm>
            <a:off x="1243766" y="6169077"/>
            <a:ext cx="3405460" cy="1102360"/>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Create location opportunities</a:t>
            </a:r>
          </a:p>
          <a:p>
            <a:pPr algn="just">
              <a:lnSpc>
                <a:spcPts val="2239"/>
              </a:lnSpc>
            </a:pPr>
            <a:r>
              <a:rPr lang="en-US" sz="1599">
                <a:solidFill>
                  <a:srgbClr val="231F20"/>
                </a:solidFill>
                <a:latin typeface="Raleway 1"/>
                <a:ea typeface="Raleway 1"/>
                <a:cs typeface="Raleway 1"/>
                <a:sym typeface="Raleway 1"/>
              </a:rPr>
              <a:t>Limit number of Scouts</a:t>
            </a:r>
          </a:p>
          <a:p>
            <a:pPr algn="just">
              <a:lnSpc>
                <a:spcPts val="2239"/>
              </a:lnSpc>
            </a:pPr>
            <a:r>
              <a:rPr lang="en-US" sz="1599">
                <a:solidFill>
                  <a:srgbClr val="231F20"/>
                </a:solidFill>
                <a:latin typeface="Raleway 1"/>
                <a:ea typeface="Raleway 1"/>
                <a:cs typeface="Raleway 1"/>
                <a:sym typeface="Raleway 1"/>
              </a:rPr>
              <a:t>Assign Scouts to Shifts</a:t>
            </a:r>
          </a:p>
          <a:p>
            <a:pPr algn="just">
              <a:lnSpc>
                <a:spcPts val="2239"/>
              </a:lnSpc>
            </a:pPr>
            <a:endParaRPr lang="en-US" sz="1599">
              <a:solidFill>
                <a:srgbClr val="231F20"/>
              </a:solidFill>
              <a:latin typeface="Raleway 1"/>
              <a:ea typeface="Raleway 1"/>
              <a:cs typeface="Raleway 1"/>
              <a:sym typeface="Raleway 1"/>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352997" y="2301990"/>
            <a:ext cx="1687080" cy="3338178"/>
            <a:chOff x="0" y="0"/>
            <a:chExt cx="2620010" cy="5184140"/>
          </a:xfrm>
        </p:grpSpPr>
        <p:sp>
          <p:nvSpPr>
            <p:cNvPr id="3" name="Freeform 3"/>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4" name="Freeform 4"/>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2"/>
              <a:stretch>
                <a:fillRect l="-3329" r="-18504"/>
              </a:stretch>
            </a:blipFill>
          </p:spPr>
          <p:txBody>
            <a:bodyPr/>
            <a:lstStyle/>
            <a:p>
              <a:endParaRPr lang="en-US"/>
            </a:p>
          </p:txBody>
        </p:sp>
        <p:sp>
          <p:nvSpPr>
            <p:cNvPr id="5" name="Freeform 5"/>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6" name="Freeform 6"/>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7" name="Freeform 7"/>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8" name="Freeform 8"/>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9" name="Freeform 9"/>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0" name="Freeform 10"/>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1" name="Freeform 11"/>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12" name="Group 12"/>
          <p:cNvGrpSpPr>
            <a:grpSpLocks noChangeAspect="1"/>
          </p:cNvGrpSpPr>
          <p:nvPr/>
        </p:nvGrpSpPr>
        <p:grpSpPr>
          <a:xfrm>
            <a:off x="6163778" y="3047857"/>
            <a:ext cx="1639484" cy="3244001"/>
            <a:chOff x="0" y="0"/>
            <a:chExt cx="2620010" cy="5184140"/>
          </a:xfrm>
        </p:grpSpPr>
        <p:sp>
          <p:nvSpPr>
            <p:cNvPr id="13" name="Freeform 13"/>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14" name="Freeform 14"/>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r="-21834"/>
              </a:stretch>
            </a:blipFill>
          </p:spPr>
          <p:txBody>
            <a:bodyPr/>
            <a:lstStyle/>
            <a:p>
              <a:endParaRPr lang="en-US"/>
            </a:p>
          </p:txBody>
        </p:sp>
        <p:sp>
          <p:nvSpPr>
            <p:cNvPr id="15" name="Freeform 15"/>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16" name="Freeform 16"/>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7" name="Freeform 17"/>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8" name="Freeform 18"/>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9" name="Freeform 19"/>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20" name="Freeform 20"/>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21" name="Freeform 21"/>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22" name="Group 22"/>
          <p:cNvGrpSpPr>
            <a:grpSpLocks noChangeAspect="1"/>
          </p:cNvGrpSpPr>
          <p:nvPr/>
        </p:nvGrpSpPr>
        <p:grpSpPr>
          <a:xfrm>
            <a:off x="7926963" y="3971079"/>
            <a:ext cx="1639484" cy="3244001"/>
            <a:chOff x="0" y="0"/>
            <a:chExt cx="2620010" cy="5184140"/>
          </a:xfrm>
        </p:grpSpPr>
        <p:sp>
          <p:nvSpPr>
            <p:cNvPr id="23" name="Freeform 23"/>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24" name="Freeform 24"/>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4"/>
              <a:stretch>
                <a:fillRect l="-181" r="-21652"/>
              </a:stretch>
            </a:blipFill>
          </p:spPr>
          <p:txBody>
            <a:bodyPr/>
            <a:lstStyle/>
            <a:p>
              <a:endParaRPr lang="en-US"/>
            </a:p>
          </p:txBody>
        </p:sp>
        <p:sp>
          <p:nvSpPr>
            <p:cNvPr id="25" name="Freeform 25"/>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26" name="Freeform 26"/>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27" name="Freeform 27"/>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28" name="Freeform 28"/>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29" name="Freeform 29"/>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30" name="Freeform 30"/>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31" name="Freeform 31"/>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grpSp>
        <p:nvGrpSpPr>
          <p:cNvPr id="32" name="Group 32"/>
          <p:cNvGrpSpPr/>
          <p:nvPr/>
        </p:nvGrpSpPr>
        <p:grpSpPr>
          <a:xfrm>
            <a:off x="0" y="0"/>
            <a:ext cx="10058400" cy="104451"/>
            <a:chOff x="0" y="0"/>
            <a:chExt cx="4451339" cy="46225"/>
          </a:xfrm>
        </p:grpSpPr>
        <p:sp>
          <p:nvSpPr>
            <p:cNvPr id="33" name="Freeform 33"/>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34" name="TextBox 34"/>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35" name="Group 35"/>
          <p:cNvGrpSpPr/>
          <p:nvPr/>
        </p:nvGrpSpPr>
        <p:grpSpPr>
          <a:xfrm>
            <a:off x="0" y="142549"/>
            <a:ext cx="10058400" cy="216990"/>
            <a:chOff x="0" y="0"/>
            <a:chExt cx="4451339" cy="96029"/>
          </a:xfrm>
        </p:grpSpPr>
        <p:sp>
          <p:nvSpPr>
            <p:cNvPr id="36" name="Freeform 36"/>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37" name="TextBox 37"/>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38" name="Freeform 38"/>
          <p:cNvSpPr/>
          <p:nvPr/>
        </p:nvSpPr>
        <p:spPr>
          <a:xfrm>
            <a:off x="1860340" y="1337904"/>
            <a:ext cx="2788887" cy="323896"/>
          </a:xfrm>
          <a:custGeom>
            <a:avLst/>
            <a:gdLst/>
            <a:ahLst/>
            <a:cxnLst/>
            <a:rect l="l" t="t" r="r" b="b"/>
            <a:pathLst>
              <a:path w="2788887" h="323896">
                <a:moveTo>
                  <a:pt x="0" y="0"/>
                </a:moveTo>
                <a:lnTo>
                  <a:pt x="2788886" y="0"/>
                </a:lnTo>
                <a:lnTo>
                  <a:pt x="2788886" y="323896"/>
                </a:lnTo>
                <a:lnTo>
                  <a:pt x="0" y="323896"/>
                </a:lnTo>
                <a:lnTo>
                  <a:pt x="0" y="0"/>
                </a:lnTo>
                <a:close/>
              </a:path>
            </a:pathLst>
          </a:custGeom>
          <a:blipFill>
            <a:blip r:embed="rId5">
              <a:extLst>
                <a:ext uri="{96DAC541-7B7A-43D3-8B79-37D633B846F1}">
                  <asvg:svgBlip xmlns:asvg="http://schemas.microsoft.com/office/drawing/2016/SVG/main" r:embed="rId6"/>
                </a:ext>
              </a:extLst>
            </a:blip>
            <a:stretch>
              <a:fillRect t="-586" b="-586"/>
            </a:stretch>
          </a:blipFill>
        </p:spPr>
        <p:txBody>
          <a:bodyPr/>
          <a:lstStyle/>
          <a:p>
            <a:endParaRPr lang="en-US"/>
          </a:p>
        </p:txBody>
      </p:sp>
      <p:sp>
        <p:nvSpPr>
          <p:cNvPr id="39" name="TextBox 39"/>
          <p:cNvSpPr txBox="1"/>
          <p:nvPr/>
        </p:nvSpPr>
        <p:spPr>
          <a:xfrm>
            <a:off x="2095732" y="1327691"/>
            <a:ext cx="2318101" cy="306222"/>
          </a:xfrm>
          <a:prstGeom prst="rect">
            <a:avLst/>
          </a:prstGeom>
        </p:spPr>
        <p:txBody>
          <a:bodyPr lIns="0" tIns="0" rIns="0" bIns="0" rtlCol="0" anchor="t">
            <a:spAutoFit/>
          </a:bodyPr>
          <a:lstStyle/>
          <a:p>
            <a:pPr algn="ctr">
              <a:lnSpc>
                <a:spcPts val="2544"/>
              </a:lnSpc>
              <a:spcBef>
                <a:spcPct val="0"/>
              </a:spcBef>
            </a:pPr>
            <a:r>
              <a:rPr lang="en-US" sz="1817" spc="90">
                <a:solidFill>
                  <a:srgbClr val="FFFFFF"/>
                </a:solidFill>
                <a:latin typeface="Raleway 2 Bold Italics"/>
                <a:ea typeface="Raleway 2 Bold Italics"/>
                <a:cs typeface="Raleway 2 Bold Italics"/>
                <a:sym typeface="Raleway 2 Bold Italics"/>
              </a:rPr>
              <a:t>Capture Funds</a:t>
            </a:r>
          </a:p>
        </p:txBody>
      </p:sp>
      <p:sp>
        <p:nvSpPr>
          <p:cNvPr id="40" name="Freeform 40"/>
          <p:cNvSpPr/>
          <p:nvPr/>
        </p:nvSpPr>
        <p:spPr>
          <a:xfrm>
            <a:off x="516726" y="606502"/>
            <a:ext cx="1343614" cy="1343614"/>
          </a:xfrm>
          <a:custGeom>
            <a:avLst/>
            <a:gdLst/>
            <a:ahLst/>
            <a:cxnLst/>
            <a:rect l="l" t="t" r="r" b="b"/>
            <a:pathLst>
              <a:path w="1343614" h="1343614">
                <a:moveTo>
                  <a:pt x="0" y="0"/>
                </a:moveTo>
                <a:lnTo>
                  <a:pt x="1343614" y="0"/>
                </a:lnTo>
                <a:lnTo>
                  <a:pt x="1343614" y="1343614"/>
                </a:lnTo>
                <a:lnTo>
                  <a:pt x="0" y="1343614"/>
                </a:lnTo>
                <a:lnTo>
                  <a:pt x="0" y="0"/>
                </a:lnTo>
                <a:close/>
              </a:path>
            </a:pathLst>
          </a:custGeom>
          <a:blipFill>
            <a:blip r:embed="rId7"/>
            <a:stretch>
              <a:fillRect/>
            </a:stretch>
          </a:blipFill>
        </p:spPr>
        <p:txBody>
          <a:bodyPr/>
          <a:lstStyle/>
          <a:p>
            <a:endParaRPr lang="en-US"/>
          </a:p>
        </p:txBody>
      </p:sp>
      <p:sp>
        <p:nvSpPr>
          <p:cNvPr id="41" name="Freeform 41"/>
          <p:cNvSpPr/>
          <p:nvPr/>
        </p:nvSpPr>
        <p:spPr>
          <a:xfrm rot="1141635">
            <a:off x="7276981" y="2272649"/>
            <a:ext cx="1469725" cy="836518"/>
          </a:xfrm>
          <a:custGeom>
            <a:avLst/>
            <a:gdLst/>
            <a:ahLst/>
            <a:cxnLst/>
            <a:rect l="l" t="t" r="r" b="b"/>
            <a:pathLst>
              <a:path w="1469725" h="836518">
                <a:moveTo>
                  <a:pt x="0" y="0"/>
                </a:moveTo>
                <a:lnTo>
                  <a:pt x="1469724" y="0"/>
                </a:lnTo>
                <a:lnTo>
                  <a:pt x="1469724" y="836518"/>
                </a:lnTo>
                <a:lnTo>
                  <a:pt x="0" y="8365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2" name="TextBox 42"/>
          <p:cNvSpPr txBox="1"/>
          <p:nvPr/>
        </p:nvSpPr>
        <p:spPr>
          <a:xfrm>
            <a:off x="1860340" y="710565"/>
            <a:ext cx="6120846" cy="531736"/>
          </a:xfrm>
          <a:prstGeom prst="rect">
            <a:avLst/>
          </a:prstGeom>
        </p:spPr>
        <p:txBody>
          <a:bodyPr lIns="0" tIns="0" rIns="0" bIns="0" rtlCol="0" anchor="t">
            <a:spAutoFit/>
          </a:bodyPr>
          <a:lstStyle/>
          <a:p>
            <a:pPr algn="l">
              <a:lnSpc>
                <a:spcPts val="4284"/>
              </a:lnSpc>
              <a:spcBef>
                <a:spcPct val="0"/>
              </a:spcBef>
            </a:pPr>
            <a:r>
              <a:rPr lang="en-US" sz="3060" spc="153">
                <a:solidFill>
                  <a:srgbClr val="231F20"/>
                </a:solidFill>
                <a:latin typeface="Raleway 2 Heavy"/>
                <a:ea typeface="Raleway 2 Heavy"/>
                <a:cs typeface="Raleway 2 Heavy"/>
                <a:sym typeface="Raleway 2 Heavy"/>
              </a:rPr>
              <a:t>SQUARE READER</a:t>
            </a:r>
          </a:p>
        </p:txBody>
      </p:sp>
      <p:sp>
        <p:nvSpPr>
          <p:cNvPr id="43" name="TextBox 43"/>
          <p:cNvSpPr txBox="1"/>
          <p:nvPr/>
        </p:nvSpPr>
        <p:spPr>
          <a:xfrm>
            <a:off x="777240" y="2439324"/>
            <a:ext cx="3722792" cy="446017"/>
          </a:xfrm>
          <a:prstGeom prst="rect">
            <a:avLst/>
          </a:prstGeom>
        </p:spPr>
        <p:txBody>
          <a:bodyPr lIns="0" tIns="0" rIns="0" bIns="0" rtlCol="0" anchor="t">
            <a:spAutoFit/>
          </a:bodyPr>
          <a:lstStyle/>
          <a:p>
            <a:pPr algn="l">
              <a:lnSpc>
                <a:spcPts val="3618"/>
              </a:lnSpc>
            </a:pPr>
            <a:r>
              <a:rPr lang="en-US" sz="2584">
                <a:solidFill>
                  <a:srgbClr val="1B447E"/>
                </a:solidFill>
                <a:latin typeface="Raleway 2 Bold"/>
                <a:ea typeface="Raleway 2 Bold"/>
                <a:cs typeface="Raleway 2 Bold"/>
                <a:sym typeface="Raleway 2 Bold"/>
              </a:rPr>
              <a:t>PAYMENT TYPES</a:t>
            </a:r>
          </a:p>
        </p:txBody>
      </p:sp>
      <p:sp>
        <p:nvSpPr>
          <p:cNvPr id="44" name="TextBox 44"/>
          <p:cNvSpPr txBox="1"/>
          <p:nvPr/>
        </p:nvSpPr>
        <p:spPr>
          <a:xfrm>
            <a:off x="777240" y="3898925"/>
            <a:ext cx="3722792" cy="446017"/>
          </a:xfrm>
          <a:prstGeom prst="rect">
            <a:avLst/>
          </a:prstGeom>
        </p:spPr>
        <p:txBody>
          <a:bodyPr lIns="0" tIns="0" rIns="0" bIns="0" rtlCol="0" anchor="t">
            <a:spAutoFit/>
          </a:bodyPr>
          <a:lstStyle/>
          <a:p>
            <a:pPr algn="l">
              <a:lnSpc>
                <a:spcPts val="3618"/>
              </a:lnSpc>
            </a:pPr>
            <a:r>
              <a:rPr lang="en-US" sz="2584">
                <a:solidFill>
                  <a:srgbClr val="1B447E"/>
                </a:solidFill>
                <a:latin typeface="Raleway 2 Bold"/>
                <a:ea typeface="Raleway 2 Bold"/>
                <a:cs typeface="Raleway 2 Bold"/>
                <a:sym typeface="Raleway 2 Bold"/>
              </a:rPr>
              <a:t>EASY DEPOSITS</a:t>
            </a:r>
          </a:p>
        </p:txBody>
      </p:sp>
      <p:sp>
        <p:nvSpPr>
          <p:cNvPr id="45" name="TextBox 45"/>
          <p:cNvSpPr txBox="1"/>
          <p:nvPr/>
        </p:nvSpPr>
        <p:spPr>
          <a:xfrm>
            <a:off x="1243766" y="2987118"/>
            <a:ext cx="1549407" cy="826083"/>
          </a:xfrm>
          <a:prstGeom prst="rect">
            <a:avLst/>
          </a:prstGeom>
        </p:spPr>
        <p:txBody>
          <a:bodyPr lIns="0" tIns="0" rIns="0" bIns="0" rtlCol="0" anchor="t">
            <a:spAutoFit/>
          </a:bodyPr>
          <a:lstStyle/>
          <a:p>
            <a:pPr algn="just">
              <a:lnSpc>
                <a:spcPts val="2239"/>
              </a:lnSpc>
            </a:pPr>
            <a:r>
              <a:rPr lang="en-US" sz="1599">
                <a:solidFill>
                  <a:srgbClr val="231F20"/>
                </a:solidFill>
                <a:latin typeface="Raleway 1"/>
                <a:ea typeface="Raleway 1"/>
                <a:cs typeface="Raleway 1"/>
                <a:sym typeface="Raleway 1"/>
              </a:rPr>
              <a:t>Cash</a:t>
            </a:r>
          </a:p>
          <a:p>
            <a:pPr algn="just">
              <a:lnSpc>
                <a:spcPts val="2239"/>
              </a:lnSpc>
            </a:pPr>
            <a:r>
              <a:rPr lang="en-US" sz="1599">
                <a:solidFill>
                  <a:srgbClr val="231F20"/>
                </a:solidFill>
                <a:latin typeface="Raleway 1"/>
                <a:ea typeface="Raleway 1"/>
                <a:cs typeface="Raleway 1"/>
                <a:sym typeface="Raleway 1"/>
              </a:rPr>
              <a:t>Check</a:t>
            </a:r>
          </a:p>
          <a:p>
            <a:pPr algn="just">
              <a:lnSpc>
                <a:spcPts val="2239"/>
              </a:lnSpc>
            </a:pPr>
            <a:r>
              <a:rPr lang="en-US" sz="1599">
                <a:solidFill>
                  <a:srgbClr val="231F20"/>
                </a:solidFill>
                <a:latin typeface="Raleway 1"/>
                <a:ea typeface="Raleway 1"/>
                <a:cs typeface="Raleway 1"/>
                <a:sym typeface="Raleway 1"/>
              </a:rPr>
              <a:t>Credit Cards</a:t>
            </a:r>
          </a:p>
        </p:txBody>
      </p:sp>
      <p:sp>
        <p:nvSpPr>
          <p:cNvPr id="46" name="TextBox 46"/>
          <p:cNvSpPr txBox="1"/>
          <p:nvPr/>
        </p:nvSpPr>
        <p:spPr>
          <a:xfrm>
            <a:off x="1243766" y="4464547"/>
            <a:ext cx="2700965" cy="1102360"/>
          </a:xfrm>
          <a:prstGeom prst="rect">
            <a:avLst/>
          </a:prstGeom>
        </p:spPr>
        <p:txBody>
          <a:bodyPr lIns="0" tIns="0" rIns="0" bIns="0" rtlCol="0" anchor="t">
            <a:spAutoFit/>
          </a:bodyPr>
          <a:lstStyle/>
          <a:p>
            <a:pPr algn="l">
              <a:lnSpc>
                <a:spcPts val="2239"/>
              </a:lnSpc>
            </a:pPr>
            <a:r>
              <a:rPr lang="en-US" sz="1599">
                <a:solidFill>
                  <a:srgbClr val="231F20"/>
                </a:solidFill>
                <a:latin typeface="Raleway 1"/>
                <a:ea typeface="Raleway 1"/>
                <a:cs typeface="Raleway 1"/>
                <a:sym typeface="Raleway 1"/>
              </a:rPr>
              <a:t>All money collected is deposited into the unit account for payment to the Council</a:t>
            </a:r>
          </a:p>
        </p:txBody>
      </p:sp>
      <p:sp>
        <p:nvSpPr>
          <p:cNvPr id="47" name="TextBox 47"/>
          <p:cNvSpPr txBox="1"/>
          <p:nvPr/>
        </p:nvSpPr>
        <p:spPr>
          <a:xfrm>
            <a:off x="777240" y="5621118"/>
            <a:ext cx="3722792" cy="446128"/>
          </a:xfrm>
          <a:prstGeom prst="rect">
            <a:avLst/>
          </a:prstGeom>
        </p:spPr>
        <p:txBody>
          <a:bodyPr lIns="0" tIns="0" rIns="0" bIns="0" rtlCol="0" anchor="t">
            <a:spAutoFit/>
          </a:bodyPr>
          <a:lstStyle/>
          <a:p>
            <a:pPr algn="l">
              <a:lnSpc>
                <a:spcPts val="3618"/>
              </a:lnSpc>
            </a:pPr>
            <a:r>
              <a:rPr lang="en-US" sz="2584">
                <a:solidFill>
                  <a:srgbClr val="1B447E"/>
                </a:solidFill>
                <a:latin typeface="Raleway 2 Bold"/>
                <a:ea typeface="Raleway 2 Bold"/>
                <a:cs typeface="Raleway 2 Bold"/>
                <a:sym typeface="Raleway 2 Bold"/>
              </a:rPr>
              <a:t>SIMPLE PROCESS</a:t>
            </a:r>
          </a:p>
        </p:txBody>
      </p:sp>
      <p:sp>
        <p:nvSpPr>
          <p:cNvPr id="48" name="TextBox 48"/>
          <p:cNvSpPr txBox="1"/>
          <p:nvPr/>
        </p:nvSpPr>
        <p:spPr>
          <a:xfrm>
            <a:off x="1243766" y="6186740"/>
            <a:ext cx="3722792" cy="824906"/>
          </a:xfrm>
          <a:prstGeom prst="rect">
            <a:avLst/>
          </a:prstGeom>
        </p:spPr>
        <p:txBody>
          <a:bodyPr wrap="square" lIns="0" tIns="0" rIns="0" bIns="0" rtlCol="0" anchor="t">
            <a:spAutoFit/>
          </a:bodyPr>
          <a:lstStyle/>
          <a:p>
            <a:pPr algn="l">
              <a:lnSpc>
                <a:spcPts val="2239"/>
              </a:lnSpc>
            </a:pPr>
            <a:r>
              <a:rPr lang="en-US" sz="1599" dirty="0">
                <a:solidFill>
                  <a:srgbClr val="231F20"/>
                </a:solidFill>
                <a:latin typeface="Raleway 1"/>
                <a:ea typeface="Raleway 1"/>
                <a:cs typeface="Raleway 1"/>
                <a:sym typeface="Raleway 1"/>
              </a:rPr>
              <a:t>Sign In</a:t>
            </a:r>
          </a:p>
          <a:p>
            <a:pPr algn="l">
              <a:lnSpc>
                <a:spcPts val="2239"/>
              </a:lnSpc>
            </a:pPr>
            <a:r>
              <a:rPr lang="en-US" sz="1599" dirty="0">
                <a:solidFill>
                  <a:srgbClr val="231F20"/>
                </a:solidFill>
                <a:latin typeface="Raleway 1"/>
                <a:ea typeface="Raleway 1"/>
                <a:cs typeface="Raleway 1"/>
                <a:sym typeface="Raleway 1"/>
              </a:rPr>
              <a:t>Upload mix from www.prpopcorn.com</a:t>
            </a:r>
          </a:p>
          <a:p>
            <a:pPr algn="l">
              <a:lnSpc>
                <a:spcPts val="2239"/>
              </a:lnSpc>
            </a:pPr>
            <a:r>
              <a:rPr lang="en-US" sz="1599" dirty="0">
                <a:solidFill>
                  <a:srgbClr val="231F20"/>
                </a:solidFill>
                <a:latin typeface="Raleway 1"/>
                <a:ea typeface="Raleway 1"/>
                <a:cs typeface="Raleway 1"/>
                <a:sym typeface="Raleway 1"/>
              </a:rPr>
              <a:t>Swipe &amp; Go!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4E2F6"/>
        </a:solidFill>
        <a:effectLst/>
      </p:bgPr>
    </p:bg>
    <p:spTree>
      <p:nvGrpSpPr>
        <p:cNvPr id="1" name=""/>
        <p:cNvGrpSpPr/>
        <p:nvPr/>
      </p:nvGrpSpPr>
      <p:grpSpPr>
        <a:xfrm>
          <a:off x="0" y="0"/>
          <a:ext cx="0" cy="0"/>
          <a:chOff x="0" y="0"/>
          <a:chExt cx="0" cy="0"/>
        </a:xfrm>
      </p:grpSpPr>
      <p:sp>
        <p:nvSpPr>
          <p:cNvPr id="2" name="Freeform 2"/>
          <p:cNvSpPr/>
          <p:nvPr/>
        </p:nvSpPr>
        <p:spPr>
          <a:xfrm>
            <a:off x="0" y="0"/>
            <a:ext cx="10058400" cy="7772400"/>
          </a:xfrm>
          <a:custGeom>
            <a:avLst/>
            <a:gdLst/>
            <a:ahLst/>
            <a:cxnLst/>
            <a:rect l="l" t="t" r="r" b="b"/>
            <a:pathLst>
              <a:path w="12065043" h="8023254">
                <a:moveTo>
                  <a:pt x="0" y="0"/>
                </a:moveTo>
                <a:lnTo>
                  <a:pt x="12065043" y="0"/>
                </a:lnTo>
                <a:lnTo>
                  <a:pt x="12065043" y="8023253"/>
                </a:lnTo>
                <a:lnTo>
                  <a:pt x="0" y="8023253"/>
                </a:lnTo>
                <a:lnTo>
                  <a:pt x="0" y="0"/>
                </a:lnTo>
                <a:close/>
              </a:path>
            </a:pathLst>
          </a:custGeom>
          <a:blipFill>
            <a:blip r:embed="rId2">
              <a:alphaModFix amt="27000"/>
            </a:blip>
            <a:stretch>
              <a:fillRect/>
            </a:stretch>
          </a:blipFill>
        </p:spPr>
        <p:txBody>
          <a:bodyPr/>
          <a:lstStyle/>
          <a:p>
            <a:endParaRPr lang="en-US" dirty="0"/>
          </a:p>
        </p:txBody>
      </p:sp>
      <p:grpSp>
        <p:nvGrpSpPr>
          <p:cNvPr id="4" name="Group 4"/>
          <p:cNvGrpSpPr/>
          <p:nvPr/>
        </p:nvGrpSpPr>
        <p:grpSpPr>
          <a:xfrm>
            <a:off x="176782" y="677114"/>
            <a:ext cx="4319017" cy="985574"/>
            <a:chOff x="0" y="0"/>
            <a:chExt cx="2225670" cy="664688"/>
          </a:xfrm>
        </p:grpSpPr>
        <p:sp>
          <p:nvSpPr>
            <p:cNvPr id="5" name="Freeform 5"/>
            <p:cNvSpPr/>
            <p:nvPr/>
          </p:nvSpPr>
          <p:spPr>
            <a:xfrm>
              <a:off x="0" y="0"/>
              <a:ext cx="2225670" cy="664688"/>
            </a:xfrm>
            <a:custGeom>
              <a:avLst/>
              <a:gdLst/>
              <a:ahLst/>
              <a:cxnLst/>
              <a:rect l="l" t="t" r="r" b="b"/>
              <a:pathLst>
                <a:path w="2225670" h="664688">
                  <a:moveTo>
                    <a:pt x="0" y="0"/>
                  </a:moveTo>
                  <a:lnTo>
                    <a:pt x="2225670" y="0"/>
                  </a:lnTo>
                  <a:lnTo>
                    <a:pt x="2225670" y="664688"/>
                  </a:lnTo>
                  <a:lnTo>
                    <a:pt x="0" y="664688"/>
                  </a:lnTo>
                  <a:close/>
                </a:path>
              </a:pathLst>
            </a:custGeom>
            <a:solidFill>
              <a:srgbClr val="231F20"/>
            </a:solidFill>
          </p:spPr>
          <p:txBody>
            <a:bodyPr/>
            <a:lstStyle/>
            <a:p>
              <a:endParaRPr lang="en-US" dirty="0"/>
            </a:p>
          </p:txBody>
        </p:sp>
        <p:sp>
          <p:nvSpPr>
            <p:cNvPr id="6" name="TextBox 6"/>
            <p:cNvSpPr txBox="1"/>
            <p:nvPr/>
          </p:nvSpPr>
          <p:spPr>
            <a:xfrm>
              <a:off x="0" y="-19050"/>
              <a:ext cx="2225670" cy="683738"/>
            </a:xfrm>
            <a:prstGeom prst="rect">
              <a:avLst/>
            </a:prstGeom>
          </p:spPr>
          <p:txBody>
            <a:bodyPr lIns="40014" tIns="40014" rIns="40014" bIns="40014" rtlCol="0" anchor="ctr"/>
            <a:lstStyle/>
            <a:p>
              <a:pPr algn="ctr">
                <a:lnSpc>
                  <a:spcPts val="1602"/>
                </a:lnSpc>
              </a:pPr>
              <a:endParaRPr/>
            </a:p>
          </p:txBody>
        </p:sp>
      </p:grpSp>
      <p:grpSp>
        <p:nvGrpSpPr>
          <p:cNvPr id="7" name="Group 7"/>
          <p:cNvGrpSpPr/>
          <p:nvPr/>
        </p:nvGrpSpPr>
        <p:grpSpPr>
          <a:xfrm>
            <a:off x="0" y="0"/>
            <a:ext cx="10058400" cy="104451"/>
            <a:chOff x="0" y="0"/>
            <a:chExt cx="4451339" cy="46225"/>
          </a:xfrm>
        </p:grpSpPr>
        <p:sp>
          <p:nvSpPr>
            <p:cNvPr id="8" name="Freeform 8"/>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9" name="TextBox 9"/>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0" name="Group 10"/>
          <p:cNvGrpSpPr/>
          <p:nvPr/>
        </p:nvGrpSpPr>
        <p:grpSpPr>
          <a:xfrm>
            <a:off x="0" y="142549"/>
            <a:ext cx="10058400" cy="216990"/>
            <a:chOff x="0" y="0"/>
            <a:chExt cx="4451339" cy="96029"/>
          </a:xfrm>
        </p:grpSpPr>
        <p:sp>
          <p:nvSpPr>
            <p:cNvPr id="11" name="Freeform 11"/>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2" name="TextBox 12"/>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3" name="TextBox 13"/>
          <p:cNvSpPr txBox="1"/>
          <p:nvPr/>
        </p:nvSpPr>
        <p:spPr>
          <a:xfrm>
            <a:off x="176785" y="958305"/>
            <a:ext cx="4652314" cy="440057"/>
          </a:xfrm>
          <a:prstGeom prst="rect">
            <a:avLst/>
          </a:prstGeom>
        </p:spPr>
        <p:txBody>
          <a:bodyPr lIns="0" tIns="0" rIns="0" bIns="0" rtlCol="0" anchor="t">
            <a:spAutoFit/>
          </a:bodyPr>
          <a:lstStyle/>
          <a:p>
            <a:pPr algn="l">
              <a:lnSpc>
                <a:spcPts val="3339"/>
              </a:lnSpc>
            </a:pPr>
            <a:r>
              <a:rPr lang="en-US" sz="3150" dirty="0">
                <a:solidFill>
                  <a:srgbClr val="FFFFFF"/>
                </a:solidFill>
                <a:latin typeface="Raleway 2 Ultra-Bold"/>
                <a:ea typeface="Raleway 2 Ultra-Bold"/>
                <a:cs typeface="Raleway 2 Ultra-Bold"/>
                <a:sym typeface="Raleway 2 Ultra-Bold"/>
              </a:rPr>
              <a:t>What's New in </a:t>
            </a:r>
            <a:r>
              <a:rPr lang="en-US" sz="4000" dirty="0">
                <a:solidFill>
                  <a:srgbClr val="FFFFFF"/>
                </a:solidFill>
                <a:latin typeface="Raleway 2 Ultra-Bold"/>
                <a:ea typeface="Raleway 2 Ultra-Bold"/>
                <a:cs typeface="Raleway 2 Ultra-Bold"/>
                <a:sym typeface="Raleway 2 Ultra-Bold"/>
              </a:rPr>
              <a:t>2024</a:t>
            </a:r>
          </a:p>
        </p:txBody>
      </p:sp>
      <p:sp>
        <p:nvSpPr>
          <p:cNvPr id="83" name="TextBox 82">
            <a:extLst>
              <a:ext uri="{FF2B5EF4-FFF2-40B4-BE49-F238E27FC236}">
                <a16:creationId xmlns:a16="http://schemas.microsoft.com/office/drawing/2014/main" id="{C09AC530-6C5F-8072-75A6-1BE0EBD5FFB0}"/>
              </a:ext>
            </a:extLst>
          </p:cNvPr>
          <p:cNvSpPr txBox="1"/>
          <p:nvPr/>
        </p:nvSpPr>
        <p:spPr>
          <a:xfrm>
            <a:off x="762000" y="2005690"/>
            <a:ext cx="7810500"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t>Classic Caramel Corn is $15 not $10</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Chocolate Pretzels are $30 not $25</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Units can, and should, complete their trades from their unit dashboard at </a:t>
            </a:r>
            <a:r>
              <a:rPr lang="en-US" sz="2800" dirty="0">
                <a:hlinkClick r:id="rId3"/>
              </a:rPr>
              <a:t>www.prpopcorn.com</a:t>
            </a: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Some of the nutritional and allergy information has been updated. Please check www. </a:t>
            </a:r>
            <a:r>
              <a:rPr lang="en-US" sz="2800" dirty="0">
                <a:hlinkClick r:id="rId4"/>
              </a:rPr>
              <a:t>https://pecatonicariverpopcorn.com/nutrition.html</a:t>
            </a:r>
            <a:r>
              <a:rPr lang="en-US" sz="2800" dirty="0"/>
              <a:t> for the most accurate information  </a:t>
            </a:r>
          </a:p>
        </p:txBody>
      </p:sp>
    </p:spTree>
    <p:extLst>
      <p:ext uri="{BB962C8B-B14F-4D97-AF65-F5344CB8AC3E}">
        <p14:creationId xmlns:p14="http://schemas.microsoft.com/office/powerpoint/2010/main" val="1837100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226975" y="4905017"/>
            <a:ext cx="1102854" cy="1102854"/>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4E2F6"/>
            </a:solidFill>
          </p:spPr>
          <p:txBody>
            <a:bodyPr/>
            <a:lstStyle/>
            <a:p>
              <a:endParaRPr lang="en-US" sz="991"/>
            </a:p>
          </p:txBody>
        </p:sp>
      </p:grpSp>
      <p:pic>
        <p:nvPicPr>
          <p:cNvPr id="5" name="Picture 5"/>
          <p:cNvPicPr>
            <a:picLocks noChangeAspect="1"/>
          </p:cNvPicPr>
          <p:nvPr/>
        </p:nvPicPr>
        <p:blipFill>
          <a:blip r:embed="rId2">
            <a:alphaModFix amt="49000"/>
          </a:blip>
          <a:srcRect b="21412"/>
          <a:stretch>
            <a:fillRect/>
          </a:stretch>
        </p:blipFill>
        <p:spPr>
          <a:xfrm>
            <a:off x="0" y="0"/>
            <a:ext cx="10217684" cy="7772400"/>
          </a:xfrm>
          <a:prstGeom prst="rect">
            <a:avLst/>
          </a:prstGeom>
        </p:spPr>
      </p:pic>
      <p:sp>
        <p:nvSpPr>
          <p:cNvPr id="8" name="TextBox 8"/>
          <p:cNvSpPr txBox="1"/>
          <p:nvPr/>
        </p:nvSpPr>
        <p:spPr>
          <a:xfrm>
            <a:off x="1447800" y="448275"/>
            <a:ext cx="7162800" cy="449675"/>
          </a:xfrm>
          <a:prstGeom prst="rect">
            <a:avLst/>
          </a:prstGeom>
        </p:spPr>
        <p:txBody>
          <a:bodyPr wrap="square" lIns="0" tIns="0" rIns="0" bIns="0" rtlCol="0" anchor="t">
            <a:spAutoFit/>
          </a:bodyPr>
          <a:lstStyle/>
          <a:p>
            <a:pPr>
              <a:lnSpc>
                <a:spcPts val="3419"/>
              </a:lnSpc>
            </a:pPr>
            <a:r>
              <a:rPr lang="en-US" sz="4000" b="1" dirty="0">
                <a:solidFill>
                  <a:srgbClr val="C00000"/>
                </a:solidFill>
                <a:latin typeface="Raleway" pitchFamily="2" charset="0"/>
              </a:rPr>
              <a:t>GCC/BSA PRIZE PROGRAM</a:t>
            </a:r>
          </a:p>
        </p:txBody>
      </p:sp>
      <p:pic>
        <p:nvPicPr>
          <p:cNvPr id="7" name="Picture 6">
            <a:extLst>
              <a:ext uri="{FF2B5EF4-FFF2-40B4-BE49-F238E27FC236}">
                <a16:creationId xmlns:a16="http://schemas.microsoft.com/office/drawing/2014/main" id="{CC05F255-4DCC-F9C2-7ABF-6139544FE8B2}"/>
              </a:ext>
            </a:extLst>
          </p:cNvPr>
          <p:cNvPicPr>
            <a:picLocks noChangeAspect="1"/>
          </p:cNvPicPr>
          <p:nvPr/>
        </p:nvPicPr>
        <p:blipFill>
          <a:blip r:embed="rId3"/>
          <a:stretch>
            <a:fillRect/>
          </a:stretch>
        </p:blipFill>
        <p:spPr>
          <a:xfrm>
            <a:off x="310087" y="897950"/>
            <a:ext cx="4572000" cy="6722050"/>
          </a:xfrm>
          <a:prstGeom prst="rect">
            <a:avLst/>
          </a:prstGeom>
        </p:spPr>
      </p:pic>
      <p:pic>
        <p:nvPicPr>
          <p:cNvPr id="11" name="Picture 10">
            <a:extLst>
              <a:ext uri="{FF2B5EF4-FFF2-40B4-BE49-F238E27FC236}">
                <a16:creationId xmlns:a16="http://schemas.microsoft.com/office/drawing/2014/main" id="{EE989637-8B90-FABB-04E5-06F318BFC631}"/>
              </a:ext>
            </a:extLst>
          </p:cNvPr>
          <p:cNvPicPr>
            <a:picLocks noChangeAspect="1"/>
          </p:cNvPicPr>
          <p:nvPr/>
        </p:nvPicPr>
        <p:blipFill>
          <a:blip r:embed="rId4"/>
          <a:stretch>
            <a:fillRect/>
          </a:stretch>
        </p:blipFill>
        <p:spPr>
          <a:xfrm>
            <a:off x="5200620" y="897950"/>
            <a:ext cx="4547693" cy="672205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226975" y="4905017"/>
            <a:ext cx="1102854" cy="1102854"/>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4E2F6"/>
            </a:solidFill>
          </p:spPr>
          <p:txBody>
            <a:bodyPr/>
            <a:lstStyle/>
            <a:p>
              <a:endParaRPr lang="en-US" sz="991"/>
            </a:p>
          </p:txBody>
        </p:sp>
      </p:grpSp>
      <p:pic>
        <p:nvPicPr>
          <p:cNvPr id="5" name="Picture 5"/>
          <p:cNvPicPr>
            <a:picLocks noChangeAspect="1"/>
          </p:cNvPicPr>
          <p:nvPr/>
        </p:nvPicPr>
        <p:blipFill>
          <a:blip r:embed="rId2">
            <a:alphaModFix amt="49000"/>
          </a:blip>
          <a:srcRect b="21412"/>
          <a:stretch>
            <a:fillRect/>
          </a:stretch>
        </p:blipFill>
        <p:spPr>
          <a:xfrm>
            <a:off x="0" y="0"/>
            <a:ext cx="10217684" cy="7772400"/>
          </a:xfrm>
          <a:prstGeom prst="rect">
            <a:avLst/>
          </a:prstGeom>
        </p:spPr>
      </p:pic>
      <p:pic>
        <p:nvPicPr>
          <p:cNvPr id="6" name="Picture 5">
            <a:extLst>
              <a:ext uri="{FF2B5EF4-FFF2-40B4-BE49-F238E27FC236}">
                <a16:creationId xmlns:a16="http://schemas.microsoft.com/office/drawing/2014/main" id="{EADC0FDA-9C80-0510-9E85-3CD8C260B8AC}"/>
              </a:ext>
            </a:extLst>
          </p:cNvPr>
          <p:cNvPicPr>
            <a:picLocks noChangeAspect="1"/>
          </p:cNvPicPr>
          <p:nvPr/>
        </p:nvPicPr>
        <p:blipFill>
          <a:blip r:embed="rId3"/>
          <a:stretch>
            <a:fillRect/>
          </a:stretch>
        </p:blipFill>
        <p:spPr>
          <a:xfrm>
            <a:off x="2028178" y="0"/>
            <a:ext cx="6002043" cy="7772400"/>
          </a:xfrm>
          <a:prstGeom prst="rect">
            <a:avLst/>
          </a:prstGeom>
        </p:spPr>
      </p:pic>
    </p:spTree>
    <p:extLst>
      <p:ext uri="{BB962C8B-B14F-4D97-AF65-F5344CB8AC3E}">
        <p14:creationId xmlns:p14="http://schemas.microsoft.com/office/powerpoint/2010/main" val="314102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46000">
              <a:schemeClr val="accent2"/>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AutoShape 3"/>
          <p:cNvSpPr/>
          <p:nvPr/>
        </p:nvSpPr>
        <p:spPr>
          <a:xfrm>
            <a:off x="0" y="6150542"/>
            <a:ext cx="10058400" cy="564583"/>
          </a:xfrm>
          <a:prstGeom prst="rect">
            <a:avLst/>
          </a:prstGeom>
          <a:solidFill>
            <a:srgbClr val="1B447E"/>
          </a:solidFill>
        </p:spPr>
        <p:txBody>
          <a:bodyPr/>
          <a:lstStyle/>
          <a:p>
            <a:endParaRPr lang="en-US" sz="990"/>
          </a:p>
        </p:txBody>
      </p:sp>
      <p:pic>
        <p:nvPicPr>
          <p:cNvPr id="8" name="Picture 7">
            <a:extLst>
              <a:ext uri="{FF2B5EF4-FFF2-40B4-BE49-F238E27FC236}">
                <a16:creationId xmlns:a16="http://schemas.microsoft.com/office/drawing/2014/main" id="{232E4C30-549C-F44A-E8CB-052130AB8B05}"/>
              </a:ext>
            </a:extLst>
          </p:cNvPr>
          <p:cNvPicPr>
            <a:picLocks noChangeAspect="1"/>
          </p:cNvPicPr>
          <p:nvPr/>
        </p:nvPicPr>
        <p:blipFill rotWithShape="1">
          <a:blip r:embed="rId3"/>
          <a:srcRect t="9005" r="-1" b="22907"/>
          <a:stretch/>
        </p:blipFill>
        <p:spPr>
          <a:xfrm>
            <a:off x="5029199" y="0"/>
            <a:ext cx="5029189" cy="3067737"/>
          </a:xfrm>
          <a:prstGeom prst="rect">
            <a:avLst/>
          </a:prstGeom>
        </p:spPr>
      </p:pic>
      <p:pic>
        <p:nvPicPr>
          <p:cNvPr id="9" name="Picture 8">
            <a:extLst>
              <a:ext uri="{FF2B5EF4-FFF2-40B4-BE49-F238E27FC236}">
                <a16:creationId xmlns:a16="http://schemas.microsoft.com/office/drawing/2014/main" id="{22195AEF-4416-FDA7-D7D9-840F56ED3CB3}"/>
              </a:ext>
            </a:extLst>
          </p:cNvPr>
          <p:cNvPicPr>
            <a:picLocks noChangeAspect="1"/>
          </p:cNvPicPr>
          <p:nvPr/>
        </p:nvPicPr>
        <p:blipFill rotWithShape="1">
          <a:blip r:embed="rId4"/>
          <a:srcRect r="-2" b="2746"/>
          <a:stretch/>
        </p:blipFill>
        <p:spPr>
          <a:xfrm>
            <a:off x="5388546" y="4066919"/>
            <a:ext cx="4495789" cy="3705481"/>
          </a:xfrm>
          <a:prstGeom prst="rect">
            <a:avLst/>
          </a:prstGeom>
        </p:spPr>
      </p:pic>
      <p:pic>
        <p:nvPicPr>
          <p:cNvPr id="7" name="Picture 6">
            <a:extLst>
              <a:ext uri="{FF2B5EF4-FFF2-40B4-BE49-F238E27FC236}">
                <a16:creationId xmlns:a16="http://schemas.microsoft.com/office/drawing/2014/main" id="{935627DC-35E6-3E45-BA1B-F6C75BFE7DDD}"/>
              </a:ext>
            </a:extLst>
          </p:cNvPr>
          <p:cNvPicPr>
            <a:picLocks noChangeAspect="1"/>
          </p:cNvPicPr>
          <p:nvPr/>
        </p:nvPicPr>
        <p:blipFill rotWithShape="1">
          <a:blip r:embed="rId5"/>
          <a:srcRect t="15137" r="-2" b="19178"/>
          <a:stretch/>
        </p:blipFill>
        <p:spPr>
          <a:xfrm>
            <a:off x="1" y="4270934"/>
            <a:ext cx="5910740" cy="3501466"/>
          </a:xfrm>
          <a:prstGeom prst="rect">
            <a:avLst/>
          </a:prstGeom>
        </p:spPr>
      </p:pic>
      <p:sp>
        <p:nvSpPr>
          <p:cNvPr id="19" name="Title 3">
            <a:extLst>
              <a:ext uri="{FF2B5EF4-FFF2-40B4-BE49-F238E27FC236}">
                <a16:creationId xmlns:a16="http://schemas.microsoft.com/office/drawing/2014/main" id="{77EF2557-B551-BA1A-84F9-E4DDBBD6A5BD}"/>
              </a:ext>
            </a:extLst>
          </p:cNvPr>
          <p:cNvSpPr txBox="1">
            <a:spLocks noChangeArrowheads="1"/>
          </p:cNvSpPr>
          <p:nvPr/>
        </p:nvSpPr>
        <p:spPr bwMode="auto">
          <a:xfrm>
            <a:off x="-533400" y="395381"/>
            <a:ext cx="5846445" cy="81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6579" tIns="28289" rIns="56579" bIns="28289"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90000"/>
              </a:lnSpc>
              <a:spcBef>
                <a:spcPct val="0"/>
              </a:spcBef>
              <a:spcAft>
                <a:spcPts val="371"/>
              </a:spcAft>
              <a:buNone/>
            </a:pPr>
            <a:r>
              <a:rPr lang="en-US" altLang="en-US" sz="3300" dirty="0">
                <a:solidFill>
                  <a:schemeClr val="bg1"/>
                </a:solidFill>
                <a:effectLst>
                  <a:glow rad="127000">
                    <a:srgbClr val="C00000"/>
                  </a:glow>
                </a:effectLst>
              </a:rPr>
              <a:t>$2,000 Sellers Bonus Prize!</a:t>
            </a:r>
          </a:p>
        </p:txBody>
      </p:sp>
      <p:sp>
        <p:nvSpPr>
          <p:cNvPr id="20" name="Subtitle 5">
            <a:extLst>
              <a:ext uri="{FF2B5EF4-FFF2-40B4-BE49-F238E27FC236}">
                <a16:creationId xmlns:a16="http://schemas.microsoft.com/office/drawing/2014/main" id="{1F3F1C08-2055-5E74-317D-4ECB09506434}"/>
              </a:ext>
            </a:extLst>
          </p:cNvPr>
          <p:cNvSpPr txBox="1">
            <a:spLocks/>
          </p:cNvSpPr>
          <p:nvPr/>
        </p:nvSpPr>
        <p:spPr>
          <a:xfrm>
            <a:off x="380998" y="1311950"/>
            <a:ext cx="4648201" cy="2574249"/>
          </a:xfrm>
          <a:prstGeom prst="rect">
            <a:avLst/>
          </a:prstGeom>
          <a:noFill/>
        </p:spPr>
        <p:txBody>
          <a:bodyPr lIns="56579" tIns="28289" rIns="56579" bIns="28289">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1760" b="1" u="sng" dirty="0"/>
          </a:p>
          <a:p>
            <a:pPr>
              <a:defRPr/>
            </a:pPr>
            <a:r>
              <a:rPr lang="en-US" sz="2090" b="1" dirty="0">
                <a:solidFill>
                  <a:schemeClr val="bg1">
                    <a:lumMod val="95000"/>
                  </a:schemeClr>
                </a:solidFill>
              </a:rPr>
              <a:t>Free CBJ Game Tickets</a:t>
            </a:r>
          </a:p>
          <a:p>
            <a:pPr lvl="1">
              <a:defRPr/>
            </a:pPr>
            <a:r>
              <a:rPr lang="en-US" sz="1870" b="1" dirty="0">
                <a:solidFill>
                  <a:schemeClr val="bg1">
                    <a:lumMod val="95000"/>
                  </a:schemeClr>
                </a:solidFill>
              </a:rPr>
              <a:t>Friday, March 28</a:t>
            </a:r>
            <a:r>
              <a:rPr lang="en-US" sz="1870" b="1" baseline="30000" dirty="0">
                <a:solidFill>
                  <a:schemeClr val="bg1">
                    <a:lumMod val="95000"/>
                  </a:schemeClr>
                </a:solidFill>
              </a:rPr>
              <a:t>th</a:t>
            </a:r>
            <a:r>
              <a:rPr lang="en-US" sz="1870" b="1" dirty="0">
                <a:solidFill>
                  <a:schemeClr val="bg1">
                    <a:lumMod val="95000"/>
                  </a:schemeClr>
                </a:solidFill>
              </a:rPr>
              <a:t> @ 7:00PM</a:t>
            </a:r>
          </a:p>
          <a:p>
            <a:pPr marL="457200" lvl="1" indent="0">
              <a:buNone/>
              <a:defRPr/>
            </a:pPr>
            <a:r>
              <a:rPr lang="en-US" sz="1470" b="1" dirty="0">
                <a:solidFill>
                  <a:schemeClr val="bg1">
                    <a:lumMod val="95000"/>
                  </a:schemeClr>
                </a:solidFill>
              </a:rPr>
              <a:t>Columbus Blue Jackets vs Vancouver Canucks</a:t>
            </a:r>
          </a:p>
          <a:p>
            <a:pPr>
              <a:defRPr/>
            </a:pPr>
            <a:r>
              <a:rPr lang="en-US" sz="2090" b="1" dirty="0">
                <a:solidFill>
                  <a:schemeClr val="bg1">
                    <a:lumMod val="95000"/>
                  </a:schemeClr>
                </a:solidFill>
              </a:rPr>
              <a:t>Exclusive Experiences </a:t>
            </a:r>
          </a:p>
          <a:p>
            <a:pPr>
              <a:defRPr/>
            </a:pPr>
            <a:r>
              <a:rPr lang="en-US" sz="2090" b="1" dirty="0">
                <a:solidFill>
                  <a:schemeClr val="bg1">
                    <a:lumMod val="95000"/>
                  </a:schemeClr>
                </a:solidFill>
              </a:rPr>
              <a:t>Free Scout-Themed CBJ Gift</a:t>
            </a:r>
          </a:p>
          <a:p>
            <a:pPr>
              <a:defRPr/>
            </a:pPr>
            <a:r>
              <a:rPr lang="en-US" sz="2090" b="1" dirty="0">
                <a:solidFill>
                  <a:schemeClr val="bg1">
                    <a:lumMod val="95000"/>
                  </a:schemeClr>
                </a:solidFill>
              </a:rPr>
              <a:t>Top 10 Sellers Get Bonus Experiences</a:t>
            </a:r>
          </a:p>
        </p:txBody>
      </p:sp>
    </p:spTree>
    <p:extLst>
      <p:ext uri="{BB962C8B-B14F-4D97-AF65-F5344CB8AC3E}">
        <p14:creationId xmlns:p14="http://schemas.microsoft.com/office/powerpoint/2010/main" val="635436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79651" y="2472868"/>
            <a:ext cx="4201509" cy="4522292"/>
            <a:chOff x="0" y="0"/>
            <a:chExt cx="1464578" cy="1576398"/>
          </a:xfrm>
        </p:grpSpPr>
        <p:sp>
          <p:nvSpPr>
            <p:cNvPr id="3" name="Freeform 3"/>
            <p:cNvSpPr/>
            <p:nvPr/>
          </p:nvSpPr>
          <p:spPr>
            <a:xfrm>
              <a:off x="0" y="0"/>
              <a:ext cx="1464578" cy="1576398"/>
            </a:xfrm>
            <a:custGeom>
              <a:avLst/>
              <a:gdLst/>
              <a:ahLst/>
              <a:cxnLst/>
              <a:rect l="l" t="t" r="r" b="b"/>
              <a:pathLst>
                <a:path w="1464578" h="1576398">
                  <a:moveTo>
                    <a:pt x="0" y="0"/>
                  </a:moveTo>
                  <a:lnTo>
                    <a:pt x="1464578" y="0"/>
                  </a:lnTo>
                  <a:lnTo>
                    <a:pt x="1464578" y="1576398"/>
                  </a:lnTo>
                  <a:lnTo>
                    <a:pt x="0" y="1576398"/>
                  </a:lnTo>
                  <a:close/>
                </a:path>
              </a:pathLst>
            </a:custGeom>
            <a:solidFill>
              <a:srgbClr val="1B447E"/>
            </a:solidFill>
          </p:spPr>
          <p:txBody>
            <a:bodyPr/>
            <a:lstStyle/>
            <a:p>
              <a:endParaRPr lang="en-US"/>
            </a:p>
          </p:txBody>
        </p:sp>
        <p:sp>
          <p:nvSpPr>
            <p:cNvPr id="4" name="TextBox 4"/>
            <p:cNvSpPr txBox="1"/>
            <p:nvPr/>
          </p:nvSpPr>
          <p:spPr>
            <a:xfrm>
              <a:off x="0" y="-19050"/>
              <a:ext cx="1464578" cy="1595448"/>
            </a:xfrm>
            <a:prstGeom prst="rect">
              <a:avLst/>
            </a:prstGeom>
          </p:spPr>
          <p:txBody>
            <a:bodyPr lIns="50800" tIns="50800" rIns="50800" bIns="50800" rtlCol="0" anchor="ctr"/>
            <a:lstStyle/>
            <a:p>
              <a:pPr algn="ctr">
                <a:lnSpc>
                  <a:spcPts val="1602"/>
                </a:lnSpc>
              </a:pPr>
              <a:endParaRPr/>
            </a:p>
          </p:txBody>
        </p:sp>
      </p:grpSp>
      <p:sp>
        <p:nvSpPr>
          <p:cNvPr id="5" name="Freeform 5"/>
          <p:cNvSpPr/>
          <p:nvPr/>
        </p:nvSpPr>
        <p:spPr>
          <a:xfrm rot="-10800000">
            <a:off x="5290415" y="2685304"/>
            <a:ext cx="3785104" cy="4097420"/>
          </a:xfrm>
          <a:custGeom>
            <a:avLst/>
            <a:gdLst/>
            <a:ahLst/>
            <a:cxnLst/>
            <a:rect l="l" t="t" r="r" b="b"/>
            <a:pathLst>
              <a:path w="3785104" h="4097420">
                <a:moveTo>
                  <a:pt x="0" y="0"/>
                </a:moveTo>
                <a:lnTo>
                  <a:pt x="3785104" y="0"/>
                </a:lnTo>
                <a:lnTo>
                  <a:pt x="3785104" y="4097420"/>
                </a:lnTo>
                <a:lnTo>
                  <a:pt x="0" y="4097420"/>
                </a:lnTo>
                <a:lnTo>
                  <a:pt x="0" y="0"/>
                </a:lnTo>
                <a:close/>
              </a:path>
            </a:pathLst>
          </a:custGeom>
          <a:blipFill>
            <a:blip r:embed="rId2"/>
            <a:stretch>
              <a:fillRect l="-57929" t="-2514" r="-6879" b="-5660"/>
            </a:stretch>
          </a:blipFill>
        </p:spPr>
        <p:txBody>
          <a:bodyPr/>
          <a:lstStyle/>
          <a:p>
            <a:endParaRPr lang="en-US"/>
          </a:p>
        </p:txBody>
      </p:sp>
      <p:grpSp>
        <p:nvGrpSpPr>
          <p:cNvPr id="6" name="Group 6"/>
          <p:cNvGrpSpPr/>
          <p:nvPr/>
        </p:nvGrpSpPr>
        <p:grpSpPr>
          <a:xfrm>
            <a:off x="0" y="0"/>
            <a:ext cx="10058400" cy="104451"/>
            <a:chOff x="0" y="0"/>
            <a:chExt cx="4451339" cy="46225"/>
          </a:xfrm>
        </p:grpSpPr>
        <p:sp>
          <p:nvSpPr>
            <p:cNvPr id="7" name="Freeform 7"/>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8" name="TextBox 8"/>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9" name="Group 9"/>
          <p:cNvGrpSpPr/>
          <p:nvPr/>
        </p:nvGrpSpPr>
        <p:grpSpPr>
          <a:xfrm>
            <a:off x="0" y="142549"/>
            <a:ext cx="10058400" cy="216990"/>
            <a:chOff x="0" y="0"/>
            <a:chExt cx="4451339" cy="96029"/>
          </a:xfrm>
        </p:grpSpPr>
        <p:sp>
          <p:nvSpPr>
            <p:cNvPr id="10" name="Freeform 10"/>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1" name="TextBox 11"/>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2" name="Freeform 12"/>
          <p:cNvSpPr/>
          <p:nvPr/>
        </p:nvSpPr>
        <p:spPr>
          <a:xfrm rot="2422098">
            <a:off x="6438389" y="318807"/>
            <a:ext cx="3791415" cy="3108960"/>
          </a:xfrm>
          <a:custGeom>
            <a:avLst/>
            <a:gdLst/>
            <a:ahLst/>
            <a:cxnLst/>
            <a:rect l="l" t="t" r="r" b="b"/>
            <a:pathLst>
              <a:path w="3791415" h="3108960">
                <a:moveTo>
                  <a:pt x="0" y="0"/>
                </a:moveTo>
                <a:lnTo>
                  <a:pt x="3791414" y="0"/>
                </a:lnTo>
                <a:lnTo>
                  <a:pt x="3791414" y="3108960"/>
                </a:lnTo>
                <a:lnTo>
                  <a:pt x="0" y="3108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777240" y="815340"/>
            <a:ext cx="3977757" cy="1911902"/>
          </a:xfrm>
          <a:prstGeom prst="rect">
            <a:avLst/>
          </a:prstGeom>
        </p:spPr>
        <p:txBody>
          <a:bodyPr lIns="0" tIns="0" rIns="0" bIns="0" rtlCol="0" anchor="t">
            <a:spAutoFit/>
          </a:bodyPr>
          <a:lstStyle/>
          <a:p>
            <a:pPr algn="l">
              <a:lnSpc>
                <a:spcPts val="5013"/>
              </a:lnSpc>
            </a:pPr>
            <a:r>
              <a:rPr lang="en-US" sz="4599" spc="4">
                <a:solidFill>
                  <a:srgbClr val="1B447E"/>
                </a:solidFill>
                <a:latin typeface="Raleway 1 Heavy"/>
                <a:ea typeface="Raleway 1 Heavy"/>
                <a:cs typeface="Raleway 1 Heavy"/>
                <a:sym typeface="Raleway 1 Heavy"/>
              </a:rPr>
              <a:t>PR POPCORN </a:t>
            </a:r>
          </a:p>
          <a:p>
            <a:pPr algn="l">
              <a:lnSpc>
                <a:spcPts val="5013"/>
              </a:lnSpc>
            </a:pPr>
            <a:r>
              <a:rPr lang="en-US" sz="4599" spc="4">
                <a:solidFill>
                  <a:srgbClr val="1B447E"/>
                </a:solidFill>
                <a:latin typeface="Raleway 1 Heavy"/>
                <a:ea typeface="Raleway 1 Heavy"/>
                <a:cs typeface="Raleway 1 Heavy"/>
                <a:sym typeface="Raleway 1 Heavy"/>
              </a:rPr>
              <a:t>WINNER'S CIRCLE</a:t>
            </a:r>
          </a:p>
        </p:txBody>
      </p:sp>
      <p:sp>
        <p:nvSpPr>
          <p:cNvPr id="14" name="TextBox 14"/>
          <p:cNvSpPr txBox="1"/>
          <p:nvPr/>
        </p:nvSpPr>
        <p:spPr>
          <a:xfrm>
            <a:off x="777240" y="3102751"/>
            <a:ext cx="3977757" cy="329615"/>
          </a:xfrm>
          <a:prstGeom prst="rect">
            <a:avLst/>
          </a:prstGeom>
        </p:spPr>
        <p:txBody>
          <a:bodyPr lIns="0" tIns="0" rIns="0" bIns="0" rtlCol="0" anchor="t">
            <a:spAutoFit/>
          </a:bodyPr>
          <a:lstStyle/>
          <a:p>
            <a:pPr algn="l">
              <a:lnSpc>
                <a:spcPts val="2425"/>
              </a:lnSpc>
            </a:pPr>
            <a:r>
              <a:rPr lang="en-US" sz="2310">
                <a:solidFill>
                  <a:srgbClr val="1B447E"/>
                </a:solidFill>
                <a:latin typeface="Raleway 1 Bold"/>
                <a:ea typeface="Raleway 1 Bold"/>
                <a:cs typeface="Raleway 1 Bold"/>
                <a:sym typeface="Raleway 1 Bold"/>
              </a:rPr>
              <a:t>ONLINE SALES INCLUDED!</a:t>
            </a:r>
          </a:p>
        </p:txBody>
      </p:sp>
      <p:sp>
        <p:nvSpPr>
          <p:cNvPr id="15" name="TextBox 15"/>
          <p:cNvSpPr txBox="1"/>
          <p:nvPr/>
        </p:nvSpPr>
        <p:spPr>
          <a:xfrm>
            <a:off x="777240" y="3556633"/>
            <a:ext cx="3619428" cy="767080"/>
          </a:xfrm>
          <a:prstGeom prst="rect">
            <a:avLst/>
          </a:prstGeom>
        </p:spPr>
        <p:txBody>
          <a:bodyPr lIns="0" tIns="0" rIns="0" bIns="0" rtlCol="0" anchor="t">
            <a:spAutoFit/>
          </a:bodyPr>
          <a:lstStyle/>
          <a:p>
            <a:pPr algn="l">
              <a:lnSpc>
                <a:spcPts val="3080"/>
              </a:lnSpc>
            </a:pPr>
            <a:r>
              <a:rPr lang="en-US" sz="2200">
                <a:solidFill>
                  <a:srgbClr val="231F20"/>
                </a:solidFill>
                <a:latin typeface="Raleway 1"/>
                <a:ea typeface="Raleway 1"/>
                <a:cs typeface="Raleway 1"/>
                <a:sym typeface="Raleway 1"/>
              </a:rPr>
              <a:t>$3,000 Winner's Circle Scout can select their prize</a:t>
            </a:r>
          </a:p>
        </p:txBody>
      </p:sp>
      <p:sp>
        <p:nvSpPr>
          <p:cNvPr id="16" name="TextBox 16"/>
          <p:cNvSpPr txBox="1"/>
          <p:nvPr/>
        </p:nvSpPr>
        <p:spPr>
          <a:xfrm>
            <a:off x="777240" y="4456958"/>
            <a:ext cx="3977757" cy="1654810"/>
          </a:xfrm>
          <a:prstGeom prst="rect">
            <a:avLst/>
          </a:prstGeom>
        </p:spPr>
        <p:txBody>
          <a:bodyPr lIns="0" tIns="0" rIns="0" bIns="0" rtlCol="0" anchor="t">
            <a:spAutoFit/>
          </a:bodyPr>
          <a:lstStyle/>
          <a:p>
            <a:pPr marL="345443" lvl="1" indent="-172721" algn="l">
              <a:lnSpc>
                <a:spcPts val="2240"/>
              </a:lnSpc>
              <a:buFont typeface="Arial"/>
              <a:buChar char="•"/>
            </a:pPr>
            <a:r>
              <a:rPr lang="en-US" sz="1600">
                <a:solidFill>
                  <a:srgbClr val="231F20"/>
                </a:solidFill>
                <a:latin typeface="Raleway 1"/>
                <a:ea typeface="Raleway 1"/>
                <a:cs typeface="Raleway 1"/>
                <a:sym typeface="Raleway 1"/>
              </a:rPr>
              <a:t>All popcorn sales count (S&amp;S, TO, Online)</a:t>
            </a:r>
          </a:p>
          <a:p>
            <a:pPr marL="345443" lvl="1" indent="-172721" algn="l">
              <a:lnSpc>
                <a:spcPts val="2240"/>
              </a:lnSpc>
              <a:buFont typeface="Arial"/>
              <a:buChar char="•"/>
            </a:pPr>
            <a:r>
              <a:rPr lang="en-US" sz="1600">
                <a:solidFill>
                  <a:srgbClr val="231F20"/>
                </a:solidFill>
                <a:latin typeface="Raleway 1"/>
                <a:ea typeface="Raleway 1"/>
                <a:cs typeface="Raleway 1"/>
                <a:sym typeface="Raleway 1"/>
              </a:rPr>
              <a:t>Prize choice for every $3,000 sold</a:t>
            </a:r>
          </a:p>
          <a:p>
            <a:pPr marL="345443" lvl="1" indent="-172721" algn="l">
              <a:lnSpc>
                <a:spcPts val="2240"/>
              </a:lnSpc>
              <a:buFont typeface="Arial"/>
              <a:buChar char="•"/>
            </a:pPr>
            <a:r>
              <a:rPr lang="en-US" sz="1600">
                <a:solidFill>
                  <a:srgbClr val="231F20"/>
                </a:solidFill>
                <a:latin typeface="Raleway 1"/>
                <a:ea typeface="Raleway 1"/>
                <a:cs typeface="Raleway 1"/>
                <a:sym typeface="Raleway 1"/>
              </a:rPr>
              <a:t>Kernel enters qualifying Scouts</a:t>
            </a:r>
          </a:p>
          <a:p>
            <a:pPr marL="345443" lvl="1" indent="-172721" algn="l">
              <a:lnSpc>
                <a:spcPts val="2240"/>
              </a:lnSpc>
              <a:buFont typeface="Arial"/>
              <a:buChar char="•"/>
            </a:pPr>
            <a:r>
              <a:rPr lang="en-US" sz="1600">
                <a:solidFill>
                  <a:srgbClr val="231F20"/>
                </a:solidFill>
                <a:latin typeface="Raleway 1"/>
                <a:ea typeface="Raleway 1"/>
                <a:cs typeface="Raleway 1"/>
                <a:sym typeface="Raleway 1"/>
              </a:rPr>
              <a:t>PRP fulfills and communicates with family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2700000">
            <a:off x="4083369" y="261846"/>
            <a:ext cx="8543856" cy="4451688"/>
          </a:xfrm>
          <a:custGeom>
            <a:avLst/>
            <a:gdLst>
              <a:gd name="connsiteX0" fmla="*/ 0 w 16230600"/>
              <a:gd name="connsiteY0" fmla="*/ 0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0 w 16230600"/>
              <a:gd name="connsiteY4" fmla="*/ 0 h 8392397"/>
              <a:gd name="connsiteX0" fmla="*/ 4642099 w 16230600"/>
              <a:gd name="connsiteY0" fmla="*/ 9118413 h 9118413"/>
              <a:gd name="connsiteX1" fmla="*/ 16230600 w 16230600"/>
              <a:gd name="connsiteY1" fmla="*/ 0 h 9118413"/>
              <a:gd name="connsiteX2" fmla="*/ 16230600 w 16230600"/>
              <a:gd name="connsiteY2" fmla="*/ 8392397 h 9118413"/>
              <a:gd name="connsiteX3" fmla="*/ 0 w 16230600"/>
              <a:gd name="connsiteY3" fmla="*/ 8392397 h 9118413"/>
              <a:gd name="connsiteX4" fmla="*/ 4642099 w 16230600"/>
              <a:gd name="connsiteY4" fmla="*/ 9118413 h 9118413"/>
              <a:gd name="connsiteX0" fmla="*/ 8554728 w 16230600"/>
              <a:gd name="connsiteY0" fmla="*/ 696313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8554728 w 16230600"/>
              <a:gd name="connsiteY4" fmla="*/ 696313 h 8392397"/>
              <a:gd name="connsiteX0" fmla="*/ 8090518 w 15766390"/>
              <a:gd name="connsiteY0" fmla="*/ 696313 h 8790291"/>
              <a:gd name="connsiteX1" fmla="*/ 15766390 w 15766390"/>
              <a:gd name="connsiteY1" fmla="*/ 0 h 8790291"/>
              <a:gd name="connsiteX2" fmla="*/ 15766390 w 15766390"/>
              <a:gd name="connsiteY2" fmla="*/ 8392397 h 8790291"/>
              <a:gd name="connsiteX3" fmla="*/ 0 w 15766390"/>
              <a:gd name="connsiteY3" fmla="*/ 8790291 h 8790291"/>
              <a:gd name="connsiteX4" fmla="*/ 8090518 w 15766390"/>
              <a:gd name="connsiteY4" fmla="*/ 696313 h 8790291"/>
              <a:gd name="connsiteX0" fmla="*/ 8090518 w 15766390"/>
              <a:gd name="connsiteY0" fmla="*/ 0 h 8093978"/>
              <a:gd name="connsiteX1" fmla="*/ 10593762 w 15766390"/>
              <a:gd name="connsiteY1" fmla="*/ 5769472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766390"/>
              <a:gd name="connsiteY0" fmla="*/ 0 h 8093978"/>
              <a:gd name="connsiteX1" fmla="*/ 12268236 w 15766390"/>
              <a:gd name="connsiteY1" fmla="*/ 4161315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318759"/>
              <a:gd name="connsiteY0" fmla="*/ 0 h 8093978"/>
              <a:gd name="connsiteX1" fmla="*/ 12268236 w 15318759"/>
              <a:gd name="connsiteY1" fmla="*/ 4161315 h 8093978"/>
              <a:gd name="connsiteX2" fmla="*/ 15318759 w 15318759"/>
              <a:gd name="connsiteY2" fmla="*/ 7513715 h 8093978"/>
              <a:gd name="connsiteX3" fmla="*/ 0 w 15318759"/>
              <a:gd name="connsiteY3" fmla="*/ 8093978 h 8093978"/>
              <a:gd name="connsiteX4" fmla="*/ 8090518 w 15318759"/>
              <a:gd name="connsiteY4" fmla="*/ 0 h 8093978"/>
              <a:gd name="connsiteX0" fmla="*/ 8090518 w 15467969"/>
              <a:gd name="connsiteY0" fmla="*/ 0 h 8093978"/>
              <a:gd name="connsiteX1" fmla="*/ 12268236 w 15467969"/>
              <a:gd name="connsiteY1" fmla="*/ 4161315 h 8093978"/>
              <a:gd name="connsiteX2" fmla="*/ 15467969 w 15467969"/>
              <a:gd name="connsiteY2" fmla="*/ 7397662 h 8093978"/>
              <a:gd name="connsiteX3" fmla="*/ 0 w 15467969"/>
              <a:gd name="connsiteY3" fmla="*/ 8093978 h 8093978"/>
              <a:gd name="connsiteX4" fmla="*/ 8090518 w 15467969"/>
              <a:gd name="connsiteY4" fmla="*/ 0 h 8093978"/>
              <a:gd name="connsiteX0" fmla="*/ 8090518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090518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4283" h="8093978">
                <a:moveTo>
                  <a:pt x="8123676" y="0"/>
                </a:moveTo>
                <a:lnTo>
                  <a:pt x="12301393" y="4128157"/>
                </a:lnTo>
                <a:lnTo>
                  <a:pt x="15534283" y="7331347"/>
                </a:lnTo>
                <a:lnTo>
                  <a:pt x="0" y="8093978"/>
                </a:lnTo>
                <a:lnTo>
                  <a:pt x="8123676" y="0"/>
                </a:lnTo>
                <a:close/>
              </a:path>
            </a:pathLst>
          </a:custGeom>
          <a:solidFill>
            <a:srgbClr val="C4E2F6"/>
          </a:solidFill>
        </p:spPr>
        <p:txBody>
          <a:bodyPr/>
          <a:lstStyle/>
          <a:p>
            <a:endParaRPr lang="en-US" sz="991"/>
          </a:p>
        </p:txBody>
      </p:sp>
      <p:sp>
        <p:nvSpPr>
          <p:cNvPr id="3" name="AutoShape 3"/>
          <p:cNvSpPr/>
          <p:nvPr/>
        </p:nvSpPr>
        <p:spPr>
          <a:xfrm>
            <a:off x="0" y="6258179"/>
            <a:ext cx="10058400" cy="473765"/>
          </a:xfrm>
          <a:prstGeom prst="rect">
            <a:avLst/>
          </a:prstGeom>
          <a:solidFill>
            <a:srgbClr val="1B447E"/>
          </a:solidFill>
        </p:spPr>
        <p:txBody>
          <a:bodyPr/>
          <a:lstStyle/>
          <a:p>
            <a:endParaRPr lang="en-US" sz="991"/>
          </a:p>
        </p:txBody>
      </p:sp>
      <p:sp>
        <p:nvSpPr>
          <p:cNvPr id="4" name="TextBox 11">
            <a:extLst>
              <a:ext uri="{FF2B5EF4-FFF2-40B4-BE49-F238E27FC236}">
                <a16:creationId xmlns:a16="http://schemas.microsoft.com/office/drawing/2014/main" id="{CAFDFB21-DCFA-80D8-DA18-032174F61EAE}"/>
              </a:ext>
            </a:extLst>
          </p:cNvPr>
          <p:cNvSpPr txBox="1"/>
          <p:nvPr/>
        </p:nvSpPr>
        <p:spPr>
          <a:xfrm>
            <a:off x="6579870" y="2419350"/>
            <a:ext cx="3370685" cy="1083374"/>
          </a:xfrm>
          <a:prstGeom prst="rect">
            <a:avLst/>
          </a:prstGeom>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51460" indent="-251460">
              <a:buFont typeface="Arial" panose="020B0604020202020204" pitchFamily="34" charset="0"/>
              <a:buChar char="•"/>
            </a:pPr>
            <a:r>
              <a:rPr lang="en-US" sz="1760" b="1" spc="29" dirty="0">
                <a:latin typeface="Raleway"/>
              </a:rPr>
              <a:t>Go to PRPopcorn.com</a:t>
            </a:r>
          </a:p>
          <a:p>
            <a:pPr marL="251460" indent="-251460">
              <a:buFont typeface="Arial" panose="020B0604020202020204" pitchFamily="34" charset="0"/>
              <a:buChar char="•"/>
            </a:pPr>
            <a:r>
              <a:rPr lang="en-US" sz="1760" b="1" spc="29" dirty="0">
                <a:latin typeface="Raleway"/>
              </a:rPr>
              <a:t>Click “My Account”</a:t>
            </a:r>
          </a:p>
          <a:p>
            <a:pPr marL="251460" indent="-251460">
              <a:buFont typeface="Arial" panose="020B0604020202020204" pitchFamily="34" charset="0"/>
              <a:buChar char="•"/>
            </a:pPr>
            <a:r>
              <a:rPr lang="en-US" sz="1760" b="1" spc="29" dirty="0">
                <a:latin typeface="Raleway"/>
              </a:rPr>
              <a:t>Click “Create Unit Profile”</a:t>
            </a:r>
          </a:p>
          <a:p>
            <a:pPr marL="251460" indent="-251460">
              <a:buFont typeface="Arial" panose="020B0604020202020204" pitchFamily="34" charset="0"/>
              <a:buChar char="•"/>
            </a:pPr>
            <a:r>
              <a:rPr lang="en-US" sz="1760" b="1" spc="29" dirty="0">
                <a:latin typeface="Raleway"/>
              </a:rPr>
              <a:t>Council Key = 441SKC</a:t>
            </a:r>
          </a:p>
        </p:txBody>
      </p:sp>
      <p:pic>
        <p:nvPicPr>
          <p:cNvPr id="1026" name="Picture 2">
            <a:extLst>
              <a:ext uri="{FF2B5EF4-FFF2-40B4-BE49-F238E27FC236}">
                <a16:creationId xmlns:a16="http://schemas.microsoft.com/office/drawing/2014/main" id="{8722B419-895B-5176-03C3-FB77275B4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 y="2314730"/>
            <a:ext cx="6189877" cy="32951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58F4F44-22C4-C2C3-079F-EFD31C69100D}"/>
              </a:ext>
            </a:extLst>
          </p:cNvPr>
          <p:cNvSpPr txBox="1"/>
          <p:nvPr/>
        </p:nvSpPr>
        <p:spPr>
          <a:xfrm>
            <a:off x="347536" y="1313878"/>
            <a:ext cx="2744662" cy="549381"/>
          </a:xfrm>
          <a:prstGeom prst="rect">
            <a:avLst/>
          </a:prstGeom>
          <a:noFill/>
        </p:spPr>
        <p:txBody>
          <a:bodyPr wrap="none" rtlCol="0">
            <a:spAutoFit/>
          </a:bodyPr>
          <a:lstStyle/>
          <a:p>
            <a:r>
              <a:rPr lang="en-US" sz="2970" dirty="0">
                <a:solidFill>
                  <a:schemeClr val="bg1"/>
                </a:solidFill>
                <a:latin typeface="Raleway Heavy Bold"/>
              </a:rPr>
              <a:t>Getting Started</a:t>
            </a:r>
          </a:p>
        </p:txBody>
      </p:sp>
    </p:spTree>
    <p:extLst>
      <p:ext uri="{BB962C8B-B14F-4D97-AF65-F5344CB8AC3E}">
        <p14:creationId xmlns:p14="http://schemas.microsoft.com/office/powerpoint/2010/main" val="1846577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2" name="Freeform 2"/>
          <p:cNvSpPr/>
          <p:nvPr/>
        </p:nvSpPr>
        <p:spPr>
          <a:xfrm>
            <a:off x="-1" y="0"/>
            <a:ext cx="10058401" cy="7772400"/>
          </a:xfrm>
          <a:custGeom>
            <a:avLst/>
            <a:gdLst/>
            <a:ahLst/>
            <a:cxnLst/>
            <a:rect l="l" t="t" r="r" b="b"/>
            <a:pathLst>
              <a:path w="14217199" h="8255372">
                <a:moveTo>
                  <a:pt x="0" y="0"/>
                </a:moveTo>
                <a:lnTo>
                  <a:pt x="14217199" y="0"/>
                </a:lnTo>
                <a:lnTo>
                  <a:pt x="14217199" y="8255371"/>
                </a:lnTo>
                <a:lnTo>
                  <a:pt x="0" y="8255371"/>
                </a:lnTo>
                <a:lnTo>
                  <a:pt x="0" y="0"/>
                </a:lnTo>
                <a:close/>
              </a:path>
            </a:pathLst>
          </a:custGeom>
          <a:blipFill>
            <a:blip r:embed="rId2">
              <a:alphaModFix amt="43000"/>
            </a:blip>
            <a:stretch>
              <a:fillRect t="-11735" b="-3075"/>
            </a:stretch>
          </a:blipFill>
        </p:spPr>
        <p:txBody>
          <a:bodyPr/>
          <a:lstStyle/>
          <a:p>
            <a:endParaRPr lang="en-US"/>
          </a:p>
        </p:txBody>
      </p:sp>
      <p:sp>
        <p:nvSpPr>
          <p:cNvPr id="3" name="Freeform 3"/>
          <p:cNvSpPr/>
          <p:nvPr/>
        </p:nvSpPr>
        <p:spPr>
          <a:xfrm>
            <a:off x="777240" y="4428388"/>
            <a:ext cx="3459830" cy="2276204"/>
          </a:xfrm>
          <a:custGeom>
            <a:avLst/>
            <a:gdLst/>
            <a:ahLst/>
            <a:cxnLst/>
            <a:rect l="l" t="t" r="r" b="b"/>
            <a:pathLst>
              <a:path w="3459830" h="2276204">
                <a:moveTo>
                  <a:pt x="0" y="0"/>
                </a:moveTo>
                <a:lnTo>
                  <a:pt x="3459830" y="0"/>
                </a:lnTo>
                <a:lnTo>
                  <a:pt x="3459830" y="2276204"/>
                </a:lnTo>
                <a:lnTo>
                  <a:pt x="0" y="2276204"/>
                </a:lnTo>
                <a:lnTo>
                  <a:pt x="0" y="0"/>
                </a:lnTo>
                <a:close/>
              </a:path>
            </a:pathLst>
          </a:custGeom>
          <a:blipFill>
            <a:blip r:embed="rId3"/>
            <a:stretch>
              <a:fillRect l="-15323" t="-52784" r="-13635" b="-20783"/>
            </a:stretch>
          </a:blipFill>
        </p:spPr>
        <p:txBody>
          <a:bodyPr/>
          <a:lstStyle/>
          <a:p>
            <a:endParaRPr lang="en-US"/>
          </a:p>
        </p:txBody>
      </p:sp>
      <p:sp>
        <p:nvSpPr>
          <p:cNvPr id="4" name="TextBox 4"/>
          <p:cNvSpPr txBox="1"/>
          <p:nvPr/>
        </p:nvSpPr>
        <p:spPr>
          <a:xfrm>
            <a:off x="777240" y="2021987"/>
            <a:ext cx="8926830" cy="1864213"/>
          </a:xfrm>
          <a:prstGeom prst="rect">
            <a:avLst/>
          </a:prstGeom>
        </p:spPr>
        <p:txBody>
          <a:bodyPr lIns="0" tIns="0" rIns="0" bIns="0" rtlCol="0" anchor="t">
            <a:spAutoFit/>
          </a:bodyPr>
          <a:lstStyle/>
          <a:p>
            <a:pPr algn="l">
              <a:lnSpc>
                <a:spcPts val="2442"/>
              </a:lnSpc>
            </a:pPr>
            <a:r>
              <a:rPr lang="en-US" sz="2199">
                <a:solidFill>
                  <a:srgbClr val="FFFFFF"/>
                </a:solidFill>
                <a:latin typeface="Raleway 1 Bold"/>
                <a:ea typeface="Raleway 1 Bold"/>
                <a:cs typeface="Raleway 1 Bold"/>
                <a:sym typeface="Raleway 1 Bold"/>
              </a:rPr>
              <a:t>Attention to detail is paramount. Since 1983, we have been creating high-quality popcorn. Over the last 41 years, we have partnered with different Boy Scout councils, tailoring each sale to maximize the unique strengths and resources of each council. This customization includes designing containers, offering exclusive products, and creating personalized promotions.</a:t>
            </a:r>
          </a:p>
        </p:txBody>
      </p:sp>
      <p:sp>
        <p:nvSpPr>
          <p:cNvPr id="5" name="TextBox 5"/>
          <p:cNvSpPr txBox="1"/>
          <p:nvPr/>
        </p:nvSpPr>
        <p:spPr>
          <a:xfrm>
            <a:off x="777240" y="853440"/>
            <a:ext cx="8248124" cy="849513"/>
          </a:xfrm>
          <a:prstGeom prst="rect">
            <a:avLst/>
          </a:prstGeom>
        </p:spPr>
        <p:txBody>
          <a:bodyPr lIns="0" tIns="0" rIns="0" bIns="0" rtlCol="0" anchor="t">
            <a:spAutoFit/>
          </a:bodyPr>
          <a:lstStyle/>
          <a:p>
            <a:pPr algn="l">
              <a:lnSpc>
                <a:spcPts val="6404"/>
              </a:lnSpc>
            </a:pPr>
            <a:r>
              <a:rPr lang="en-US" sz="6099">
                <a:solidFill>
                  <a:srgbClr val="FFFFFF"/>
                </a:solidFill>
                <a:latin typeface="Raleway 1 Heavy"/>
                <a:ea typeface="Raleway 1 Heavy"/>
                <a:cs typeface="Raleway 1 Heavy"/>
                <a:sym typeface="Raleway 1 Heavy"/>
              </a:rPr>
              <a:t>WHO WE ARE</a:t>
            </a:r>
          </a:p>
        </p:txBody>
      </p:sp>
      <p:grpSp>
        <p:nvGrpSpPr>
          <p:cNvPr id="6" name="Group 6"/>
          <p:cNvGrpSpPr/>
          <p:nvPr/>
        </p:nvGrpSpPr>
        <p:grpSpPr>
          <a:xfrm>
            <a:off x="0" y="0"/>
            <a:ext cx="10058400" cy="104451"/>
            <a:chOff x="0" y="0"/>
            <a:chExt cx="4451339" cy="46225"/>
          </a:xfrm>
        </p:grpSpPr>
        <p:sp>
          <p:nvSpPr>
            <p:cNvPr id="7" name="Freeform 7"/>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8" name="TextBox 8"/>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9" name="Group 9"/>
          <p:cNvGrpSpPr/>
          <p:nvPr/>
        </p:nvGrpSpPr>
        <p:grpSpPr>
          <a:xfrm>
            <a:off x="0" y="142549"/>
            <a:ext cx="10058400" cy="216990"/>
            <a:chOff x="0" y="0"/>
            <a:chExt cx="4451339" cy="96029"/>
          </a:xfrm>
        </p:grpSpPr>
        <p:sp>
          <p:nvSpPr>
            <p:cNvPr id="10" name="Freeform 10"/>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FFFFFF"/>
            </a:solidFill>
          </p:spPr>
          <p:txBody>
            <a:bodyPr/>
            <a:lstStyle/>
            <a:p>
              <a:endParaRPr lang="en-US"/>
            </a:p>
          </p:txBody>
        </p:sp>
        <p:sp>
          <p:nvSpPr>
            <p:cNvPr id="11" name="TextBox 11"/>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2644562">
            <a:off x="4013022" y="232707"/>
            <a:ext cx="8543856" cy="4650660"/>
          </a:xfrm>
          <a:custGeom>
            <a:avLst/>
            <a:gdLst>
              <a:gd name="connsiteX0" fmla="*/ 0 w 16230600"/>
              <a:gd name="connsiteY0" fmla="*/ 0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0 w 16230600"/>
              <a:gd name="connsiteY4" fmla="*/ 0 h 8392397"/>
              <a:gd name="connsiteX0" fmla="*/ 4642099 w 16230600"/>
              <a:gd name="connsiteY0" fmla="*/ 9118413 h 9118413"/>
              <a:gd name="connsiteX1" fmla="*/ 16230600 w 16230600"/>
              <a:gd name="connsiteY1" fmla="*/ 0 h 9118413"/>
              <a:gd name="connsiteX2" fmla="*/ 16230600 w 16230600"/>
              <a:gd name="connsiteY2" fmla="*/ 8392397 h 9118413"/>
              <a:gd name="connsiteX3" fmla="*/ 0 w 16230600"/>
              <a:gd name="connsiteY3" fmla="*/ 8392397 h 9118413"/>
              <a:gd name="connsiteX4" fmla="*/ 4642099 w 16230600"/>
              <a:gd name="connsiteY4" fmla="*/ 9118413 h 9118413"/>
              <a:gd name="connsiteX0" fmla="*/ 8554728 w 16230600"/>
              <a:gd name="connsiteY0" fmla="*/ 696313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8554728 w 16230600"/>
              <a:gd name="connsiteY4" fmla="*/ 696313 h 8392397"/>
              <a:gd name="connsiteX0" fmla="*/ 8090518 w 15766390"/>
              <a:gd name="connsiteY0" fmla="*/ 696313 h 8790291"/>
              <a:gd name="connsiteX1" fmla="*/ 15766390 w 15766390"/>
              <a:gd name="connsiteY1" fmla="*/ 0 h 8790291"/>
              <a:gd name="connsiteX2" fmla="*/ 15766390 w 15766390"/>
              <a:gd name="connsiteY2" fmla="*/ 8392397 h 8790291"/>
              <a:gd name="connsiteX3" fmla="*/ 0 w 15766390"/>
              <a:gd name="connsiteY3" fmla="*/ 8790291 h 8790291"/>
              <a:gd name="connsiteX4" fmla="*/ 8090518 w 15766390"/>
              <a:gd name="connsiteY4" fmla="*/ 696313 h 8790291"/>
              <a:gd name="connsiteX0" fmla="*/ 8090518 w 15766390"/>
              <a:gd name="connsiteY0" fmla="*/ 0 h 8093978"/>
              <a:gd name="connsiteX1" fmla="*/ 10593762 w 15766390"/>
              <a:gd name="connsiteY1" fmla="*/ 5769472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766390"/>
              <a:gd name="connsiteY0" fmla="*/ 0 h 8093978"/>
              <a:gd name="connsiteX1" fmla="*/ 12268236 w 15766390"/>
              <a:gd name="connsiteY1" fmla="*/ 4161315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318759"/>
              <a:gd name="connsiteY0" fmla="*/ 0 h 8093978"/>
              <a:gd name="connsiteX1" fmla="*/ 12268236 w 15318759"/>
              <a:gd name="connsiteY1" fmla="*/ 4161315 h 8093978"/>
              <a:gd name="connsiteX2" fmla="*/ 15318759 w 15318759"/>
              <a:gd name="connsiteY2" fmla="*/ 7513715 h 8093978"/>
              <a:gd name="connsiteX3" fmla="*/ 0 w 15318759"/>
              <a:gd name="connsiteY3" fmla="*/ 8093978 h 8093978"/>
              <a:gd name="connsiteX4" fmla="*/ 8090518 w 15318759"/>
              <a:gd name="connsiteY4" fmla="*/ 0 h 8093978"/>
              <a:gd name="connsiteX0" fmla="*/ 8090518 w 15467969"/>
              <a:gd name="connsiteY0" fmla="*/ 0 h 8093978"/>
              <a:gd name="connsiteX1" fmla="*/ 12268236 w 15467969"/>
              <a:gd name="connsiteY1" fmla="*/ 4161315 h 8093978"/>
              <a:gd name="connsiteX2" fmla="*/ 15467969 w 15467969"/>
              <a:gd name="connsiteY2" fmla="*/ 7397662 h 8093978"/>
              <a:gd name="connsiteX3" fmla="*/ 0 w 15467969"/>
              <a:gd name="connsiteY3" fmla="*/ 8093978 h 8093978"/>
              <a:gd name="connsiteX4" fmla="*/ 8090518 w 15467969"/>
              <a:gd name="connsiteY4" fmla="*/ 0 h 8093978"/>
              <a:gd name="connsiteX0" fmla="*/ 8090518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090518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4283" h="8093978">
                <a:moveTo>
                  <a:pt x="8123676" y="0"/>
                </a:moveTo>
                <a:lnTo>
                  <a:pt x="12301393" y="4128157"/>
                </a:lnTo>
                <a:lnTo>
                  <a:pt x="15534283" y="7331347"/>
                </a:lnTo>
                <a:lnTo>
                  <a:pt x="0" y="8093978"/>
                </a:lnTo>
                <a:lnTo>
                  <a:pt x="8123676" y="0"/>
                </a:lnTo>
                <a:close/>
              </a:path>
            </a:pathLst>
          </a:custGeom>
          <a:solidFill>
            <a:srgbClr val="C4E2F6"/>
          </a:solidFill>
        </p:spPr>
        <p:txBody>
          <a:bodyPr/>
          <a:lstStyle/>
          <a:p>
            <a:endParaRPr lang="en-US" sz="991" dirty="0"/>
          </a:p>
        </p:txBody>
      </p:sp>
      <p:sp>
        <p:nvSpPr>
          <p:cNvPr id="3" name="AutoShape 3"/>
          <p:cNvSpPr/>
          <p:nvPr/>
        </p:nvSpPr>
        <p:spPr>
          <a:xfrm>
            <a:off x="0" y="6881592"/>
            <a:ext cx="10077450" cy="914399"/>
          </a:xfrm>
          <a:prstGeom prst="rect">
            <a:avLst/>
          </a:prstGeom>
          <a:solidFill>
            <a:srgbClr val="1B447E"/>
          </a:solidFill>
        </p:spPr>
        <p:txBody>
          <a:bodyPr/>
          <a:lstStyle/>
          <a:p>
            <a:endParaRPr lang="en-US" sz="991"/>
          </a:p>
        </p:txBody>
      </p:sp>
      <p:sp>
        <p:nvSpPr>
          <p:cNvPr id="11" name="TextBox 10">
            <a:extLst>
              <a:ext uri="{FF2B5EF4-FFF2-40B4-BE49-F238E27FC236}">
                <a16:creationId xmlns:a16="http://schemas.microsoft.com/office/drawing/2014/main" id="{758F4F44-22C4-C2C3-079F-EFD31C69100D}"/>
              </a:ext>
            </a:extLst>
          </p:cNvPr>
          <p:cNvSpPr txBox="1"/>
          <p:nvPr/>
        </p:nvSpPr>
        <p:spPr>
          <a:xfrm>
            <a:off x="347536" y="1313878"/>
            <a:ext cx="2744662" cy="549381"/>
          </a:xfrm>
          <a:prstGeom prst="rect">
            <a:avLst/>
          </a:prstGeom>
          <a:noFill/>
        </p:spPr>
        <p:txBody>
          <a:bodyPr wrap="none" rtlCol="0">
            <a:spAutoFit/>
          </a:bodyPr>
          <a:lstStyle/>
          <a:p>
            <a:r>
              <a:rPr lang="en-US" sz="2970" dirty="0">
                <a:solidFill>
                  <a:schemeClr val="bg1"/>
                </a:solidFill>
                <a:latin typeface="Raleway Heavy Bold"/>
              </a:rPr>
              <a:t>Getting Started</a:t>
            </a:r>
          </a:p>
        </p:txBody>
      </p:sp>
      <p:pic>
        <p:nvPicPr>
          <p:cNvPr id="2050" name="Picture 2">
            <a:extLst>
              <a:ext uri="{FF2B5EF4-FFF2-40B4-BE49-F238E27FC236}">
                <a16:creationId xmlns:a16="http://schemas.microsoft.com/office/drawing/2014/main" id="{EF65BDF2-D9A8-2522-4C54-8F6697105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55" y="457200"/>
            <a:ext cx="5678257" cy="54436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963494-2BEE-D61A-271D-1F398787B234}"/>
              </a:ext>
            </a:extLst>
          </p:cNvPr>
          <p:cNvSpPr txBox="1"/>
          <p:nvPr/>
        </p:nvSpPr>
        <p:spPr>
          <a:xfrm>
            <a:off x="6096000" y="1303781"/>
            <a:ext cx="3981450" cy="1988237"/>
          </a:xfrm>
          <a:prstGeom prst="rect">
            <a:avLst/>
          </a:prstGeom>
          <a:noFill/>
        </p:spPr>
        <p:txBody>
          <a:bodyPr wrap="square" rtlCol="0">
            <a:spAutoFit/>
          </a:bodyPr>
          <a:lstStyle/>
          <a:p>
            <a:pPr algn="l" rtl="0" fontAlgn="base">
              <a:buFont typeface="Arial" panose="020B0604020202020204" pitchFamily="34" charset="0"/>
              <a:buChar char="•"/>
            </a:pPr>
            <a:r>
              <a:rPr lang="en-US" sz="1760" b="1" u="sng" dirty="0">
                <a:latin typeface="Raleway" pitchFamily="2" charset="0"/>
              </a:rPr>
              <a:t>Council Key = 441SKC</a:t>
            </a:r>
            <a:r>
              <a:rPr lang="en-US" sz="1760" dirty="0">
                <a:latin typeface="Raleway" pitchFamily="2" charset="0"/>
              </a:rPr>
              <a:t>​</a:t>
            </a:r>
            <a:endParaRPr lang="en-US" sz="1760" dirty="0">
              <a:latin typeface="Arial" panose="020B0604020202020204" pitchFamily="34" charset="0"/>
            </a:endParaRPr>
          </a:p>
          <a:p>
            <a:pPr algn="l" rtl="0" fontAlgn="base">
              <a:buFont typeface="Arial" panose="020B0604020202020204" pitchFamily="34" charset="0"/>
              <a:buChar char="•"/>
            </a:pPr>
            <a:r>
              <a:rPr lang="en-US" sz="1760" dirty="0">
                <a:latin typeface="Raleway" pitchFamily="2" charset="0"/>
              </a:rPr>
              <a:t>Choose District, Unit type and number from drop downs​</a:t>
            </a:r>
            <a:endParaRPr lang="en-US" sz="1760" dirty="0">
              <a:latin typeface="Arial" panose="020B0604020202020204" pitchFamily="34" charset="0"/>
            </a:endParaRPr>
          </a:p>
          <a:p>
            <a:pPr algn="l" rtl="0" fontAlgn="base">
              <a:buFont typeface="Arial" panose="020B0604020202020204" pitchFamily="34" charset="0"/>
              <a:buChar char="•"/>
            </a:pPr>
            <a:r>
              <a:rPr lang="en-US" sz="1760" dirty="0">
                <a:latin typeface="Raleway" pitchFamily="2" charset="0"/>
              </a:rPr>
              <a:t>Username must be unique​</a:t>
            </a:r>
            <a:endParaRPr lang="en-US" sz="1760" dirty="0">
              <a:latin typeface="Arial" panose="020B0604020202020204" pitchFamily="34" charset="0"/>
            </a:endParaRPr>
          </a:p>
          <a:p>
            <a:pPr algn="l" rtl="0" fontAlgn="base">
              <a:buFont typeface="Arial" panose="020B0604020202020204" pitchFamily="34" charset="0"/>
              <a:buChar char="•"/>
            </a:pPr>
            <a:r>
              <a:rPr lang="en-US" sz="1760" dirty="0">
                <a:latin typeface="Raleway" pitchFamily="2" charset="0"/>
              </a:rPr>
              <a:t>Can use same email if managing multiple units​</a:t>
            </a:r>
            <a:endParaRPr lang="en-US" sz="1760" dirty="0">
              <a:latin typeface="Arial" panose="020B0604020202020204" pitchFamily="34" charset="0"/>
            </a:endParaRPr>
          </a:p>
          <a:p>
            <a:pPr algn="l" rtl="0" fontAlgn="base">
              <a:buFont typeface="Arial" panose="020B0604020202020204" pitchFamily="34" charset="0"/>
              <a:buChar char="•"/>
            </a:pPr>
            <a:r>
              <a:rPr lang="en-US" sz="1760" dirty="0">
                <a:latin typeface="Raleway" pitchFamily="2" charset="0"/>
              </a:rPr>
              <a:t>Click “Next” to commit to the sale.</a:t>
            </a:r>
            <a:endParaRPr lang="en-US" sz="1760" dirty="0">
              <a:latin typeface="Arial" panose="020B0604020202020204" pitchFamily="34" charset="0"/>
            </a:endParaRPr>
          </a:p>
        </p:txBody>
      </p:sp>
    </p:spTree>
    <p:extLst>
      <p:ext uri="{BB962C8B-B14F-4D97-AF65-F5344CB8AC3E}">
        <p14:creationId xmlns:p14="http://schemas.microsoft.com/office/powerpoint/2010/main" val="3722200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2587842">
            <a:off x="4211615" y="-47123"/>
            <a:ext cx="8543856" cy="4818893"/>
          </a:xfrm>
          <a:custGeom>
            <a:avLst/>
            <a:gdLst>
              <a:gd name="connsiteX0" fmla="*/ 0 w 16230600"/>
              <a:gd name="connsiteY0" fmla="*/ 0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0 w 16230600"/>
              <a:gd name="connsiteY4" fmla="*/ 0 h 8392397"/>
              <a:gd name="connsiteX0" fmla="*/ 4642099 w 16230600"/>
              <a:gd name="connsiteY0" fmla="*/ 9118413 h 9118413"/>
              <a:gd name="connsiteX1" fmla="*/ 16230600 w 16230600"/>
              <a:gd name="connsiteY1" fmla="*/ 0 h 9118413"/>
              <a:gd name="connsiteX2" fmla="*/ 16230600 w 16230600"/>
              <a:gd name="connsiteY2" fmla="*/ 8392397 h 9118413"/>
              <a:gd name="connsiteX3" fmla="*/ 0 w 16230600"/>
              <a:gd name="connsiteY3" fmla="*/ 8392397 h 9118413"/>
              <a:gd name="connsiteX4" fmla="*/ 4642099 w 16230600"/>
              <a:gd name="connsiteY4" fmla="*/ 9118413 h 9118413"/>
              <a:gd name="connsiteX0" fmla="*/ 8554728 w 16230600"/>
              <a:gd name="connsiteY0" fmla="*/ 696313 h 8392397"/>
              <a:gd name="connsiteX1" fmla="*/ 16230600 w 16230600"/>
              <a:gd name="connsiteY1" fmla="*/ 0 h 8392397"/>
              <a:gd name="connsiteX2" fmla="*/ 16230600 w 16230600"/>
              <a:gd name="connsiteY2" fmla="*/ 8392397 h 8392397"/>
              <a:gd name="connsiteX3" fmla="*/ 0 w 16230600"/>
              <a:gd name="connsiteY3" fmla="*/ 8392397 h 8392397"/>
              <a:gd name="connsiteX4" fmla="*/ 8554728 w 16230600"/>
              <a:gd name="connsiteY4" fmla="*/ 696313 h 8392397"/>
              <a:gd name="connsiteX0" fmla="*/ 8090518 w 15766390"/>
              <a:gd name="connsiteY0" fmla="*/ 696313 h 8790291"/>
              <a:gd name="connsiteX1" fmla="*/ 15766390 w 15766390"/>
              <a:gd name="connsiteY1" fmla="*/ 0 h 8790291"/>
              <a:gd name="connsiteX2" fmla="*/ 15766390 w 15766390"/>
              <a:gd name="connsiteY2" fmla="*/ 8392397 h 8790291"/>
              <a:gd name="connsiteX3" fmla="*/ 0 w 15766390"/>
              <a:gd name="connsiteY3" fmla="*/ 8790291 h 8790291"/>
              <a:gd name="connsiteX4" fmla="*/ 8090518 w 15766390"/>
              <a:gd name="connsiteY4" fmla="*/ 696313 h 8790291"/>
              <a:gd name="connsiteX0" fmla="*/ 8090518 w 15766390"/>
              <a:gd name="connsiteY0" fmla="*/ 0 h 8093978"/>
              <a:gd name="connsiteX1" fmla="*/ 10593762 w 15766390"/>
              <a:gd name="connsiteY1" fmla="*/ 5769472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766390"/>
              <a:gd name="connsiteY0" fmla="*/ 0 h 8093978"/>
              <a:gd name="connsiteX1" fmla="*/ 12268236 w 15766390"/>
              <a:gd name="connsiteY1" fmla="*/ 4161315 h 8093978"/>
              <a:gd name="connsiteX2" fmla="*/ 15766390 w 15766390"/>
              <a:gd name="connsiteY2" fmla="*/ 7696084 h 8093978"/>
              <a:gd name="connsiteX3" fmla="*/ 0 w 15766390"/>
              <a:gd name="connsiteY3" fmla="*/ 8093978 h 8093978"/>
              <a:gd name="connsiteX4" fmla="*/ 8090518 w 15766390"/>
              <a:gd name="connsiteY4" fmla="*/ 0 h 8093978"/>
              <a:gd name="connsiteX0" fmla="*/ 8090518 w 15318759"/>
              <a:gd name="connsiteY0" fmla="*/ 0 h 8093978"/>
              <a:gd name="connsiteX1" fmla="*/ 12268236 w 15318759"/>
              <a:gd name="connsiteY1" fmla="*/ 4161315 h 8093978"/>
              <a:gd name="connsiteX2" fmla="*/ 15318759 w 15318759"/>
              <a:gd name="connsiteY2" fmla="*/ 7513715 h 8093978"/>
              <a:gd name="connsiteX3" fmla="*/ 0 w 15318759"/>
              <a:gd name="connsiteY3" fmla="*/ 8093978 h 8093978"/>
              <a:gd name="connsiteX4" fmla="*/ 8090518 w 15318759"/>
              <a:gd name="connsiteY4" fmla="*/ 0 h 8093978"/>
              <a:gd name="connsiteX0" fmla="*/ 8090518 w 15467969"/>
              <a:gd name="connsiteY0" fmla="*/ 0 h 8093978"/>
              <a:gd name="connsiteX1" fmla="*/ 12268236 w 15467969"/>
              <a:gd name="connsiteY1" fmla="*/ 4161315 h 8093978"/>
              <a:gd name="connsiteX2" fmla="*/ 15467969 w 15467969"/>
              <a:gd name="connsiteY2" fmla="*/ 7397662 h 8093978"/>
              <a:gd name="connsiteX3" fmla="*/ 0 w 15467969"/>
              <a:gd name="connsiteY3" fmla="*/ 8093978 h 8093978"/>
              <a:gd name="connsiteX4" fmla="*/ 8090518 w 15467969"/>
              <a:gd name="connsiteY4" fmla="*/ 0 h 8093978"/>
              <a:gd name="connsiteX0" fmla="*/ 8090518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090518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268236 w 15534283"/>
              <a:gd name="connsiteY1" fmla="*/ 4161315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 name="connsiteX0" fmla="*/ 8123676 w 15534283"/>
              <a:gd name="connsiteY0" fmla="*/ 0 h 8093978"/>
              <a:gd name="connsiteX1" fmla="*/ 12301393 w 15534283"/>
              <a:gd name="connsiteY1" fmla="*/ 4128157 h 8093978"/>
              <a:gd name="connsiteX2" fmla="*/ 15534283 w 15534283"/>
              <a:gd name="connsiteY2" fmla="*/ 7331347 h 8093978"/>
              <a:gd name="connsiteX3" fmla="*/ 0 w 15534283"/>
              <a:gd name="connsiteY3" fmla="*/ 8093978 h 8093978"/>
              <a:gd name="connsiteX4" fmla="*/ 8123676 w 15534283"/>
              <a:gd name="connsiteY4" fmla="*/ 0 h 809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4283" h="8093978">
                <a:moveTo>
                  <a:pt x="8123676" y="0"/>
                </a:moveTo>
                <a:lnTo>
                  <a:pt x="12301393" y="4128157"/>
                </a:lnTo>
                <a:lnTo>
                  <a:pt x="15534283" y="7331347"/>
                </a:lnTo>
                <a:lnTo>
                  <a:pt x="0" y="8093978"/>
                </a:lnTo>
                <a:lnTo>
                  <a:pt x="8123676" y="0"/>
                </a:lnTo>
                <a:close/>
              </a:path>
            </a:pathLst>
          </a:custGeom>
          <a:solidFill>
            <a:srgbClr val="C4E2F6"/>
          </a:solidFill>
        </p:spPr>
        <p:txBody>
          <a:bodyPr/>
          <a:lstStyle/>
          <a:p>
            <a:endParaRPr lang="en-US" sz="991" dirty="0"/>
          </a:p>
        </p:txBody>
      </p:sp>
      <p:sp>
        <p:nvSpPr>
          <p:cNvPr id="3" name="AutoShape 3"/>
          <p:cNvSpPr/>
          <p:nvPr/>
        </p:nvSpPr>
        <p:spPr>
          <a:xfrm>
            <a:off x="-9525" y="7155331"/>
            <a:ext cx="10077450" cy="612272"/>
          </a:xfrm>
          <a:prstGeom prst="rect">
            <a:avLst/>
          </a:prstGeom>
          <a:solidFill>
            <a:srgbClr val="1B447E"/>
          </a:solidFill>
        </p:spPr>
        <p:txBody>
          <a:bodyPr/>
          <a:lstStyle/>
          <a:p>
            <a:endParaRPr lang="en-US" sz="991"/>
          </a:p>
        </p:txBody>
      </p:sp>
      <p:pic>
        <p:nvPicPr>
          <p:cNvPr id="3074" name="Picture 2">
            <a:extLst>
              <a:ext uri="{FF2B5EF4-FFF2-40B4-BE49-F238E27FC236}">
                <a16:creationId xmlns:a16="http://schemas.microsoft.com/office/drawing/2014/main" id="{80658EE7-2E41-6669-0BC3-C4B421A0F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66" y="136027"/>
            <a:ext cx="6991393" cy="67912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0">
            <a:extLst>
              <a:ext uri="{FF2B5EF4-FFF2-40B4-BE49-F238E27FC236}">
                <a16:creationId xmlns:a16="http://schemas.microsoft.com/office/drawing/2014/main" id="{7CBCEEF7-F699-CE0D-17D4-4FAC65E50E28}"/>
              </a:ext>
            </a:extLst>
          </p:cNvPr>
          <p:cNvSpPr txBox="1"/>
          <p:nvPr/>
        </p:nvSpPr>
        <p:spPr>
          <a:xfrm>
            <a:off x="7292340" y="1629531"/>
            <a:ext cx="2660475" cy="294953"/>
          </a:xfrm>
          <a:prstGeom prst="rect">
            <a:avLst/>
          </a:prstGeom>
        </p:spPr>
        <p:txBody>
          <a:bodyPr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2288"/>
              </a:lnSpc>
            </a:pPr>
            <a:r>
              <a:rPr lang="en-US" sz="1980" b="1" u="sng" spc="176" dirty="0">
                <a:latin typeface="Raleway"/>
              </a:rPr>
              <a:t>Dashboard</a:t>
            </a:r>
          </a:p>
        </p:txBody>
      </p:sp>
      <p:sp>
        <p:nvSpPr>
          <p:cNvPr id="5" name="TextBox 11">
            <a:extLst>
              <a:ext uri="{FF2B5EF4-FFF2-40B4-BE49-F238E27FC236}">
                <a16:creationId xmlns:a16="http://schemas.microsoft.com/office/drawing/2014/main" id="{57205F16-31C2-C6D8-2D43-595851CDB99A}"/>
              </a:ext>
            </a:extLst>
          </p:cNvPr>
          <p:cNvSpPr txBox="1"/>
          <p:nvPr/>
        </p:nvSpPr>
        <p:spPr>
          <a:xfrm>
            <a:off x="7194659" y="2084070"/>
            <a:ext cx="2660475" cy="1775101"/>
          </a:xfrm>
          <a:prstGeom prst="rect">
            <a:avLst/>
          </a:prstGeom>
        </p:spPr>
        <p:txBody>
          <a:bodyPr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51460" indent="-251460">
              <a:lnSpc>
                <a:spcPts val="2002"/>
              </a:lnSpc>
              <a:buFont typeface="Arial" panose="020B0604020202020204" pitchFamily="34" charset="0"/>
              <a:buChar char="•"/>
            </a:pPr>
            <a:r>
              <a:rPr lang="en-US" sz="1430" spc="29" dirty="0">
                <a:latin typeface="Raleway"/>
              </a:rPr>
              <a:t>New order</a:t>
            </a:r>
          </a:p>
          <a:p>
            <a:pPr marL="251460" indent="-251460">
              <a:lnSpc>
                <a:spcPts val="2002"/>
              </a:lnSpc>
              <a:buFont typeface="Arial" panose="020B0604020202020204" pitchFamily="34" charset="0"/>
              <a:buChar char="•"/>
            </a:pPr>
            <a:r>
              <a:rPr lang="en-US" sz="1430" spc="29" dirty="0">
                <a:latin typeface="Raleway"/>
              </a:rPr>
              <a:t>Manage Orders</a:t>
            </a:r>
          </a:p>
          <a:p>
            <a:pPr marL="251460" indent="-251460">
              <a:lnSpc>
                <a:spcPts val="2002"/>
              </a:lnSpc>
              <a:buFont typeface="Arial" panose="020B0604020202020204" pitchFamily="34" charset="0"/>
              <a:buChar char="•"/>
            </a:pPr>
            <a:r>
              <a:rPr lang="en-US" sz="1430" spc="29" dirty="0">
                <a:latin typeface="Raleway"/>
              </a:rPr>
              <a:t>Prior Year’s Sales</a:t>
            </a:r>
          </a:p>
          <a:p>
            <a:pPr marL="251460" indent="-251460">
              <a:lnSpc>
                <a:spcPts val="2002"/>
              </a:lnSpc>
              <a:buFont typeface="Arial" panose="020B0604020202020204" pitchFamily="34" charset="0"/>
              <a:buChar char="•"/>
            </a:pPr>
            <a:r>
              <a:rPr lang="en-US" sz="1430" spc="29" dirty="0">
                <a:latin typeface="Raleway"/>
              </a:rPr>
              <a:t>Scout Seller IDs</a:t>
            </a:r>
          </a:p>
          <a:p>
            <a:pPr marL="251460" indent="-251460">
              <a:lnSpc>
                <a:spcPts val="2002"/>
              </a:lnSpc>
              <a:buFont typeface="Arial" panose="020B0604020202020204" pitchFamily="34" charset="0"/>
              <a:buChar char="•"/>
            </a:pPr>
            <a:r>
              <a:rPr lang="en-US" sz="1430" spc="29" dirty="0">
                <a:latin typeface="Raleway"/>
              </a:rPr>
              <a:t>Winners Circle</a:t>
            </a:r>
          </a:p>
          <a:p>
            <a:pPr marL="251460" indent="-251460">
              <a:lnSpc>
                <a:spcPts val="2002"/>
              </a:lnSpc>
              <a:buFont typeface="Arial" panose="020B0604020202020204" pitchFamily="34" charset="0"/>
              <a:buChar char="•"/>
            </a:pPr>
            <a:r>
              <a:rPr lang="en-US" sz="1430" spc="29" dirty="0">
                <a:latin typeface="Raleway"/>
              </a:rPr>
              <a:t>Worksheet Tool</a:t>
            </a:r>
          </a:p>
          <a:p>
            <a:pPr marL="251460" indent="-251460">
              <a:lnSpc>
                <a:spcPts val="2002"/>
              </a:lnSpc>
              <a:buFont typeface="Arial" panose="020B0604020202020204" pitchFamily="34" charset="0"/>
              <a:buChar char="•"/>
            </a:pPr>
            <a:r>
              <a:rPr lang="en-US" sz="1430" spc="29" dirty="0">
                <a:latin typeface="Raleway"/>
              </a:rPr>
              <a:t>Kernel Tracker</a:t>
            </a:r>
          </a:p>
        </p:txBody>
      </p:sp>
    </p:spTree>
    <p:extLst>
      <p:ext uri="{BB962C8B-B14F-4D97-AF65-F5344CB8AC3E}">
        <p14:creationId xmlns:p14="http://schemas.microsoft.com/office/powerpoint/2010/main" val="1434295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0A59550-9B12-B8E4-A758-73C7F8C5ABBF}"/>
              </a:ext>
            </a:extLst>
          </p:cNvPr>
          <p:cNvGrpSpPr/>
          <p:nvPr/>
        </p:nvGrpSpPr>
        <p:grpSpPr>
          <a:xfrm>
            <a:off x="1066800" y="762000"/>
            <a:ext cx="8122132" cy="5000321"/>
            <a:chOff x="0" y="52718"/>
            <a:chExt cx="8122132" cy="5000321"/>
          </a:xfrm>
        </p:grpSpPr>
        <p:pic>
          <p:nvPicPr>
            <p:cNvPr id="11" name="Picture 10">
              <a:extLst>
                <a:ext uri="{FF2B5EF4-FFF2-40B4-BE49-F238E27FC236}">
                  <a16:creationId xmlns:a16="http://schemas.microsoft.com/office/drawing/2014/main" id="{3F9C117F-E750-850E-D18C-7813F1D7C5BA}"/>
                </a:ext>
              </a:extLst>
            </p:cNvPr>
            <p:cNvPicPr>
              <a:picLocks noChangeAspect="1"/>
            </p:cNvPicPr>
            <p:nvPr/>
          </p:nvPicPr>
          <p:blipFill>
            <a:blip r:embed="rId2"/>
            <a:stretch>
              <a:fillRect/>
            </a:stretch>
          </p:blipFill>
          <p:spPr>
            <a:xfrm>
              <a:off x="228600" y="3200400"/>
              <a:ext cx="7315200" cy="1852639"/>
            </a:xfrm>
            <a:prstGeom prst="rect">
              <a:avLst/>
            </a:prstGeom>
          </p:spPr>
        </p:pic>
        <p:pic>
          <p:nvPicPr>
            <p:cNvPr id="9" name="Picture 8">
              <a:extLst>
                <a:ext uri="{FF2B5EF4-FFF2-40B4-BE49-F238E27FC236}">
                  <a16:creationId xmlns:a16="http://schemas.microsoft.com/office/drawing/2014/main" id="{E65532FC-D3A2-0C88-0464-A9123290BAF1}"/>
                </a:ext>
              </a:extLst>
            </p:cNvPr>
            <p:cNvPicPr>
              <a:picLocks noChangeAspect="1"/>
            </p:cNvPicPr>
            <p:nvPr/>
          </p:nvPicPr>
          <p:blipFill>
            <a:blip r:embed="rId3"/>
            <a:stretch>
              <a:fillRect/>
            </a:stretch>
          </p:blipFill>
          <p:spPr>
            <a:xfrm>
              <a:off x="0" y="52718"/>
              <a:ext cx="8122132" cy="3699918"/>
            </a:xfrm>
            <a:prstGeom prst="rect">
              <a:avLst/>
            </a:prstGeom>
          </p:spPr>
        </p:pic>
      </p:grpSp>
    </p:spTree>
    <p:extLst>
      <p:ext uri="{BB962C8B-B14F-4D97-AF65-F5344CB8AC3E}">
        <p14:creationId xmlns:p14="http://schemas.microsoft.com/office/powerpoint/2010/main" val="2771649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5400000">
            <a:off x="7762245" y="703592"/>
            <a:ext cx="1936469" cy="2904705"/>
          </a:xfrm>
          <a:prstGeom prst="rect">
            <a:avLst/>
          </a:prstGeom>
        </p:spPr>
      </p:pic>
      <p:sp>
        <p:nvSpPr>
          <p:cNvPr id="13" name="TextBox 12">
            <a:extLst>
              <a:ext uri="{FF2B5EF4-FFF2-40B4-BE49-F238E27FC236}">
                <a16:creationId xmlns:a16="http://schemas.microsoft.com/office/drawing/2014/main" id="{778C6035-FB03-52DC-EA35-2589485B953F}"/>
              </a:ext>
            </a:extLst>
          </p:cNvPr>
          <p:cNvSpPr txBox="1"/>
          <p:nvPr/>
        </p:nvSpPr>
        <p:spPr>
          <a:xfrm>
            <a:off x="2658870" y="543786"/>
            <a:ext cx="4740659" cy="549509"/>
          </a:xfrm>
          <a:prstGeom prst="rect">
            <a:avLst/>
          </a:prstGeom>
          <a:noFill/>
        </p:spPr>
        <p:txBody>
          <a:bodyPr wrap="square" rtlCol="0">
            <a:spAutoFit/>
          </a:bodyPr>
          <a:lstStyle/>
          <a:p>
            <a:r>
              <a:rPr lang="en-US" sz="2971" b="1" dirty="0"/>
              <a:t>Information/Communication</a:t>
            </a:r>
          </a:p>
        </p:txBody>
      </p:sp>
      <p:pic>
        <p:nvPicPr>
          <p:cNvPr id="4098" name="Picture 2">
            <a:extLst>
              <a:ext uri="{FF2B5EF4-FFF2-40B4-BE49-F238E27FC236}">
                <a16:creationId xmlns:a16="http://schemas.microsoft.com/office/drawing/2014/main" id="{1632FD33-3E02-B071-C4DB-BBD7741201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5629" y="3389334"/>
            <a:ext cx="1447800" cy="192864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E483C42-D492-858A-540E-1B446EC8B822}"/>
              </a:ext>
            </a:extLst>
          </p:cNvPr>
          <p:cNvSpPr txBox="1">
            <a:spLocks/>
          </p:cNvSpPr>
          <p:nvPr/>
        </p:nvSpPr>
        <p:spPr>
          <a:xfrm>
            <a:off x="5943600" y="5438495"/>
            <a:ext cx="3604260" cy="79905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en-US" sz="2200" dirty="0">
                <a:solidFill>
                  <a:schemeClr val="bg1"/>
                </a:solidFill>
                <a:hlinkClick r:id="rId4"/>
              </a:rPr>
              <a:t>James.Dockter@Scouting.org</a:t>
            </a:r>
            <a:endParaRPr lang="en-US" altLang="en-US" sz="2200" dirty="0">
              <a:solidFill>
                <a:schemeClr val="bg1"/>
              </a:solidFill>
            </a:endParaRPr>
          </a:p>
          <a:p>
            <a:pPr algn="ctr"/>
            <a:r>
              <a:rPr lang="en-US" altLang="en-US" sz="2200" dirty="0">
                <a:solidFill>
                  <a:schemeClr val="tx2"/>
                </a:solidFill>
              </a:rPr>
              <a:t>614.310.1327</a:t>
            </a:r>
          </a:p>
        </p:txBody>
      </p:sp>
      <p:sp>
        <p:nvSpPr>
          <p:cNvPr id="7" name="TextBox 6">
            <a:extLst>
              <a:ext uri="{FF2B5EF4-FFF2-40B4-BE49-F238E27FC236}">
                <a16:creationId xmlns:a16="http://schemas.microsoft.com/office/drawing/2014/main" id="{77D77B02-FFB5-6EBC-E389-EA173DDDF412}"/>
              </a:ext>
            </a:extLst>
          </p:cNvPr>
          <p:cNvSpPr txBox="1"/>
          <p:nvPr/>
        </p:nvSpPr>
        <p:spPr>
          <a:xfrm>
            <a:off x="1143000" y="1371600"/>
            <a:ext cx="5366385" cy="1446550"/>
          </a:xfrm>
          <a:prstGeom prst="rect">
            <a:avLst/>
          </a:prstGeom>
          <a:noFill/>
        </p:spPr>
        <p:txBody>
          <a:bodyPr wrap="square">
            <a:spAutoFit/>
          </a:bodyPr>
          <a:lstStyle/>
          <a:p>
            <a:pPr indent="251460" algn="ctr"/>
            <a:r>
              <a:rPr lang="en-US" sz="1760" dirty="0">
                <a:latin typeface="Calibri" panose="020F0502020204030204" pitchFamily="34" charset="0"/>
                <a:ea typeface="Calibri" panose="020F0502020204030204" pitchFamily="34" charset="0"/>
              </a:rPr>
              <a:t>District Kernels</a:t>
            </a:r>
          </a:p>
          <a:p>
            <a:pPr indent="251460"/>
            <a:r>
              <a:rPr lang="en-US" sz="1760" dirty="0">
                <a:latin typeface="Calibri" panose="020F0502020204030204" pitchFamily="34" charset="0"/>
                <a:ea typeface="Calibri" panose="020F0502020204030204" pitchFamily="34" charset="0"/>
              </a:rPr>
              <a:t>Polaris – Nataria Scales </a:t>
            </a:r>
            <a:r>
              <a:rPr lang="en-US" sz="1760" u="sng" dirty="0">
                <a:solidFill>
                  <a:srgbClr val="0000FF"/>
                </a:solidFill>
                <a:latin typeface="Calibri" panose="020F0502020204030204" pitchFamily="34" charset="0"/>
                <a:ea typeface="Calibri" panose="020F0502020204030204" pitchFamily="34" charset="0"/>
                <a:hlinkClick r:id="rId5"/>
              </a:rPr>
              <a:t>natljones_20@yahoo.com</a:t>
            </a:r>
            <a:r>
              <a:rPr lang="en-US" sz="1760" dirty="0">
                <a:latin typeface="Calibri" panose="020F0502020204030204" pitchFamily="34" charset="0"/>
                <a:ea typeface="Calibri" panose="020F0502020204030204" pitchFamily="34" charset="0"/>
              </a:rPr>
              <a:t> </a:t>
            </a:r>
          </a:p>
          <a:p>
            <a:pPr indent="251460"/>
            <a:r>
              <a:rPr lang="en-US" sz="1760" dirty="0">
                <a:latin typeface="Calibri" panose="020F0502020204030204" pitchFamily="34" charset="0"/>
                <a:ea typeface="Calibri" panose="020F0502020204030204" pitchFamily="34" charset="0"/>
              </a:rPr>
              <a:t>Gateway – Roger Bauer </a:t>
            </a:r>
            <a:r>
              <a:rPr lang="en-US" sz="1760" u="sng" dirty="0">
                <a:solidFill>
                  <a:srgbClr val="0000FF"/>
                </a:solidFill>
                <a:latin typeface="Calibri" panose="020F0502020204030204" pitchFamily="34" charset="0"/>
                <a:ea typeface="Calibri" panose="020F0502020204030204" pitchFamily="34" charset="0"/>
                <a:hlinkClick r:id="rId6"/>
              </a:rPr>
              <a:t>rxbauer@netscape.net</a:t>
            </a:r>
            <a:endParaRPr lang="en-US" sz="1760" dirty="0">
              <a:latin typeface="Calibri" panose="020F0502020204030204" pitchFamily="34" charset="0"/>
              <a:ea typeface="Calibri" panose="020F0502020204030204" pitchFamily="34" charset="0"/>
            </a:endParaRPr>
          </a:p>
          <a:p>
            <a:pPr indent="251460"/>
            <a:r>
              <a:rPr lang="en-US" sz="1760" dirty="0">
                <a:latin typeface="Calibri" panose="020F0502020204030204" pitchFamily="34" charset="0"/>
                <a:ea typeface="Calibri" panose="020F0502020204030204" pitchFamily="34" charset="0"/>
              </a:rPr>
              <a:t>Frontier – Natalie Knore </a:t>
            </a:r>
            <a:r>
              <a:rPr lang="en-US" sz="1760" u="sng" dirty="0">
                <a:solidFill>
                  <a:srgbClr val="0000FF"/>
                </a:solidFill>
                <a:latin typeface="Calibri" panose="020F0502020204030204" pitchFamily="34" charset="0"/>
                <a:ea typeface="Calibri" panose="020F0502020204030204" pitchFamily="34" charset="0"/>
                <a:hlinkClick r:id="rId7"/>
              </a:rPr>
              <a:t>faerychick27@yahoo.com</a:t>
            </a:r>
            <a:r>
              <a:rPr lang="en-US" sz="1760" dirty="0">
                <a:latin typeface="Calibri" panose="020F0502020204030204" pitchFamily="34" charset="0"/>
                <a:ea typeface="Calibri" panose="020F0502020204030204" pitchFamily="34" charset="0"/>
              </a:rPr>
              <a:t> </a:t>
            </a:r>
          </a:p>
          <a:p>
            <a:pPr indent="251460"/>
            <a:r>
              <a:rPr lang="en-US" sz="1760" dirty="0">
                <a:latin typeface="Calibri" panose="020F0502020204030204" pitchFamily="34" charset="0"/>
                <a:ea typeface="Calibri" panose="020F0502020204030204" pitchFamily="34" charset="0"/>
              </a:rPr>
              <a:t>Daybreak – Jeremy Boggs </a:t>
            </a:r>
            <a:r>
              <a:rPr lang="en-US" sz="1600" b="0" i="0" dirty="0">
                <a:effectLst/>
                <a:highlight>
                  <a:srgbClr val="FAFAFA"/>
                </a:highlight>
                <a:latin typeface="Roboto" panose="02000000000000000000" pitchFamily="2" charset="0"/>
                <a:hlinkClick r:id="rId8"/>
              </a:rPr>
              <a:t>jeremy.boggs@hapcap.org</a:t>
            </a:r>
            <a:r>
              <a:rPr lang="en-US" sz="1600" b="0" i="0" dirty="0">
                <a:effectLst/>
                <a:highlight>
                  <a:srgbClr val="FAFAFA"/>
                </a:highlight>
                <a:latin typeface="Roboto" panose="02000000000000000000" pitchFamily="2" charset="0"/>
              </a:rPr>
              <a:t> </a:t>
            </a:r>
            <a:endParaRPr lang="en-US" sz="1760" dirty="0">
              <a:latin typeface="Calibri" panose="020F0502020204030204" pitchFamily="34" charset="0"/>
              <a:ea typeface="Calibri" panose="020F0502020204030204" pitchFamily="34" charset="0"/>
            </a:endParaRPr>
          </a:p>
        </p:txBody>
      </p:sp>
      <p:pic>
        <p:nvPicPr>
          <p:cNvPr id="19" name="Picture 18">
            <a:extLst>
              <a:ext uri="{FF2B5EF4-FFF2-40B4-BE49-F238E27FC236}">
                <a16:creationId xmlns:a16="http://schemas.microsoft.com/office/drawing/2014/main" id="{3BCB6BDB-8DED-2ADD-29F4-449341F78CD5}"/>
              </a:ext>
            </a:extLst>
          </p:cNvPr>
          <p:cNvPicPr>
            <a:picLocks noChangeAspect="1"/>
          </p:cNvPicPr>
          <p:nvPr/>
        </p:nvPicPr>
        <p:blipFill>
          <a:blip r:embed="rId9"/>
          <a:stretch>
            <a:fillRect/>
          </a:stretch>
        </p:blipFill>
        <p:spPr>
          <a:xfrm>
            <a:off x="1143000" y="2884478"/>
            <a:ext cx="3886200" cy="4577421"/>
          </a:xfrm>
          <a:prstGeom prst="rect">
            <a:avLst/>
          </a:prstGeom>
        </p:spPr>
      </p:pic>
    </p:spTree>
    <p:extLst>
      <p:ext uri="{BB962C8B-B14F-4D97-AF65-F5344CB8AC3E}">
        <p14:creationId xmlns:p14="http://schemas.microsoft.com/office/powerpoint/2010/main" val="2774521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B447E"/>
        </a:solidFill>
        <a:effectLst/>
      </p:bgPr>
    </p:bg>
    <p:spTree>
      <p:nvGrpSpPr>
        <p:cNvPr id="1" name=""/>
        <p:cNvGrpSpPr/>
        <p:nvPr/>
      </p:nvGrpSpPr>
      <p:grpSpPr>
        <a:xfrm>
          <a:off x="0" y="0"/>
          <a:ext cx="0" cy="0"/>
          <a:chOff x="0" y="0"/>
          <a:chExt cx="0" cy="0"/>
        </a:xfrm>
      </p:grpSpPr>
      <p:grpSp>
        <p:nvGrpSpPr>
          <p:cNvPr id="2" name="Group 2"/>
          <p:cNvGrpSpPr/>
          <p:nvPr/>
        </p:nvGrpSpPr>
        <p:grpSpPr>
          <a:xfrm>
            <a:off x="6691389" y="-126728"/>
            <a:ext cx="2589771" cy="6156593"/>
            <a:chOff x="0" y="0"/>
            <a:chExt cx="1773358" cy="4215755"/>
          </a:xfrm>
        </p:grpSpPr>
        <p:sp>
          <p:nvSpPr>
            <p:cNvPr id="3" name="Freeform 3"/>
            <p:cNvSpPr/>
            <p:nvPr/>
          </p:nvSpPr>
          <p:spPr>
            <a:xfrm>
              <a:off x="0" y="0"/>
              <a:ext cx="1773357" cy="4215754"/>
            </a:xfrm>
            <a:custGeom>
              <a:avLst/>
              <a:gdLst/>
              <a:ahLst/>
              <a:cxnLst/>
              <a:rect l="l" t="t" r="r" b="b"/>
              <a:pathLst>
                <a:path w="1773357" h="4215754">
                  <a:moveTo>
                    <a:pt x="0" y="0"/>
                  </a:moveTo>
                  <a:lnTo>
                    <a:pt x="1773357" y="0"/>
                  </a:lnTo>
                  <a:lnTo>
                    <a:pt x="1773357" y="4215754"/>
                  </a:lnTo>
                  <a:lnTo>
                    <a:pt x="0" y="4215754"/>
                  </a:lnTo>
                  <a:close/>
                </a:path>
              </a:pathLst>
            </a:custGeom>
            <a:solidFill>
              <a:srgbClr val="C4E2F6">
                <a:alpha val="72941"/>
              </a:srgbClr>
            </a:solidFill>
          </p:spPr>
          <p:txBody>
            <a:bodyPr/>
            <a:lstStyle/>
            <a:p>
              <a:endParaRPr lang="en-US"/>
            </a:p>
          </p:txBody>
        </p:sp>
      </p:grpSp>
      <p:sp>
        <p:nvSpPr>
          <p:cNvPr id="4" name="AutoShape 4"/>
          <p:cNvSpPr/>
          <p:nvPr/>
        </p:nvSpPr>
        <p:spPr>
          <a:xfrm>
            <a:off x="707350" y="7028497"/>
            <a:ext cx="3696876" cy="0"/>
          </a:xfrm>
          <a:prstGeom prst="line">
            <a:avLst/>
          </a:prstGeom>
          <a:ln w="66675" cap="rnd">
            <a:solidFill>
              <a:srgbClr val="C4E2F6"/>
            </a:solidFill>
            <a:prstDash val="solid"/>
            <a:headEnd type="none" w="sm" len="sm"/>
            <a:tailEnd type="none" w="sm" len="sm"/>
          </a:ln>
        </p:spPr>
        <p:txBody>
          <a:bodyPr/>
          <a:lstStyle/>
          <a:p>
            <a:endParaRPr lang="en-US"/>
          </a:p>
        </p:txBody>
      </p:sp>
      <p:sp>
        <p:nvSpPr>
          <p:cNvPr id="5" name="Freeform 5"/>
          <p:cNvSpPr/>
          <p:nvPr/>
        </p:nvSpPr>
        <p:spPr>
          <a:xfrm>
            <a:off x="6305987" y="2265142"/>
            <a:ext cx="826865" cy="879643"/>
          </a:xfrm>
          <a:custGeom>
            <a:avLst/>
            <a:gdLst/>
            <a:ahLst/>
            <a:cxnLst/>
            <a:rect l="l" t="t" r="r" b="b"/>
            <a:pathLst>
              <a:path w="826865" h="879643">
                <a:moveTo>
                  <a:pt x="0" y="0"/>
                </a:moveTo>
                <a:lnTo>
                  <a:pt x="826865" y="0"/>
                </a:lnTo>
                <a:lnTo>
                  <a:pt x="826865" y="879644"/>
                </a:lnTo>
                <a:lnTo>
                  <a:pt x="0" y="879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6862796" y="777240"/>
            <a:ext cx="2246956" cy="831374"/>
          </a:xfrm>
          <a:custGeom>
            <a:avLst/>
            <a:gdLst/>
            <a:ahLst/>
            <a:cxnLst/>
            <a:rect l="l" t="t" r="r" b="b"/>
            <a:pathLst>
              <a:path w="2246956" h="831374">
                <a:moveTo>
                  <a:pt x="0" y="0"/>
                </a:moveTo>
                <a:lnTo>
                  <a:pt x="2246956" y="0"/>
                </a:lnTo>
                <a:lnTo>
                  <a:pt x="2246956" y="831374"/>
                </a:lnTo>
                <a:lnTo>
                  <a:pt x="0" y="831374"/>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5238256" y="4130855"/>
            <a:ext cx="3110894" cy="1376403"/>
          </a:xfrm>
          <a:prstGeom prst="rect">
            <a:avLst/>
          </a:prstGeom>
        </p:spPr>
        <p:txBody>
          <a:bodyPr lIns="0" tIns="0" rIns="0" bIns="0" rtlCol="0" anchor="t">
            <a:spAutoFit/>
          </a:bodyPr>
          <a:lstStyle/>
          <a:p>
            <a:pPr marL="0" lvl="0" indent="0" algn="l">
              <a:lnSpc>
                <a:spcPts val="10181"/>
              </a:lnSpc>
              <a:spcBef>
                <a:spcPct val="0"/>
              </a:spcBef>
            </a:pPr>
            <a:r>
              <a:rPr lang="en-US" sz="10495" spc="-115">
                <a:solidFill>
                  <a:srgbClr val="FFFFFF"/>
                </a:solidFill>
                <a:latin typeface="Raleway 1 Heavy"/>
                <a:ea typeface="Raleway 1 Heavy"/>
                <a:cs typeface="Raleway 1 Heavy"/>
                <a:sym typeface="Raleway 1 Heavy"/>
              </a:rPr>
              <a:t>YOU </a:t>
            </a:r>
          </a:p>
        </p:txBody>
      </p:sp>
      <p:sp>
        <p:nvSpPr>
          <p:cNvPr id="8" name="TextBox 8"/>
          <p:cNvSpPr txBox="1"/>
          <p:nvPr/>
        </p:nvSpPr>
        <p:spPr>
          <a:xfrm>
            <a:off x="0" y="2924039"/>
            <a:ext cx="6305987" cy="1376403"/>
          </a:xfrm>
          <a:prstGeom prst="rect">
            <a:avLst/>
          </a:prstGeom>
        </p:spPr>
        <p:txBody>
          <a:bodyPr lIns="0" tIns="0" rIns="0" bIns="0" rtlCol="0" anchor="t">
            <a:spAutoFit/>
          </a:bodyPr>
          <a:lstStyle/>
          <a:p>
            <a:pPr algn="r">
              <a:lnSpc>
                <a:spcPts val="10181"/>
              </a:lnSpc>
            </a:pPr>
            <a:r>
              <a:rPr lang="en-US" sz="10495" spc="-167">
                <a:solidFill>
                  <a:srgbClr val="FFFFFF"/>
                </a:solidFill>
                <a:latin typeface="Raleway 1 Heavy"/>
                <a:ea typeface="Raleway 1 Heavy"/>
                <a:cs typeface="Raleway 1 Heavy"/>
                <a:sym typeface="Raleway 1 Heavy"/>
              </a:rPr>
              <a:t>THANK </a:t>
            </a:r>
          </a:p>
        </p:txBody>
      </p:sp>
      <p:sp>
        <p:nvSpPr>
          <p:cNvPr id="9" name="TextBox 9"/>
          <p:cNvSpPr txBox="1"/>
          <p:nvPr/>
        </p:nvSpPr>
        <p:spPr>
          <a:xfrm>
            <a:off x="2555788" y="6191293"/>
            <a:ext cx="5119683" cy="444836"/>
          </a:xfrm>
          <a:prstGeom prst="rect">
            <a:avLst/>
          </a:prstGeom>
        </p:spPr>
        <p:txBody>
          <a:bodyPr lIns="0" tIns="0" rIns="0" bIns="0" rtlCol="0" anchor="t">
            <a:spAutoFit/>
          </a:bodyPr>
          <a:lstStyle/>
          <a:p>
            <a:pPr algn="l">
              <a:lnSpc>
                <a:spcPts val="3614"/>
              </a:lnSpc>
            </a:pPr>
            <a:r>
              <a:rPr lang="en-US" sz="2581">
                <a:solidFill>
                  <a:srgbClr val="FFFFFF"/>
                </a:solidFill>
                <a:latin typeface="Raleway 1"/>
                <a:ea typeface="Raleway 1"/>
                <a:cs typeface="Raleway 1"/>
                <a:sym typeface="Raleway 1"/>
              </a:rPr>
              <a:t>FOR SUPPORTING SCOUTING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C9D9BD-F187-C724-7E86-E9BAC7D5FE7B}"/>
              </a:ext>
            </a:extLst>
          </p:cNvPr>
          <p:cNvSpPr txBox="1"/>
          <p:nvPr/>
        </p:nvSpPr>
        <p:spPr>
          <a:xfrm>
            <a:off x="838200" y="105991"/>
            <a:ext cx="8077200" cy="549381"/>
          </a:xfrm>
          <a:prstGeom prst="rect">
            <a:avLst/>
          </a:prstGeom>
          <a:noFill/>
        </p:spPr>
        <p:txBody>
          <a:bodyPr wrap="square" rtlCol="0">
            <a:spAutoFit/>
          </a:bodyPr>
          <a:lstStyle/>
          <a:p>
            <a:r>
              <a:rPr lang="en-US" sz="2970" dirty="0">
                <a:solidFill>
                  <a:schemeClr val="tx2"/>
                </a:solidFill>
                <a:latin typeface="Raleway Heavy Bold"/>
              </a:rPr>
              <a:t>2024 Simon Kenton Council Popcorn Calendar</a:t>
            </a:r>
          </a:p>
        </p:txBody>
      </p:sp>
      <p:sp>
        <p:nvSpPr>
          <p:cNvPr id="4" name="TextBox 3">
            <a:extLst>
              <a:ext uri="{FF2B5EF4-FFF2-40B4-BE49-F238E27FC236}">
                <a16:creationId xmlns:a16="http://schemas.microsoft.com/office/drawing/2014/main" id="{303F986E-B8A6-BF04-6996-496537429B3B}"/>
              </a:ext>
            </a:extLst>
          </p:cNvPr>
          <p:cNvSpPr txBox="1"/>
          <p:nvPr/>
        </p:nvSpPr>
        <p:spPr>
          <a:xfrm>
            <a:off x="-31959" y="655372"/>
            <a:ext cx="4908759" cy="4057714"/>
          </a:xfrm>
          <a:prstGeom prst="rect">
            <a:avLst/>
          </a:prstGeom>
          <a:noFill/>
        </p:spPr>
        <p:txBody>
          <a:bodyPr wrap="square">
            <a:spAutoFit/>
          </a:bodyPr>
          <a:lstStyle/>
          <a:p>
            <a:pPr algn="ctr" rtl="0" fontAlgn="base"/>
            <a:r>
              <a:rPr lang="en-US" sz="1540" b="1" u="sng" dirty="0">
                <a:solidFill>
                  <a:srgbClr val="000000"/>
                </a:solidFill>
                <a:latin typeface="Times New Roman" panose="02020603050405020304" pitchFamily="18" charset="0"/>
              </a:rPr>
              <a:t>Order, Distribution and Return Information:</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578"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Pecatonica River Online Store is Open: </a:t>
            </a:r>
            <a:r>
              <a:rPr lang="en-US" sz="1540" dirty="0">
                <a:solidFill>
                  <a:srgbClr val="000000"/>
                </a:solidFill>
                <a:latin typeface="WordVisiCarriageReturn_MSFontService"/>
              </a:rPr>
              <a:t> </a:t>
            </a:r>
            <a:br>
              <a:rPr lang="en-US" sz="1540" dirty="0">
                <a:solidFill>
                  <a:srgbClr val="000000"/>
                </a:solidFill>
                <a:latin typeface="WordVisiCarriageReturn_MSFontService"/>
              </a:rPr>
            </a:br>
            <a:r>
              <a:rPr lang="en-US" sz="1540" dirty="0">
                <a:solidFill>
                  <a:srgbClr val="000000"/>
                </a:solidFill>
                <a:latin typeface="Times New Roman" panose="02020603050405020304" pitchFamily="18" charset="0"/>
              </a:rPr>
              <a:t>Thursday, August 1</a:t>
            </a:r>
            <a:r>
              <a:rPr lang="en-US" sz="1540" baseline="30000" dirty="0">
                <a:solidFill>
                  <a:srgbClr val="000000"/>
                </a:solidFill>
                <a:latin typeface="Times New Roman" panose="02020603050405020304" pitchFamily="18" charset="0"/>
              </a:rPr>
              <a:t>st</a:t>
            </a:r>
            <a:r>
              <a:rPr lang="en-US" sz="1540" dirty="0">
                <a:solidFill>
                  <a:srgbClr val="000000"/>
                </a:solidFill>
                <a:latin typeface="Times New Roman" panose="02020603050405020304" pitchFamily="18" charset="0"/>
              </a:rPr>
              <a:t>  – Sunday, November 24</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99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Show &amp; Sell Orders Due: </a:t>
            </a:r>
            <a:r>
              <a:rPr lang="en-US" sz="1540" dirty="0">
                <a:solidFill>
                  <a:srgbClr val="000000"/>
                </a:solidFill>
                <a:latin typeface="WordVisiCarriageReturn_MSFontService"/>
              </a:rPr>
              <a:t> </a:t>
            </a:r>
            <a:br>
              <a:rPr lang="en-US" sz="1540" dirty="0">
                <a:solidFill>
                  <a:srgbClr val="000000"/>
                </a:solidFill>
                <a:latin typeface="WordVisiCarriageReturn_MSFontService"/>
              </a:rPr>
            </a:br>
            <a:r>
              <a:rPr lang="en-US" sz="1540" dirty="0">
                <a:solidFill>
                  <a:srgbClr val="000000"/>
                </a:solidFill>
                <a:latin typeface="Times New Roman" panose="02020603050405020304" pitchFamily="18" charset="0"/>
              </a:rPr>
              <a:t>Friday, August 16</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99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Show &amp; Sell Distribution: </a:t>
            </a:r>
            <a:r>
              <a:rPr lang="en-US" sz="1540" dirty="0">
                <a:solidFill>
                  <a:srgbClr val="000000"/>
                </a:solidFill>
                <a:latin typeface="WordVisiCarriageReturn_MSFontService"/>
              </a:rPr>
              <a:t> </a:t>
            </a:r>
            <a:br>
              <a:rPr lang="en-US" sz="1540" dirty="0">
                <a:solidFill>
                  <a:srgbClr val="000000"/>
                </a:solidFill>
                <a:latin typeface="WordVisiCarriageReturn_MSFontService"/>
              </a:rPr>
            </a:br>
            <a:r>
              <a:rPr lang="en-US" sz="1540" dirty="0">
                <a:solidFill>
                  <a:srgbClr val="000000"/>
                </a:solidFill>
                <a:latin typeface="Times New Roman" panose="02020603050405020304" pitchFamily="18" charset="0"/>
              </a:rPr>
              <a:t>Wednesday, September 4</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 Saturday, September 7</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990" b="1" dirty="0">
                <a:solidFill>
                  <a:srgbClr val="000000"/>
                </a:solidFill>
                <a:latin typeface="Times New Roman" panose="02020603050405020304" pitchFamily="18" charset="0"/>
              </a:rPr>
              <a:t>*</a:t>
            </a:r>
            <a:r>
              <a:rPr lang="en-US" sz="990" dirty="0">
                <a:solidFill>
                  <a:srgbClr val="000000"/>
                </a:solidFill>
                <a:latin typeface="Times New Roman" panose="02020603050405020304" pitchFamily="18" charset="0"/>
              </a:rPr>
              <a:t>Specifics vary by District </a:t>
            </a:r>
            <a:endParaRPr lang="en-US" sz="1540" dirty="0">
              <a:solidFill>
                <a:srgbClr val="000000"/>
              </a:solidFill>
              <a:latin typeface="Segoe UI" panose="020B0502040204020203" pitchFamily="34" charset="0"/>
            </a:endParaRPr>
          </a:p>
          <a:p>
            <a:pPr algn="ctr" rtl="0" fontAlgn="base"/>
            <a:r>
              <a:rPr lang="en-US" sz="99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Show &amp; Sell Sale Starts: </a:t>
            </a:r>
            <a:r>
              <a:rPr lang="en-US" sz="1540" dirty="0">
                <a:solidFill>
                  <a:srgbClr val="000000"/>
                </a:solidFill>
                <a:latin typeface="WordVisiCarriageReturn_MSFontService"/>
              </a:rPr>
              <a:t> </a:t>
            </a:r>
            <a:br>
              <a:rPr lang="en-US" sz="1540" dirty="0">
                <a:solidFill>
                  <a:srgbClr val="000000"/>
                </a:solidFill>
                <a:latin typeface="WordVisiCarriageReturn_MSFontService"/>
              </a:rPr>
            </a:br>
            <a:r>
              <a:rPr lang="en-US" sz="1540" dirty="0">
                <a:solidFill>
                  <a:srgbClr val="000000"/>
                </a:solidFill>
                <a:latin typeface="Times New Roman" panose="02020603050405020304" pitchFamily="18" charset="0"/>
              </a:rPr>
              <a:t>Saturday, September 7</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76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1</a:t>
            </a:r>
            <a:r>
              <a:rPr lang="en-US" sz="990" baseline="30000" dirty="0">
                <a:solidFill>
                  <a:srgbClr val="000000"/>
                </a:solidFill>
                <a:latin typeface="Times New Roman" panose="02020603050405020304" pitchFamily="18" charset="0"/>
              </a:rPr>
              <a:t>st</a:t>
            </a:r>
            <a:r>
              <a:rPr lang="en-US" sz="1540" dirty="0">
                <a:solidFill>
                  <a:srgbClr val="000000"/>
                </a:solidFill>
                <a:latin typeface="Times New Roman" panose="02020603050405020304" pitchFamily="18" charset="0"/>
              </a:rPr>
              <a:t> Swap Day: Saturday, September 21</a:t>
            </a:r>
            <a:r>
              <a:rPr lang="en-US" sz="1540" baseline="30000" dirty="0">
                <a:solidFill>
                  <a:srgbClr val="000000"/>
                </a:solidFill>
                <a:latin typeface="Times New Roman" panose="02020603050405020304" pitchFamily="18" charset="0"/>
              </a:rPr>
              <a:t>st</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2</a:t>
            </a:r>
            <a:r>
              <a:rPr lang="en-US" sz="990" baseline="30000" dirty="0">
                <a:solidFill>
                  <a:srgbClr val="000000"/>
                </a:solidFill>
                <a:latin typeface="Times New Roman" panose="02020603050405020304" pitchFamily="18" charset="0"/>
              </a:rPr>
              <a:t>nd</a:t>
            </a:r>
            <a:r>
              <a:rPr lang="en-US" sz="1540" dirty="0">
                <a:solidFill>
                  <a:srgbClr val="000000"/>
                </a:solidFill>
                <a:latin typeface="Times New Roman" panose="02020603050405020304" pitchFamily="18" charset="0"/>
              </a:rPr>
              <a:t> Swap Day: Saturday, October 12</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3</a:t>
            </a:r>
            <a:r>
              <a:rPr lang="en-US" sz="990" baseline="30000" dirty="0">
                <a:solidFill>
                  <a:srgbClr val="000000"/>
                </a:solidFill>
                <a:latin typeface="Times New Roman" panose="02020603050405020304" pitchFamily="18" charset="0"/>
              </a:rPr>
              <a:t>rd</a:t>
            </a:r>
            <a:r>
              <a:rPr lang="en-US" sz="1540" dirty="0">
                <a:solidFill>
                  <a:srgbClr val="000000"/>
                </a:solidFill>
                <a:latin typeface="Times New Roman" panose="02020603050405020304" pitchFamily="18" charset="0"/>
              </a:rPr>
              <a:t> Swap Day: Saturday, October 19</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99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p:txBody>
      </p:sp>
      <p:sp>
        <p:nvSpPr>
          <p:cNvPr id="8" name="TextBox 7">
            <a:extLst>
              <a:ext uri="{FF2B5EF4-FFF2-40B4-BE49-F238E27FC236}">
                <a16:creationId xmlns:a16="http://schemas.microsoft.com/office/drawing/2014/main" id="{047D99C7-267D-537F-C192-6AF1839274B4}"/>
              </a:ext>
            </a:extLst>
          </p:cNvPr>
          <p:cNvSpPr txBox="1"/>
          <p:nvPr/>
        </p:nvSpPr>
        <p:spPr>
          <a:xfrm>
            <a:off x="4876800" y="4223585"/>
            <a:ext cx="5168357" cy="3562514"/>
          </a:xfrm>
          <a:prstGeom prst="rect">
            <a:avLst/>
          </a:prstGeom>
          <a:noFill/>
        </p:spPr>
        <p:txBody>
          <a:bodyPr wrap="square">
            <a:spAutoFit/>
          </a:bodyPr>
          <a:lstStyle/>
          <a:p>
            <a:pPr algn="ctr" rtl="0" fontAlgn="base"/>
            <a:r>
              <a:rPr lang="en-US" sz="1540" dirty="0">
                <a:solidFill>
                  <a:srgbClr val="000000"/>
                </a:solidFill>
                <a:latin typeface="Times New Roman" panose="02020603050405020304" pitchFamily="18" charset="0"/>
              </a:rPr>
              <a:t>Final Swap Day/Super Saturday/Last Day of Show-n-Sell: </a:t>
            </a:r>
            <a:r>
              <a:rPr lang="en-US" sz="1540" dirty="0">
                <a:solidFill>
                  <a:srgbClr val="000000"/>
                </a:solidFill>
                <a:latin typeface="WordVisiCarriageReturn_MSFontService"/>
              </a:rPr>
              <a:t> </a:t>
            </a:r>
            <a:br>
              <a:rPr lang="en-US" sz="1540" dirty="0">
                <a:solidFill>
                  <a:srgbClr val="000000"/>
                </a:solidFill>
                <a:latin typeface="WordVisiCarriageReturn_MSFontService"/>
              </a:rPr>
            </a:br>
            <a:r>
              <a:rPr lang="en-US" sz="1540" dirty="0">
                <a:solidFill>
                  <a:srgbClr val="000000"/>
                </a:solidFill>
                <a:latin typeface="Times New Roman" panose="02020603050405020304" pitchFamily="18" charset="0"/>
              </a:rPr>
              <a:t>Saturday, November 2</a:t>
            </a:r>
            <a:r>
              <a:rPr lang="en-US" sz="1540" baseline="30000" dirty="0">
                <a:solidFill>
                  <a:srgbClr val="000000"/>
                </a:solidFill>
                <a:latin typeface="Times New Roman" panose="02020603050405020304" pitchFamily="18" charset="0"/>
              </a:rPr>
              <a:t>nd</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050" b="1" dirty="0">
                <a:solidFill>
                  <a:srgbClr val="000000"/>
                </a:solidFill>
                <a:latin typeface="Times New Roman" panose="02020603050405020304" pitchFamily="18" charset="0"/>
              </a:rPr>
              <a:t>*</a:t>
            </a:r>
            <a:r>
              <a:rPr lang="en-US" sz="1050" dirty="0">
                <a:solidFill>
                  <a:srgbClr val="000000"/>
                </a:solidFill>
                <a:latin typeface="Times New Roman" panose="02020603050405020304" pitchFamily="18" charset="0"/>
              </a:rPr>
              <a:t>Final opportunity to return popcorn </a:t>
            </a:r>
            <a:r>
              <a:rPr lang="en-US" sz="1050" b="1" dirty="0">
                <a:solidFill>
                  <a:srgbClr val="000000"/>
                </a:solidFill>
                <a:latin typeface="Times New Roman" panose="02020603050405020304" pitchFamily="18" charset="0"/>
              </a:rPr>
              <a:t>**</a:t>
            </a:r>
            <a:r>
              <a:rPr lang="en-US" sz="1050" b="1" u="sng" dirty="0">
                <a:solidFill>
                  <a:srgbClr val="000000"/>
                </a:solidFill>
                <a:latin typeface="Times New Roman" panose="02020603050405020304" pitchFamily="18" charset="0"/>
              </a:rPr>
              <a:t>no returns on chocolate products</a:t>
            </a:r>
            <a:r>
              <a:rPr lang="en-US" sz="99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99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Take-Orders Due: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Monday, November 4</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99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Take Order Distribution: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Wednesday, November 14</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r>
              <a:rPr lang="en-US" sz="990" baseline="30000" dirty="0">
                <a:solidFill>
                  <a:srgbClr val="000000"/>
                </a:solidFill>
                <a:latin typeface="Times New Roman" panose="02020603050405020304" pitchFamily="18" charset="0"/>
              </a:rPr>
              <a:t> </a:t>
            </a:r>
            <a:r>
              <a:rPr lang="en-US" sz="1540" dirty="0">
                <a:solidFill>
                  <a:srgbClr val="000000"/>
                </a:solidFill>
                <a:latin typeface="Times New Roman" panose="02020603050405020304" pitchFamily="18" charset="0"/>
              </a:rPr>
              <a:t>– Saturday, November 16</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990" b="1" dirty="0">
                <a:solidFill>
                  <a:srgbClr val="000000"/>
                </a:solidFill>
                <a:latin typeface="Times New Roman" panose="02020603050405020304" pitchFamily="18" charset="0"/>
              </a:rPr>
              <a:t>*</a:t>
            </a:r>
            <a:r>
              <a:rPr lang="en-US" sz="990" dirty="0">
                <a:solidFill>
                  <a:srgbClr val="000000"/>
                </a:solidFill>
                <a:latin typeface="Times New Roman" panose="02020603050405020304" pitchFamily="18" charset="0"/>
              </a:rPr>
              <a:t>Specifics vary by District </a:t>
            </a:r>
            <a:endParaRPr lang="en-US" sz="1540" dirty="0">
              <a:solidFill>
                <a:srgbClr val="000000"/>
              </a:solidFill>
              <a:latin typeface="Segoe UI" panose="020B0502040204020203" pitchFamily="34" charset="0"/>
            </a:endParaRPr>
          </a:p>
          <a:p>
            <a:pPr algn="ctr" rtl="0" fontAlgn="base"/>
            <a:r>
              <a:rPr lang="en-US" sz="176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540" dirty="0">
                <a:solidFill>
                  <a:srgbClr val="000000"/>
                </a:solidFill>
                <a:latin typeface="Times New Roman" panose="02020603050405020304" pitchFamily="18" charset="0"/>
              </a:rPr>
              <a:t>Last Day to Place Prize Orders &amp; Invoices Paid in Full:</a:t>
            </a:r>
            <a:r>
              <a:rPr lang="en-US" sz="1540" dirty="0">
                <a:solidFill>
                  <a:srgbClr val="000000"/>
                </a:solidFill>
                <a:latin typeface="WordVisiCarriageReturn_MSFontService"/>
              </a:rPr>
              <a:t> </a:t>
            </a:r>
            <a:br>
              <a:rPr lang="en-US" sz="1540" dirty="0">
                <a:solidFill>
                  <a:srgbClr val="000000"/>
                </a:solidFill>
                <a:latin typeface="WordVisiCarriageReturn_MSFontService"/>
              </a:rPr>
            </a:br>
            <a:r>
              <a:rPr lang="en-US" sz="1540" dirty="0">
                <a:solidFill>
                  <a:srgbClr val="000000"/>
                </a:solidFill>
                <a:latin typeface="Times New Roman" panose="02020603050405020304" pitchFamily="18" charset="0"/>
              </a:rPr>
              <a:t>Friday, December 6</a:t>
            </a:r>
            <a:r>
              <a:rPr lang="en-US" sz="1540" baseline="30000" dirty="0">
                <a:solidFill>
                  <a:srgbClr val="000000"/>
                </a:solidFill>
                <a:latin typeface="Times New Roman" panose="02020603050405020304" pitchFamily="18" charset="0"/>
              </a:rPr>
              <a:t>th</a:t>
            </a:r>
            <a:r>
              <a:rPr lang="en-US" sz="1540" dirty="0">
                <a:solidFill>
                  <a:srgbClr val="000000"/>
                </a:solidFill>
                <a:latin typeface="Times New Roman" panose="02020603050405020304" pitchFamily="18" charset="0"/>
              </a:rPr>
              <a:t>  </a:t>
            </a:r>
            <a:endParaRPr lang="en-US" sz="1540" dirty="0">
              <a:solidFill>
                <a:srgbClr val="000000"/>
              </a:solidFill>
              <a:latin typeface="Segoe UI" panose="020B0502040204020203" pitchFamily="34" charset="0"/>
            </a:endParaRPr>
          </a:p>
          <a:p>
            <a:pPr algn="ctr" rtl="0" fontAlgn="base"/>
            <a:r>
              <a:rPr lang="en-US" sz="1050" dirty="0">
                <a:solidFill>
                  <a:srgbClr val="000000"/>
                </a:solidFill>
                <a:latin typeface="Times New Roman" panose="02020603050405020304" pitchFamily="18" charset="0"/>
              </a:rPr>
              <a:t> </a:t>
            </a:r>
            <a:endParaRPr lang="en-US" sz="1050" dirty="0">
              <a:solidFill>
                <a:srgbClr val="000000"/>
              </a:solidFill>
              <a:latin typeface="Segoe UI" panose="020B0502040204020203" pitchFamily="34" charset="0"/>
            </a:endParaRPr>
          </a:p>
          <a:p>
            <a:pPr algn="ctr" rtl="0" fontAlgn="base"/>
            <a:r>
              <a:rPr lang="en-US" sz="1050" b="1" u="sng" dirty="0">
                <a:solidFill>
                  <a:srgbClr val="000000"/>
                </a:solidFill>
                <a:latin typeface="Times New Roman" panose="02020603050405020304" pitchFamily="18" charset="0"/>
              </a:rPr>
              <a:t>**The Simon Kenton Council will not be accepting returns of Chocolate Products. The list of chocolate products for 2024 includes Sea Salt Splash, Peanut Butter Cup, Chocolate Pretzels, and the Chocolate Lover’s Collection.</a:t>
            </a:r>
            <a:r>
              <a:rPr lang="en-US" sz="1050" dirty="0">
                <a:solidFill>
                  <a:srgbClr val="000000"/>
                </a:solidFill>
                <a:latin typeface="Times New Roman" panose="02020603050405020304" pitchFamily="18" charset="0"/>
              </a:rPr>
              <a:t> </a:t>
            </a:r>
            <a:endParaRPr lang="en-US" sz="1050" dirty="0">
              <a:solidFill>
                <a:srgbClr val="000000"/>
              </a:solidFill>
              <a:latin typeface="Segoe UI" panose="020B0502040204020203" pitchFamily="34" charset="0"/>
            </a:endParaRPr>
          </a:p>
        </p:txBody>
      </p:sp>
      <p:pic>
        <p:nvPicPr>
          <p:cNvPr id="3" name="Picture 2">
            <a:extLst>
              <a:ext uri="{FF2B5EF4-FFF2-40B4-BE49-F238E27FC236}">
                <a16:creationId xmlns:a16="http://schemas.microsoft.com/office/drawing/2014/main" id="{DE6E6CE0-D4BC-DA8E-9728-3D17CC60A2BB}"/>
              </a:ext>
            </a:extLst>
          </p:cNvPr>
          <p:cNvPicPr>
            <a:picLocks noChangeAspect="1"/>
          </p:cNvPicPr>
          <p:nvPr/>
        </p:nvPicPr>
        <p:blipFill>
          <a:blip r:embed="rId2"/>
          <a:stretch>
            <a:fillRect/>
          </a:stretch>
        </p:blipFill>
        <p:spPr>
          <a:xfrm>
            <a:off x="5638800" y="731337"/>
            <a:ext cx="3399179" cy="3154863"/>
          </a:xfrm>
          <a:prstGeom prst="rect">
            <a:avLst/>
          </a:prstGeom>
          <a:solidFill>
            <a:schemeClr val="accent1">
              <a:lumMod val="20000"/>
              <a:lumOff val="80000"/>
              <a:alpha val="0"/>
            </a:schemeClr>
          </a:solidFill>
        </p:spPr>
      </p:pic>
      <p:pic>
        <p:nvPicPr>
          <p:cNvPr id="5" name="Picture 4">
            <a:extLst>
              <a:ext uri="{FF2B5EF4-FFF2-40B4-BE49-F238E27FC236}">
                <a16:creationId xmlns:a16="http://schemas.microsoft.com/office/drawing/2014/main" id="{166811CA-57BE-E95C-14A9-B9A28AA7CA04}"/>
              </a:ext>
            </a:extLst>
          </p:cNvPr>
          <p:cNvPicPr>
            <a:picLocks noChangeAspect="1"/>
          </p:cNvPicPr>
          <p:nvPr/>
        </p:nvPicPr>
        <p:blipFill>
          <a:blip r:embed="rId3"/>
          <a:stretch>
            <a:fillRect/>
          </a:stretch>
        </p:blipFill>
        <p:spPr>
          <a:xfrm>
            <a:off x="838200" y="4893764"/>
            <a:ext cx="2655874" cy="2682547"/>
          </a:xfrm>
          <a:prstGeom prst="rect">
            <a:avLst/>
          </a:prstGeom>
        </p:spPr>
      </p:pic>
    </p:spTree>
    <p:extLst>
      <p:ext uri="{BB962C8B-B14F-4D97-AF65-F5344CB8AC3E}">
        <p14:creationId xmlns:p14="http://schemas.microsoft.com/office/powerpoint/2010/main" val="1427691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058400" cy="104451"/>
            <a:chOff x="0" y="0"/>
            <a:chExt cx="4451339" cy="46225"/>
          </a:xfrm>
        </p:grpSpPr>
        <p:sp>
          <p:nvSpPr>
            <p:cNvPr id="3" name="Freeform 3"/>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4" name="TextBox 4"/>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5" name="Group 5"/>
          <p:cNvGrpSpPr/>
          <p:nvPr/>
        </p:nvGrpSpPr>
        <p:grpSpPr>
          <a:xfrm>
            <a:off x="0" y="142549"/>
            <a:ext cx="10058400" cy="216990"/>
            <a:chOff x="0" y="0"/>
            <a:chExt cx="4451339" cy="96029"/>
          </a:xfrm>
        </p:grpSpPr>
        <p:sp>
          <p:nvSpPr>
            <p:cNvPr id="6" name="Freeform 6"/>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7" name="TextBox 7"/>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9" name="TextBox 9"/>
          <p:cNvSpPr txBox="1"/>
          <p:nvPr/>
        </p:nvSpPr>
        <p:spPr>
          <a:xfrm>
            <a:off x="8839017" y="3862864"/>
            <a:ext cx="127439" cy="230222"/>
          </a:xfrm>
          <a:prstGeom prst="rect">
            <a:avLst/>
          </a:prstGeom>
        </p:spPr>
        <p:txBody>
          <a:bodyPr lIns="0" tIns="0" rIns="0" bIns="0" rtlCol="0" anchor="t">
            <a:spAutoFit/>
          </a:bodyPr>
          <a:lstStyle/>
          <a:p>
            <a:pPr algn="ctr">
              <a:lnSpc>
                <a:spcPts val="1891"/>
              </a:lnSpc>
            </a:pPr>
            <a:r>
              <a:rPr lang="en-US" sz="1351">
                <a:solidFill>
                  <a:srgbClr val="000000"/>
                </a:solidFill>
                <a:latin typeface="Raleway 1"/>
                <a:ea typeface="Raleway 1"/>
                <a:cs typeface="Raleway 1"/>
                <a:sym typeface="Raleway 1"/>
              </a:rPr>
              <a:t>~</a:t>
            </a:r>
          </a:p>
        </p:txBody>
      </p:sp>
      <p:sp>
        <p:nvSpPr>
          <p:cNvPr id="10" name="TextBox 10"/>
          <p:cNvSpPr txBox="1"/>
          <p:nvPr/>
        </p:nvSpPr>
        <p:spPr>
          <a:xfrm>
            <a:off x="777240" y="646331"/>
            <a:ext cx="6185478" cy="765797"/>
          </a:xfrm>
          <a:prstGeom prst="rect">
            <a:avLst/>
          </a:prstGeom>
        </p:spPr>
        <p:txBody>
          <a:bodyPr lIns="0" tIns="0" rIns="0" bIns="0" rtlCol="0" anchor="t">
            <a:spAutoFit/>
          </a:bodyPr>
          <a:lstStyle/>
          <a:p>
            <a:pPr algn="l">
              <a:lnSpc>
                <a:spcPts val="6163"/>
              </a:lnSpc>
            </a:pPr>
            <a:r>
              <a:rPr lang="en-US" sz="4599" spc="4">
                <a:solidFill>
                  <a:srgbClr val="231F20"/>
                </a:solidFill>
                <a:latin typeface="Raleway 1 Heavy"/>
                <a:ea typeface="Raleway 1 Heavy"/>
                <a:cs typeface="Raleway 1 Heavy"/>
                <a:sym typeface="Raleway 1 Heavy"/>
              </a:rPr>
              <a:t>2024 PRODUCT MIX</a:t>
            </a:r>
          </a:p>
        </p:txBody>
      </p:sp>
      <p:pic>
        <p:nvPicPr>
          <p:cNvPr id="11" name="Picture 10">
            <a:extLst>
              <a:ext uri="{FF2B5EF4-FFF2-40B4-BE49-F238E27FC236}">
                <a16:creationId xmlns:a16="http://schemas.microsoft.com/office/drawing/2014/main" id="{DFB47CCE-D322-CBF0-ADAC-D494B75468FC}"/>
              </a:ext>
            </a:extLst>
          </p:cNvPr>
          <p:cNvPicPr>
            <a:picLocks noChangeAspect="1"/>
          </p:cNvPicPr>
          <p:nvPr/>
        </p:nvPicPr>
        <p:blipFill>
          <a:blip r:embed="rId2"/>
          <a:stretch>
            <a:fillRect/>
          </a:stretch>
        </p:blipFill>
        <p:spPr>
          <a:xfrm>
            <a:off x="1091944" y="1412128"/>
            <a:ext cx="7858155" cy="615222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B447E"/>
        </a:solidFill>
        <a:effectLst/>
      </p:bgPr>
    </p:bg>
    <p:spTree>
      <p:nvGrpSpPr>
        <p:cNvPr id="1" name=""/>
        <p:cNvGrpSpPr/>
        <p:nvPr/>
      </p:nvGrpSpPr>
      <p:grpSpPr>
        <a:xfrm>
          <a:off x="0" y="0"/>
          <a:ext cx="0" cy="0"/>
          <a:chOff x="0" y="0"/>
          <a:chExt cx="0" cy="0"/>
        </a:xfrm>
      </p:grpSpPr>
      <p:sp>
        <p:nvSpPr>
          <p:cNvPr id="2" name="Freeform 2"/>
          <p:cNvSpPr/>
          <p:nvPr/>
        </p:nvSpPr>
        <p:spPr>
          <a:xfrm>
            <a:off x="-353527" y="-204088"/>
            <a:ext cx="10517848" cy="8117003"/>
          </a:xfrm>
          <a:custGeom>
            <a:avLst/>
            <a:gdLst/>
            <a:ahLst/>
            <a:cxnLst/>
            <a:rect l="l" t="t" r="r" b="b"/>
            <a:pathLst>
              <a:path w="10517848" h="8117003">
                <a:moveTo>
                  <a:pt x="0" y="0"/>
                </a:moveTo>
                <a:lnTo>
                  <a:pt x="10517848" y="0"/>
                </a:lnTo>
                <a:lnTo>
                  <a:pt x="10517848" y="8117003"/>
                </a:lnTo>
                <a:lnTo>
                  <a:pt x="0" y="8117003"/>
                </a:lnTo>
                <a:lnTo>
                  <a:pt x="0" y="0"/>
                </a:lnTo>
                <a:close/>
              </a:path>
            </a:pathLst>
          </a:custGeom>
          <a:blipFill>
            <a:blip r:embed="rId2">
              <a:alphaModFix amt="91000"/>
            </a:blip>
            <a:stretch>
              <a:fillRect l="-6449" r="-9601"/>
            </a:stretch>
          </a:blipFill>
        </p:spPr>
        <p:txBody>
          <a:bodyPr/>
          <a:lstStyle/>
          <a:p>
            <a:endParaRPr lang="en-US"/>
          </a:p>
        </p:txBody>
      </p:sp>
      <p:grpSp>
        <p:nvGrpSpPr>
          <p:cNvPr id="3" name="Group 3"/>
          <p:cNvGrpSpPr/>
          <p:nvPr/>
        </p:nvGrpSpPr>
        <p:grpSpPr>
          <a:xfrm rot="8993803">
            <a:off x="-1438631" y="-759863"/>
            <a:ext cx="5547766" cy="11366396"/>
            <a:chOff x="0" y="0"/>
            <a:chExt cx="2768353" cy="5671867"/>
          </a:xfrm>
        </p:grpSpPr>
        <p:sp>
          <p:nvSpPr>
            <p:cNvPr id="4" name="Freeform 4"/>
            <p:cNvSpPr/>
            <p:nvPr/>
          </p:nvSpPr>
          <p:spPr>
            <a:xfrm>
              <a:off x="0" y="0"/>
              <a:ext cx="2768353" cy="5671867"/>
            </a:xfrm>
            <a:custGeom>
              <a:avLst/>
              <a:gdLst/>
              <a:ahLst/>
              <a:cxnLst/>
              <a:rect l="l" t="t" r="r" b="b"/>
              <a:pathLst>
                <a:path w="2768353" h="5671867">
                  <a:moveTo>
                    <a:pt x="0" y="0"/>
                  </a:moveTo>
                  <a:lnTo>
                    <a:pt x="2768353" y="0"/>
                  </a:lnTo>
                  <a:lnTo>
                    <a:pt x="2768353" y="5671867"/>
                  </a:lnTo>
                  <a:lnTo>
                    <a:pt x="0" y="5671867"/>
                  </a:lnTo>
                  <a:close/>
                </a:path>
              </a:pathLst>
            </a:custGeom>
            <a:solidFill>
              <a:srgbClr val="231F20">
                <a:alpha val="82745"/>
              </a:srgbClr>
            </a:solidFill>
          </p:spPr>
          <p:txBody>
            <a:bodyPr/>
            <a:lstStyle/>
            <a:p>
              <a:endParaRPr lang="en-US" dirty="0"/>
            </a:p>
          </p:txBody>
        </p:sp>
      </p:grpSp>
      <p:sp>
        <p:nvSpPr>
          <p:cNvPr id="5" name="Freeform 5"/>
          <p:cNvSpPr/>
          <p:nvPr/>
        </p:nvSpPr>
        <p:spPr>
          <a:xfrm>
            <a:off x="648974" y="6028244"/>
            <a:ext cx="2430787" cy="897181"/>
          </a:xfrm>
          <a:custGeom>
            <a:avLst/>
            <a:gdLst/>
            <a:ahLst/>
            <a:cxnLst/>
            <a:rect l="l" t="t" r="r" b="b"/>
            <a:pathLst>
              <a:path w="2430787" h="897181">
                <a:moveTo>
                  <a:pt x="0" y="0"/>
                </a:moveTo>
                <a:lnTo>
                  <a:pt x="2430786" y="0"/>
                </a:lnTo>
                <a:lnTo>
                  <a:pt x="2430786" y="897181"/>
                </a:lnTo>
                <a:lnTo>
                  <a:pt x="0" y="897181"/>
                </a:lnTo>
                <a:lnTo>
                  <a:pt x="0" y="0"/>
                </a:lnTo>
                <a:close/>
              </a:path>
            </a:pathLst>
          </a:custGeom>
          <a:blipFill>
            <a:blip r:embed="rId3"/>
            <a:stretch>
              <a:fillRect/>
            </a:stretch>
          </a:blipFill>
        </p:spPr>
        <p:txBody>
          <a:bodyPr/>
          <a:lstStyle/>
          <a:p>
            <a:endParaRPr lang="en-US"/>
          </a:p>
        </p:txBody>
      </p:sp>
      <p:sp>
        <p:nvSpPr>
          <p:cNvPr id="6" name="Freeform 6"/>
          <p:cNvSpPr/>
          <p:nvPr/>
        </p:nvSpPr>
        <p:spPr>
          <a:xfrm>
            <a:off x="1273756" y="1459126"/>
            <a:ext cx="807757" cy="759291"/>
          </a:xfrm>
          <a:custGeom>
            <a:avLst/>
            <a:gdLst/>
            <a:ahLst/>
            <a:cxnLst/>
            <a:rect l="l" t="t" r="r" b="b"/>
            <a:pathLst>
              <a:path w="807757" h="759291">
                <a:moveTo>
                  <a:pt x="0" y="0"/>
                </a:moveTo>
                <a:lnTo>
                  <a:pt x="807756" y="0"/>
                </a:lnTo>
                <a:lnTo>
                  <a:pt x="807756" y="759291"/>
                </a:lnTo>
                <a:lnTo>
                  <a:pt x="0" y="7592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292537" y="2485676"/>
            <a:ext cx="2770193" cy="916356"/>
          </a:xfrm>
          <a:prstGeom prst="rect">
            <a:avLst/>
          </a:prstGeom>
        </p:spPr>
        <p:txBody>
          <a:bodyPr lIns="0" tIns="0" rIns="0" bIns="0" rtlCol="0" anchor="t">
            <a:spAutoFit/>
          </a:bodyPr>
          <a:lstStyle/>
          <a:p>
            <a:pPr algn="ctr">
              <a:lnSpc>
                <a:spcPts val="3456"/>
              </a:lnSpc>
            </a:pPr>
            <a:r>
              <a:rPr lang="en-US" sz="3798" spc="-224">
                <a:solidFill>
                  <a:srgbClr val="FFFFFF"/>
                </a:solidFill>
                <a:latin typeface="Raleway 1 Heavy"/>
                <a:ea typeface="Raleway 1 Heavy"/>
                <a:cs typeface="Raleway 1 Heavy"/>
                <a:sym typeface="Raleway 1 Heavy"/>
              </a:rPr>
              <a:t>MILITARY </a:t>
            </a:r>
          </a:p>
          <a:p>
            <a:pPr algn="ctr">
              <a:lnSpc>
                <a:spcPts val="3456"/>
              </a:lnSpc>
            </a:pPr>
            <a:r>
              <a:rPr lang="en-US" sz="3798" spc="-224">
                <a:solidFill>
                  <a:srgbClr val="FFFFFF"/>
                </a:solidFill>
                <a:latin typeface="Raleway 1 Heavy"/>
                <a:ea typeface="Raleway 1 Heavy"/>
                <a:cs typeface="Raleway 1 Heavy"/>
                <a:sym typeface="Raleway 1 Heavy"/>
              </a:rPr>
              <a:t>DONATIONS</a:t>
            </a:r>
          </a:p>
        </p:txBody>
      </p:sp>
      <p:sp>
        <p:nvSpPr>
          <p:cNvPr id="8" name="TextBox 8"/>
          <p:cNvSpPr txBox="1"/>
          <p:nvPr/>
        </p:nvSpPr>
        <p:spPr>
          <a:xfrm>
            <a:off x="292537" y="3545592"/>
            <a:ext cx="2877337" cy="2140106"/>
          </a:xfrm>
          <a:prstGeom prst="rect">
            <a:avLst/>
          </a:prstGeom>
        </p:spPr>
        <p:txBody>
          <a:bodyPr lIns="0" tIns="0" rIns="0" bIns="0" rtlCol="0" anchor="t">
            <a:spAutoFit/>
          </a:bodyPr>
          <a:lstStyle/>
          <a:p>
            <a:pPr algn="ctr">
              <a:lnSpc>
                <a:spcPts val="2466"/>
              </a:lnSpc>
            </a:pPr>
            <a:r>
              <a:rPr lang="en-US" sz="1762" spc="-103">
                <a:solidFill>
                  <a:srgbClr val="FFFFFF"/>
                </a:solidFill>
                <a:latin typeface="Raleway 1 Bold"/>
                <a:ea typeface="Raleway 1 Bold"/>
                <a:cs typeface="Raleway 1 Bold"/>
                <a:sym typeface="Raleway 1 Bold"/>
              </a:rPr>
              <a:t>A military donation allows customers to purchase popcorn for the military men &amp; women serving our country and supporting Scouting at the same time.</a:t>
            </a:r>
          </a:p>
          <a:p>
            <a:pPr algn="ctr">
              <a:lnSpc>
                <a:spcPts val="2466"/>
              </a:lnSpc>
            </a:pPr>
            <a:endParaRPr lang="en-US" sz="1762" spc="-103">
              <a:solidFill>
                <a:srgbClr val="FFFFFF"/>
              </a:solidFill>
              <a:latin typeface="Raleway 1 Bold"/>
              <a:ea typeface="Raleway 1 Bold"/>
              <a:cs typeface="Raleway 1 Bold"/>
              <a:sym typeface="Raleway 1 Bold"/>
            </a:endParaRPr>
          </a:p>
        </p:txBody>
      </p:sp>
      <p:grpSp>
        <p:nvGrpSpPr>
          <p:cNvPr id="9" name="Group 9"/>
          <p:cNvGrpSpPr/>
          <p:nvPr/>
        </p:nvGrpSpPr>
        <p:grpSpPr>
          <a:xfrm>
            <a:off x="0" y="0"/>
            <a:ext cx="10058400" cy="104451"/>
            <a:chOff x="0" y="0"/>
            <a:chExt cx="4451339" cy="46225"/>
          </a:xfrm>
        </p:grpSpPr>
        <p:sp>
          <p:nvSpPr>
            <p:cNvPr id="10" name="Freeform 10"/>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11" name="TextBox 11"/>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2" name="Group 12"/>
          <p:cNvGrpSpPr/>
          <p:nvPr/>
        </p:nvGrpSpPr>
        <p:grpSpPr>
          <a:xfrm>
            <a:off x="0" y="142549"/>
            <a:ext cx="10058400" cy="216990"/>
            <a:chOff x="0" y="0"/>
            <a:chExt cx="4451339" cy="96029"/>
          </a:xfrm>
        </p:grpSpPr>
        <p:sp>
          <p:nvSpPr>
            <p:cNvPr id="13" name="Freeform 13"/>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4" name="TextBox 14"/>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2" name="Freeform 2"/>
          <p:cNvSpPr/>
          <p:nvPr/>
        </p:nvSpPr>
        <p:spPr>
          <a:xfrm>
            <a:off x="-114300" y="-114300"/>
            <a:ext cx="10287000" cy="8001000"/>
          </a:xfrm>
          <a:custGeom>
            <a:avLst/>
            <a:gdLst/>
            <a:ahLst/>
            <a:cxnLst/>
            <a:rect l="l" t="t" r="r" b="b"/>
            <a:pathLst>
              <a:path w="10287000" h="8001000">
                <a:moveTo>
                  <a:pt x="0" y="0"/>
                </a:moveTo>
                <a:lnTo>
                  <a:pt x="10287000" y="0"/>
                </a:lnTo>
                <a:lnTo>
                  <a:pt x="10287000" y="8001000"/>
                </a:lnTo>
                <a:lnTo>
                  <a:pt x="0" y="8001000"/>
                </a:lnTo>
                <a:lnTo>
                  <a:pt x="0" y="0"/>
                </a:lnTo>
                <a:close/>
              </a:path>
            </a:pathLst>
          </a:custGeom>
          <a:blipFill>
            <a:blip r:embed="rId2">
              <a:alphaModFix amt="27000"/>
            </a:blip>
            <a:stretch>
              <a:fillRect l="-8333" r="-8333"/>
            </a:stretch>
          </a:blipFill>
        </p:spPr>
        <p:txBody>
          <a:bodyPr/>
          <a:lstStyle/>
          <a:p>
            <a:endParaRPr lang="en-US"/>
          </a:p>
        </p:txBody>
      </p:sp>
      <p:sp>
        <p:nvSpPr>
          <p:cNvPr id="3" name="TextBox 3"/>
          <p:cNvSpPr txBox="1"/>
          <p:nvPr/>
        </p:nvSpPr>
        <p:spPr>
          <a:xfrm>
            <a:off x="777240" y="646331"/>
            <a:ext cx="7809736" cy="765797"/>
          </a:xfrm>
          <a:prstGeom prst="rect">
            <a:avLst/>
          </a:prstGeom>
        </p:spPr>
        <p:txBody>
          <a:bodyPr lIns="0" tIns="0" rIns="0" bIns="0" rtlCol="0" anchor="t">
            <a:spAutoFit/>
          </a:bodyPr>
          <a:lstStyle/>
          <a:p>
            <a:pPr algn="l">
              <a:lnSpc>
                <a:spcPts val="6163"/>
              </a:lnSpc>
            </a:pPr>
            <a:r>
              <a:rPr lang="en-US" sz="4599" spc="4" dirty="0">
                <a:solidFill>
                  <a:schemeClr val="bg1"/>
                </a:solidFill>
                <a:latin typeface="Raleway 1 Heavy"/>
                <a:ea typeface="Raleway 1 Heavy"/>
                <a:cs typeface="Raleway 1 Heavy"/>
                <a:sym typeface="Raleway 1 Heavy"/>
              </a:rPr>
              <a:t>TOOLS TO BOOST SALES</a:t>
            </a:r>
          </a:p>
        </p:txBody>
      </p:sp>
      <p:grpSp>
        <p:nvGrpSpPr>
          <p:cNvPr id="4" name="Group 4"/>
          <p:cNvGrpSpPr/>
          <p:nvPr/>
        </p:nvGrpSpPr>
        <p:grpSpPr>
          <a:xfrm>
            <a:off x="0" y="0"/>
            <a:ext cx="10058400" cy="104451"/>
            <a:chOff x="0" y="0"/>
            <a:chExt cx="4451339" cy="46225"/>
          </a:xfrm>
        </p:grpSpPr>
        <p:sp>
          <p:nvSpPr>
            <p:cNvPr id="5" name="Freeform 5"/>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6" name="TextBox 6"/>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7" name="Group 7"/>
          <p:cNvGrpSpPr/>
          <p:nvPr/>
        </p:nvGrpSpPr>
        <p:grpSpPr>
          <a:xfrm>
            <a:off x="0" y="142549"/>
            <a:ext cx="10058400" cy="216990"/>
            <a:chOff x="0" y="0"/>
            <a:chExt cx="4451339" cy="96029"/>
          </a:xfrm>
        </p:grpSpPr>
        <p:sp>
          <p:nvSpPr>
            <p:cNvPr id="8" name="Freeform 8"/>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9" name="TextBox 9"/>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10" name="Group 10"/>
          <p:cNvGrpSpPr/>
          <p:nvPr/>
        </p:nvGrpSpPr>
        <p:grpSpPr>
          <a:xfrm>
            <a:off x="845543" y="1941693"/>
            <a:ext cx="8367314" cy="761600"/>
            <a:chOff x="0" y="0"/>
            <a:chExt cx="11156419" cy="1015467"/>
          </a:xfrm>
        </p:grpSpPr>
        <p:sp>
          <p:nvSpPr>
            <p:cNvPr id="11" name="AutoShape 11"/>
            <p:cNvSpPr/>
            <p:nvPr/>
          </p:nvSpPr>
          <p:spPr>
            <a:xfrm>
              <a:off x="0" y="0"/>
              <a:ext cx="11156419" cy="1015467"/>
            </a:xfrm>
            <a:prstGeom prst="rect">
              <a:avLst/>
            </a:prstGeom>
            <a:solidFill>
              <a:srgbClr val="1B447E"/>
            </a:solidFill>
          </p:spPr>
          <p:txBody>
            <a:bodyPr/>
            <a:lstStyle/>
            <a:p>
              <a:endParaRPr lang="en-US"/>
            </a:p>
          </p:txBody>
        </p:sp>
        <p:sp>
          <p:nvSpPr>
            <p:cNvPr id="12" name="Freeform 12"/>
            <p:cNvSpPr/>
            <p:nvPr/>
          </p:nvSpPr>
          <p:spPr>
            <a:xfrm>
              <a:off x="116988" y="185165"/>
              <a:ext cx="691394" cy="691394"/>
            </a:xfrm>
            <a:custGeom>
              <a:avLst/>
              <a:gdLst/>
              <a:ahLst/>
              <a:cxnLst/>
              <a:rect l="l" t="t" r="r" b="b"/>
              <a:pathLst>
                <a:path w="691394" h="691394">
                  <a:moveTo>
                    <a:pt x="0" y="0"/>
                  </a:moveTo>
                  <a:lnTo>
                    <a:pt x="691394" y="0"/>
                  </a:lnTo>
                  <a:lnTo>
                    <a:pt x="691394" y="691394"/>
                  </a:lnTo>
                  <a:lnTo>
                    <a:pt x="0" y="691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1017268" y="317811"/>
              <a:ext cx="3424549" cy="388002"/>
            </a:xfrm>
            <a:prstGeom prst="rect">
              <a:avLst/>
            </a:prstGeom>
          </p:spPr>
          <p:txBody>
            <a:bodyPr lIns="0" tIns="0" rIns="0" bIns="0" rtlCol="0" anchor="t">
              <a:spAutoFit/>
            </a:bodyPr>
            <a:lstStyle/>
            <a:p>
              <a:pPr algn="l">
                <a:lnSpc>
                  <a:spcPts val="2415"/>
                </a:lnSpc>
              </a:pPr>
              <a:r>
                <a:rPr lang="en-US" sz="1725" spc="224">
                  <a:solidFill>
                    <a:srgbClr val="FFFFFF"/>
                  </a:solidFill>
                  <a:latin typeface="Raleway 1"/>
                  <a:ea typeface="Raleway 1"/>
                  <a:cs typeface="Raleway 1"/>
                  <a:sym typeface="Raleway 1"/>
                </a:rPr>
                <a:t>SALES FLYERS</a:t>
              </a:r>
            </a:p>
          </p:txBody>
        </p:sp>
        <p:sp>
          <p:nvSpPr>
            <p:cNvPr id="14" name="TextBox 14"/>
            <p:cNvSpPr txBox="1"/>
            <p:nvPr/>
          </p:nvSpPr>
          <p:spPr>
            <a:xfrm>
              <a:off x="3977755" y="115185"/>
              <a:ext cx="7178664" cy="730264"/>
            </a:xfrm>
            <a:prstGeom prst="rect">
              <a:avLst/>
            </a:prstGeom>
          </p:spPr>
          <p:txBody>
            <a:bodyPr lIns="0" tIns="0" rIns="0" bIns="0" rtlCol="0" anchor="t">
              <a:spAutoFit/>
            </a:bodyPr>
            <a:lstStyle/>
            <a:p>
              <a:pPr algn="ctr">
                <a:lnSpc>
                  <a:spcPts val="2228"/>
                </a:lnSpc>
              </a:pPr>
              <a:r>
                <a:rPr lang="en-US" sz="1591">
                  <a:solidFill>
                    <a:srgbClr val="FFFFFF"/>
                  </a:solidFill>
                  <a:latin typeface="Raleway 2 Bold"/>
                  <a:ea typeface="Raleway 2 Bold"/>
                  <a:cs typeface="Raleway 2 Bold"/>
                  <a:sym typeface="Raleway 2 Bold"/>
                </a:rPr>
                <a:t>Scout takes the flyer door to door to collect orders.  </a:t>
              </a:r>
            </a:p>
            <a:p>
              <a:pPr algn="ctr">
                <a:lnSpc>
                  <a:spcPts val="2228"/>
                </a:lnSpc>
              </a:pPr>
              <a:r>
                <a:rPr lang="en-US" sz="1591">
                  <a:solidFill>
                    <a:srgbClr val="FFFFFF"/>
                  </a:solidFill>
                  <a:latin typeface="Raleway 2 Bold"/>
                  <a:ea typeface="Raleway 2 Bold"/>
                  <a:cs typeface="Raleway 2 Bold"/>
                  <a:sym typeface="Raleway 2 Bold"/>
                </a:rPr>
                <a:t>Form has spaces for up to 30 names.</a:t>
              </a:r>
            </a:p>
          </p:txBody>
        </p:sp>
      </p:grpSp>
      <p:grpSp>
        <p:nvGrpSpPr>
          <p:cNvPr id="15" name="Group 15"/>
          <p:cNvGrpSpPr/>
          <p:nvPr/>
        </p:nvGrpSpPr>
        <p:grpSpPr>
          <a:xfrm>
            <a:off x="845543" y="3368509"/>
            <a:ext cx="8367314" cy="761600"/>
            <a:chOff x="0" y="0"/>
            <a:chExt cx="11156419" cy="1015467"/>
          </a:xfrm>
        </p:grpSpPr>
        <p:sp>
          <p:nvSpPr>
            <p:cNvPr id="16" name="AutoShape 16"/>
            <p:cNvSpPr/>
            <p:nvPr/>
          </p:nvSpPr>
          <p:spPr>
            <a:xfrm>
              <a:off x="0" y="0"/>
              <a:ext cx="11156419" cy="1015467"/>
            </a:xfrm>
            <a:prstGeom prst="rect">
              <a:avLst/>
            </a:prstGeom>
            <a:solidFill>
              <a:srgbClr val="1B447E"/>
            </a:solidFill>
          </p:spPr>
          <p:txBody>
            <a:bodyPr/>
            <a:lstStyle/>
            <a:p>
              <a:endParaRPr lang="en-US" dirty="0"/>
            </a:p>
          </p:txBody>
        </p:sp>
        <p:sp>
          <p:nvSpPr>
            <p:cNvPr id="17" name="Freeform 17"/>
            <p:cNvSpPr/>
            <p:nvPr/>
          </p:nvSpPr>
          <p:spPr>
            <a:xfrm>
              <a:off x="47557" y="194443"/>
              <a:ext cx="830256" cy="622692"/>
            </a:xfrm>
            <a:custGeom>
              <a:avLst/>
              <a:gdLst/>
              <a:ahLst/>
              <a:cxnLst/>
              <a:rect l="l" t="t" r="r" b="b"/>
              <a:pathLst>
                <a:path w="830256" h="622692">
                  <a:moveTo>
                    <a:pt x="0" y="0"/>
                  </a:moveTo>
                  <a:lnTo>
                    <a:pt x="830256" y="0"/>
                  </a:lnTo>
                  <a:lnTo>
                    <a:pt x="830256" y="622692"/>
                  </a:lnTo>
                  <a:lnTo>
                    <a:pt x="0" y="6226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TextBox 18"/>
            <p:cNvSpPr txBox="1"/>
            <p:nvPr/>
          </p:nvSpPr>
          <p:spPr>
            <a:xfrm>
              <a:off x="1017268" y="90518"/>
              <a:ext cx="3424549" cy="796332"/>
            </a:xfrm>
            <a:prstGeom prst="rect">
              <a:avLst/>
            </a:prstGeom>
          </p:spPr>
          <p:txBody>
            <a:bodyPr lIns="0" tIns="0" rIns="0" bIns="0" rtlCol="0" anchor="t">
              <a:spAutoFit/>
            </a:bodyPr>
            <a:lstStyle/>
            <a:p>
              <a:pPr algn="l">
                <a:lnSpc>
                  <a:spcPts val="2415"/>
                </a:lnSpc>
              </a:pPr>
              <a:r>
                <a:rPr lang="en-US" sz="1725" spc="224">
                  <a:solidFill>
                    <a:srgbClr val="FFFFFF"/>
                  </a:solidFill>
                  <a:latin typeface="Raleway 1"/>
                  <a:ea typeface="Raleway 1"/>
                  <a:cs typeface="Raleway 1"/>
                  <a:sym typeface="Raleway 1"/>
                </a:rPr>
                <a:t>TAKE-TO-WORK TENTS</a:t>
              </a:r>
            </a:p>
          </p:txBody>
        </p:sp>
        <p:sp>
          <p:nvSpPr>
            <p:cNvPr id="19" name="TextBox 19"/>
            <p:cNvSpPr txBox="1"/>
            <p:nvPr/>
          </p:nvSpPr>
          <p:spPr>
            <a:xfrm>
              <a:off x="3977755" y="138315"/>
              <a:ext cx="7178664" cy="730264"/>
            </a:xfrm>
            <a:prstGeom prst="rect">
              <a:avLst/>
            </a:prstGeom>
          </p:spPr>
          <p:txBody>
            <a:bodyPr lIns="0" tIns="0" rIns="0" bIns="0" rtlCol="0" anchor="t">
              <a:spAutoFit/>
            </a:bodyPr>
            <a:lstStyle/>
            <a:p>
              <a:pPr algn="ctr">
                <a:lnSpc>
                  <a:spcPts val="2228"/>
                </a:lnSpc>
              </a:pPr>
              <a:r>
                <a:rPr lang="en-US" sz="1591">
                  <a:solidFill>
                    <a:srgbClr val="FFFFFF"/>
                  </a:solidFill>
                  <a:latin typeface="Raleway 2 Bold"/>
                  <a:ea typeface="Raleway 2 Bold"/>
                  <a:cs typeface="Raleway 2 Bold"/>
                  <a:sym typeface="Raleway 2 Bold"/>
                </a:rPr>
                <a:t>Display your popcorn at a high-traffic area like your workplace to boost sales easily!</a:t>
              </a:r>
            </a:p>
          </p:txBody>
        </p:sp>
      </p:grpSp>
      <p:grpSp>
        <p:nvGrpSpPr>
          <p:cNvPr id="20" name="Group 20"/>
          <p:cNvGrpSpPr/>
          <p:nvPr/>
        </p:nvGrpSpPr>
        <p:grpSpPr>
          <a:xfrm>
            <a:off x="845543" y="4795325"/>
            <a:ext cx="8367314" cy="767309"/>
            <a:chOff x="0" y="0"/>
            <a:chExt cx="11156419" cy="1023079"/>
          </a:xfrm>
        </p:grpSpPr>
        <p:sp>
          <p:nvSpPr>
            <p:cNvPr id="21" name="AutoShape 21"/>
            <p:cNvSpPr/>
            <p:nvPr/>
          </p:nvSpPr>
          <p:spPr>
            <a:xfrm>
              <a:off x="0" y="0"/>
              <a:ext cx="11156419" cy="1023079"/>
            </a:xfrm>
            <a:prstGeom prst="rect">
              <a:avLst/>
            </a:prstGeom>
            <a:solidFill>
              <a:srgbClr val="1B447E"/>
            </a:solidFill>
          </p:spPr>
          <p:txBody>
            <a:bodyPr/>
            <a:lstStyle/>
            <a:p>
              <a:endParaRPr lang="en-US" dirty="0"/>
            </a:p>
          </p:txBody>
        </p:sp>
        <p:sp>
          <p:nvSpPr>
            <p:cNvPr id="22" name="Freeform 22"/>
            <p:cNvSpPr/>
            <p:nvPr/>
          </p:nvSpPr>
          <p:spPr>
            <a:xfrm>
              <a:off x="212284" y="143303"/>
              <a:ext cx="500801" cy="736472"/>
            </a:xfrm>
            <a:custGeom>
              <a:avLst/>
              <a:gdLst/>
              <a:ahLst/>
              <a:cxnLst/>
              <a:rect l="l" t="t" r="r" b="b"/>
              <a:pathLst>
                <a:path w="500801" h="736472">
                  <a:moveTo>
                    <a:pt x="0" y="0"/>
                  </a:moveTo>
                  <a:lnTo>
                    <a:pt x="500802" y="0"/>
                  </a:lnTo>
                  <a:lnTo>
                    <a:pt x="500802" y="736473"/>
                  </a:lnTo>
                  <a:lnTo>
                    <a:pt x="0" y="7364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TextBox 23"/>
            <p:cNvSpPr txBox="1"/>
            <p:nvPr/>
          </p:nvSpPr>
          <p:spPr>
            <a:xfrm>
              <a:off x="1017268" y="297177"/>
              <a:ext cx="3450220" cy="390625"/>
            </a:xfrm>
            <a:prstGeom prst="rect">
              <a:avLst/>
            </a:prstGeom>
          </p:spPr>
          <p:txBody>
            <a:bodyPr lIns="0" tIns="0" rIns="0" bIns="0" rtlCol="0" anchor="t">
              <a:spAutoFit/>
            </a:bodyPr>
            <a:lstStyle/>
            <a:p>
              <a:pPr algn="l">
                <a:lnSpc>
                  <a:spcPts val="2433"/>
                </a:lnSpc>
              </a:pPr>
              <a:r>
                <a:rPr lang="en-US" sz="1738" spc="225">
                  <a:solidFill>
                    <a:srgbClr val="FFFFFF"/>
                  </a:solidFill>
                  <a:latin typeface="Raleway 1"/>
                  <a:ea typeface="Raleway 1"/>
                  <a:cs typeface="Raleway 1"/>
                  <a:sym typeface="Raleway 1"/>
                </a:rPr>
                <a:t>TASTING KITS</a:t>
              </a:r>
            </a:p>
          </p:txBody>
        </p:sp>
        <p:sp>
          <p:nvSpPr>
            <p:cNvPr id="24" name="TextBox 24"/>
            <p:cNvSpPr txBox="1"/>
            <p:nvPr/>
          </p:nvSpPr>
          <p:spPr>
            <a:xfrm>
              <a:off x="3977755" y="142304"/>
              <a:ext cx="7178664" cy="730264"/>
            </a:xfrm>
            <a:prstGeom prst="rect">
              <a:avLst/>
            </a:prstGeom>
          </p:spPr>
          <p:txBody>
            <a:bodyPr lIns="0" tIns="0" rIns="0" bIns="0" rtlCol="0" anchor="t">
              <a:spAutoFit/>
            </a:bodyPr>
            <a:lstStyle/>
            <a:p>
              <a:pPr algn="ctr">
                <a:lnSpc>
                  <a:spcPts val="2228"/>
                </a:lnSpc>
              </a:pPr>
              <a:r>
                <a:rPr lang="en-US" sz="1591">
                  <a:solidFill>
                    <a:srgbClr val="FFFFFF"/>
                  </a:solidFill>
                  <a:latin typeface="Raleway 2 Bold"/>
                  <a:ea typeface="Raleway 2 Bold"/>
                  <a:cs typeface="Raleway 2 Bold"/>
                  <a:sym typeface="Raleway 2 Bold"/>
                </a:rPr>
                <a:t>Scouts taste product and share their experience with customers.</a:t>
              </a:r>
            </a:p>
          </p:txBody>
        </p:sp>
      </p:grpSp>
      <p:grpSp>
        <p:nvGrpSpPr>
          <p:cNvPr id="25" name="Group 25"/>
          <p:cNvGrpSpPr/>
          <p:nvPr/>
        </p:nvGrpSpPr>
        <p:grpSpPr>
          <a:xfrm>
            <a:off x="845543" y="6227851"/>
            <a:ext cx="8367314" cy="767309"/>
            <a:chOff x="0" y="0"/>
            <a:chExt cx="11156419" cy="1023079"/>
          </a:xfrm>
        </p:grpSpPr>
        <p:sp>
          <p:nvSpPr>
            <p:cNvPr id="26" name="AutoShape 26"/>
            <p:cNvSpPr/>
            <p:nvPr/>
          </p:nvSpPr>
          <p:spPr>
            <a:xfrm>
              <a:off x="0" y="0"/>
              <a:ext cx="11156419" cy="1023079"/>
            </a:xfrm>
            <a:prstGeom prst="rect">
              <a:avLst/>
            </a:prstGeom>
            <a:solidFill>
              <a:srgbClr val="1B447E"/>
            </a:solidFill>
          </p:spPr>
          <p:txBody>
            <a:bodyPr/>
            <a:lstStyle/>
            <a:p>
              <a:endParaRPr lang="en-US"/>
            </a:p>
          </p:txBody>
        </p:sp>
        <p:sp>
          <p:nvSpPr>
            <p:cNvPr id="27" name="Freeform 27"/>
            <p:cNvSpPr/>
            <p:nvPr/>
          </p:nvSpPr>
          <p:spPr>
            <a:xfrm>
              <a:off x="191504" y="129582"/>
              <a:ext cx="542361" cy="793215"/>
            </a:xfrm>
            <a:custGeom>
              <a:avLst/>
              <a:gdLst/>
              <a:ahLst/>
              <a:cxnLst/>
              <a:rect l="l" t="t" r="r" b="b"/>
              <a:pathLst>
                <a:path w="542361" h="793215">
                  <a:moveTo>
                    <a:pt x="0" y="0"/>
                  </a:moveTo>
                  <a:lnTo>
                    <a:pt x="542361" y="0"/>
                  </a:lnTo>
                  <a:lnTo>
                    <a:pt x="542361" y="793215"/>
                  </a:lnTo>
                  <a:lnTo>
                    <a:pt x="0" y="793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TextBox 28"/>
            <p:cNvSpPr txBox="1"/>
            <p:nvPr/>
          </p:nvSpPr>
          <p:spPr>
            <a:xfrm>
              <a:off x="1017268" y="106131"/>
              <a:ext cx="5076022" cy="802016"/>
            </a:xfrm>
            <a:prstGeom prst="rect">
              <a:avLst/>
            </a:prstGeom>
          </p:spPr>
          <p:txBody>
            <a:bodyPr lIns="0" tIns="0" rIns="0" bIns="0" rtlCol="0" anchor="t">
              <a:spAutoFit/>
            </a:bodyPr>
            <a:lstStyle/>
            <a:p>
              <a:pPr algn="l">
                <a:lnSpc>
                  <a:spcPts val="2433"/>
                </a:lnSpc>
              </a:pPr>
              <a:r>
                <a:rPr lang="en-US" sz="1738" spc="225">
                  <a:solidFill>
                    <a:srgbClr val="FFFFFF"/>
                  </a:solidFill>
                  <a:latin typeface="Raleway 1"/>
                  <a:ea typeface="Raleway 1"/>
                  <a:cs typeface="Raleway 1"/>
                  <a:sym typeface="Raleway 1"/>
                </a:rPr>
                <a:t>PROMOTIONAL </a:t>
              </a:r>
            </a:p>
            <a:p>
              <a:pPr algn="l">
                <a:lnSpc>
                  <a:spcPts val="2433"/>
                </a:lnSpc>
              </a:pPr>
              <a:r>
                <a:rPr lang="en-US" sz="1738" spc="225">
                  <a:solidFill>
                    <a:srgbClr val="FFFFFF"/>
                  </a:solidFill>
                  <a:latin typeface="Raleway 1"/>
                  <a:ea typeface="Raleway 1"/>
                  <a:cs typeface="Raleway 1"/>
                  <a:sym typeface="Raleway 1"/>
                </a:rPr>
                <a:t>EXTRAS</a:t>
              </a:r>
            </a:p>
          </p:txBody>
        </p:sp>
        <p:sp>
          <p:nvSpPr>
            <p:cNvPr id="29" name="TextBox 29"/>
            <p:cNvSpPr txBox="1"/>
            <p:nvPr/>
          </p:nvSpPr>
          <p:spPr>
            <a:xfrm>
              <a:off x="3977755" y="335877"/>
              <a:ext cx="7178664" cy="362009"/>
            </a:xfrm>
            <a:prstGeom prst="rect">
              <a:avLst/>
            </a:prstGeom>
          </p:spPr>
          <p:txBody>
            <a:bodyPr lIns="0" tIns="0" rIns="0" bIns="0" rtlCol="0" anchor="t">
              <a:spAutoFit/>
            </a:bodyPr>
            <a:lstStyle/>
            <a:p>
              <a:pPr algn="ctr">
                <a:lnSpc>
                  <a:spcPts val="2228"/>
                </a:lnSpc>
              </a:pPr>
              <a:r>
                <a:rPr lang="en-US" sz="1591">
                  <a:solidFill>
                    <a:srgbClr val="FFFFFF"/>
                  </a:solidFill>
                  <a:latin typeface="Raleway 2 Bold"/>
                  <a:ea typeface="Raleway 2 Bold"/>
                  <a:cs typeface="Raleway 2 Bold"/>
                  <a:sym typeface="Raleway 2 Bold"/>
                </a:rPr>
                <a:t>Organize, promote, and draw attention to your sale.</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sp>
        <p:nvSpPr>
          <p:cNvPr id="2" name="Freeform 2"/>
          <p:cNvSpPr/>
          <p:nvPr/>
        </p:nvSpPr>
        <p:spPr>
          <a:xfrm>
            <a:off x="0" y="0"/>
            <a:ext cx="10058400" cy="7772400"/>
          </a:xfrm>
          <a:custGeom>
            <a:avLst/>
            <a:gdLst/>
            <a:ahLst/>
            <a:cxnLst/>
            <a:rect l="l" t="t" r="r" b="b"/>
            <a:pathLst>
              <a:path w="10434437" h="9966353">
                <a:moveTo>
                  <a:pt x="0" y="0"/>
                </a:moveTo>
                <a:lnTo>
                  <a:pt x="10434437" y="0"/>
                </a:lnTo>
                <a:lnTo>
                  <a:pt x="10434437" y="9966353"/>
                </a:lnTo>
                <a:lnTo>
                  <a:pt x="0" y="9966353"/>
                </a:lnTo>
                <a:lnTo>
                  <a:pt x="0" y="0"/>
                </a:lnTo>
                <a:close/>
              </a:path>
            </a:pathLst>
          </a:custGeom>
          <a:blipFill>
            <a:blip r:embed="rId2">
              <a:alphaModFix amt="27000"/>
            </a:blip>
            <a:stretch>
              <a:fillRect l="-130035" b="-60559"/>
            </a:stretch>
          </a:blipFill>
        </p:spPr>
        <p:txBody>
          <a:bodyPr/>
          <a:lstStyle/>
          <a:p>
            <a:endParaRPr lang="en-US" dirty="0"/>
          </a:p>
        </p:txBody>
      </p:sp>
      <p:grpSp>
        <p:nvGrpSpPr>
          <p:cNvPr id="3" name="Group 3"/>
          <p:cNvGrpSpPr/>
          <p:nvPr/>
        </p:nvGrpSpPr>
        <p:grpSpPr>
          <a:xfrm>
            <a:off x="0" y="614626"/>
            <a:ext cx="5029200" cy="1501952"/>
            <a:chOff x="0" y="0"/>
            <a:chExt cx="2225670" cy="664688"/>
          </a:xfrm>
        </p:grpSpPr>
        <p:sp>
          <p:nvSpPr>
            <p:cNvPr id="4" name="Freeform 4"/>
            <p:cNvSpPr/>
            <p:nvPr/>
          </p:nvSpPr>
          <p:spPr>
            <a:xfrm>
              <a:off x="0" y="0"/>
              <a:ext cx="2225670" cy="664688"/>
            </a:xfrm>
            <a:custGeom>
              <a:avLst/>
              <a:gdLst/>
              <a:ahLst/>
              <a:cxnLst/>
              <a:rect l="l" t="t" r="r" b="b"/>
              <a:pathLst>
                <a:path w="2225670" h="664688">
                  <a:moveTo>
                    <a:pt x="0" y="0"/>
                  </a:moveTo>
                  <a:lnTo>
                    <a:pt x="2225670" y="0"/>
                  </a:lnTo>
                  <a:lnTo>
                    <a:pt x="2225670" y="664688"/>
                  </a:lnTo>
                  <a:lnTo>
                    <a:pt x="0" y="664688"/>
                  </a:lnTo>
                  <a:close/>
                </a:path>
              </a:pathLst>
            </a:custGeom>
            <a:solidFill>
              <a:srgbClr val="C4E2F6"/>
            </a:solidFill>
          </p:spPr>
          <p:txBody>
            <a:bodyPr/>
            <a:lstStyle/>
            <a:p>
              <a:endParaRPr lang="en-US"/>
            </a:p>
          </p:txBody>
        </p:sp>
        <p:sp>
          <p:nvSpPr>
            <p:cNvPr id="5" name="TextBox 5"/>
            <p:cNvSpPr txBox="1"/>
            <p:nvPr/>
          </p:nvSpPr>
          <p:spPr>
            <a:xfrm>
              <a:off x="0" y="-19050"/>
              <a:ext cx="2225670" cy="683738"/>
            </a:xfrm>
            <a:prstGeom prst="rect">
              <a:avLst/>
            </a:prstGeom>
          </p:spPr>
          <p:txBody>
            <a:bodyPr lIns="40014" tIns="40014" rIns="40014" bIns="40014" rtlCol="0" anchor="ctr"/>
            <a:lstStyle/>
            <a:p>
              <a:pPr algn="ctr">
                <a:lnSpc>
                  <a:spcPts val="1602"/>
                </a:lnSpc>
              </a:pPr>
              <a:endParaRPr/>
            </a:p>
          </p:txBody>
        </p:sp>
      </p:grpSp>
      <p:grpSp>
        <p:nvGrpSpPr>
          <p:cNvPr id="6" name="Group 6"/>
          <p:cNvGrpSpPr/>
          <p:nvPr/>
        </p:nvGrpSpPr>
        <p:grpSpPr>
          <a:xfrm>
            <a:off x="0" y="0"/>
            <a:ext cx="10058400" cy="104451"/>
            <a:chOff x="0" y="0"/>
            <a:chExt cx="4451339" cy="46225"/>
          </a:xfrm>
        </p:grpSpPr>
        <p:sp>
          <p:nvSpPr>
            <p:cNvPr id="7" name="Freeform 7"/>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8" name="TextBox 8"/>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9" name="Group 9"/>
          <p:cNvGrpSpPr/>
          <p:nvPr/>
        </p:nvGrpSpPr>
        <p:grpSpPr>
          <a:xfrm>
            <a:off x="0" y="142549"/>
            <a:ext cx="10058400" cy="216990"/>
            <a:chOff x="0" y="0"/>
            <a:chExt cx="4451339" cy="96029"/>
          </a:xfrm>
        </p:grpSpPr>
        <p:sp>
          <p:nvSpPr>
            <p:cNvPr id="10" name="Freeform 10"/>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1B447E"/>
            </a:solidFill>
          </p:spPr>
          <p:txBody>
            <a:bodyPr/>
            <a:lstStyle/>
            <a:p>
              <a:endParaRPr lang="en-US"/>
            </a:p>
          </p:txBody>
        </p:sp>
        <p:sp>
          <p:nvSpPr>
            <p:cNvPr id="11" name="TextBox 11"/>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sp>
        <p:nvSpPr>
          <p:cNvPr id="12" name="TextBox 12"/>
          <p:cNvSpPr txBox="1"/>
          <p:nvPr/>
        </p:nvSpPr>
        <p:spPr>
          <a:xfrm>
            <a:off x="388620" y="1142809"/>
            <a:ext cx="4251960" cy="569411"/>
          </a:xfrm>
          <a:prstGeom prst="rect">
            <a:avLst/>
          </a:prstGeom>
        </p:spPr>
        <p:txBody>
          <a:bodyPr lIns="0" tIns="0" rIns="0" bIns="0" rtlCol="0" anchor="t">
            <a:spAutoFit/>
          </a:bodyPr>
          <a:lstStyle/>
          <a:p>
            <a:pPr algn="ctr">
              <a:lnSpc>
                <a:spcPts val="4186"/>
              </a:lnSpc>
            </a:pPr>
            <a:r>
              <a:rPr lang="en-US" sz="4600" spc="-271">
                <a:solidFill>
                  <a:srgbClr val="231F20"/>
                </a:solidFill>
                <a:latin typeface="Raleway 1 Heavy"/>
                <a:ea typeface="Raleway 1 Heavy"/>
                <a:cs typeface="Raleway 1 Heavy"/>
                <a:sym typeface="Raleway 1 Heavy"/>
              </a:rPr>
              <a:t>TASTING  KIT</a:t>
            </a:r>
          </a:p>
        </p:txBody>
      </p:sp>
      <p:grpSp>
        <p:nvGrpSpPr>
          <p:cNvPr id="13" name="Group 13"/>
          <p:cNvGrpSpPr/>
          <p:nvPr/>
        </p:nvGrpSpPr>
        <p:grpSpPr>
          <a:xfrm>
            <a:off x="0" y="2438400"/>
            <a:ext cx="10058400" cy="3841932"/>
            <a:chOff x="0" y="-332904"/>
            <a:chExt cx="13411200" cy="5122576"/>
          </a:xfrm>
        </p:grpSpPr>
        <p:sp>
          <p:nvSpPr>
            <p:cNvPr id="14" name="TextBox 14"/>
            <p:cNvSpPr txBox="1"/>
            <p:nvPr/>
          </p:nvSpPr>
          <p:spPr>
            <a:xfrm>
              <a:off x="0" y="1653435"/>
              <a:ext cx="13411200" cy="3136237"/>
            </a:xfrm>
            <a:prstGeom prst="rect">
              <a:avLst/>
            </a:prstGeom>
          </p:spPr>
          <p:txBody>
            <a:bodyPr lIns="0" tIns="0" rIns="0" bIns="0" rtlCol="0" anchor="t">
              <a:spAutoFit/>
            </a:bodyPr>
            <a:lstStyle/>
            <a:p>
              <a:pPr algn="ctr">
                <a:lnSpc>
                  <a:spcPts val="3172"/>
                </a:lnSpc>
              </a:pPr>
              <a:r>
                <a:rPr lang="en-US" sz="2265">
                  <a:solidFill>
                    <a:srgbClr val="F4F6FC"/>
                  </a:solidFill>
                  <a:latin typeface="Raleway 1"/>
                  <a:ea typeface="Raleway 1"/>
                  <a:cs typeface="Raleway 1"/>
                  <a:sym typeface="Raleway 1"/>
                </a:rPr>
                <a:t>The purpose of a tasting session is to have each Scout try 1-2 kernels of each flavor.  Let the Scouts vote on their favorites - have fun with it!</a:t>
              </a:r>
            </a:p>
            <a:p>
              <a:pPr algn="ctr">
                <a:lnSpc>
                  <a:spcPts val="3172"/>
                </a:lnSpc>
              </a:pPr>
              <a:endParaRPr lang="en-US" sz="2265">
                <a:solidFill>
                  <a:srgbClr val="F4F6FC"/>
                </a:solidFill>
                <a:latin typeface="Raleway 1"/>
                <a:ea typeface="Raleway 1"/>
                <a:cs typeface="Raleway 1"/>
                <a:sym typeface="Raleway 1"/>
              </a:endParaRPr>
            </a:p>
            <a:p>
              <a:pPr algn="ctr">
                <a:lnSpc>
                  <a:spcPts val="3172"/>
                </a:lnSpc>
              </a:pPr>
              <a:r>
                <a:rPr lang="en-US" sz="2265">
                  <a:solidFill>
                    <a:srgbClr val="F4F6FC"/>
                  </a:solidFill>
                  <a:latin typeface="Raleway 1"/>
                  <a:ea typeface="Raleway 1"/>
                  <a:cs typeface="Raleway 1"/>
                  <a:sym typeface="Raleway 1"/>
                </a:rPr>
                <a:t>Boost your sales with a tasting session.  Foster familiarity and product knowledge.  Encourage the Scouts to share their tasting experience with potential buyers.</a:t>
              </a:r>
            </a:p>
          </p:txBody>
        </p:sp>
        <p:sp>
          <p:nvSpPr>
            <p:cNvPr id="15" name="TextBox 15"/>
            <p:cNvSpPr txBox="1"/>
            <p:nvPr/>
          </p:nvSpPr>
          <p:spPr>
            <a:xfrm>
              <a:off x="0" y="-332904"/>
              <a:ext cx="13411200" cy="1641475"/>
            </a:xfrm>
            <a:prstGeom prst="rect">
              <a:avLst/>
            </a:prstGeom>
          </p:spPr>
          <p:txBody>
            <a:bodyPr lIns="0" tIns="0" rIns="0" bIns="0" rtlCol="0" anchor="t">
              <a:spAutoFit/>
            </a:bodyPr>
            <a:lstStyle/>
            <a:p>
              <a:pPr algn="ctr">
                <a:lnSpc>
                  <a:spcPts val="4758"/>
                </a:lnSpc>
              </a:pPr>
              <a:r>
                <a:rPr lang="en-US" sz="4531" dirty="0">
                  <a:solidFill>
                    <a:srgbClr val="F4F6FC"/>
                  </a:solidFill>
                  <a:latin typeface="Raleway 1 Heavy"/>
                  <a:ea typeface="Raleway 1 Heavy"/>
                  <a:cs typeface="Raleway 1 Heavy"/>
                  <a:sym typeface="Raleway 1 Heavy"/>
                </a:rPr>
                <a:t>FAMOUS PR POPCORN </a:t>
              </a:r>
            </a:p>
            <a:p>
              <a:pPr algn="ctr">
                <a:lnSpc>
                  <a:spcPts val="4758"/>
                </a:lnSpc>
              </a:pPr>
              <a:r>
                <a:rPr lang="en-US" sz="4531" dirty="0">
                  <a:solidFill>
                    <a:srgbClr val="F4F6FC"/>
                  </a:solidFill>
                  <a:latin typeface="Raleway 1 Heavy"/>
                  <a:ea typeface="Raleway 1 Heavy"/>
                  <a:cs typeface="Raleway 1 Heavy"/>
                  <a:sym typeface="Raleway 1 Heavy"/>
                </a:rPr>
                <a:t>TASTING KIT </a:t>
              </a:r>
            </a:p>
          </p:txBody>
        </p:sp>
      </p:grpSp>
      <p:grpSp>
        <p:nvGrpSpPr>
          <p:cNvPr id="16" name="Group 16"/>
          <p:cNvGrpSpPr>
            <a:grpSpLocks noChangeAspect="1"/>
          </p:cNvGrpSpPr>
          <p:nvPr/>
        </p:nvGrpSpPr>
        <p:grpSpPr>
          <a:xfrm>
            <a:off x="7463246" y="1703646"/>
            <a:ext cx="868364" cy="825865"/>
            <a:chOff x="0" y="0"/>
            <a:chExt cx="5108588" cy="4858563"/>
          </a:xfrm>
        </p:grpSpPr>
        <p:sp>
          <p:nvSpPr>
            <p:cNvPr id="17" name="Freeform 17"/>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3"/>
              <a:stretch>
                <a:fillRect l="-21508" r="-21508"/>
              </a:stretch>
            </a:blipFill>
          </p:spPr>
          <p:txBody>
            <a:bodyPr/>
            <a:lstStyle/>
            <a:p>
              <a:endParaRPr lang="en-US"/>
            </a:p>
          </p:txBody>
        </p:sp>
        <p:sp>
          <p:nvSpPr>
            <p:cNvPr id="18" name="Freeform 18"/>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grpSp>
        <p:nvGrpSpPr>
          <p:cNvPr id="19" name="Group 19"/>
          <p:cNvGrpSpPr>
            <a:grpSpLocks noChangeAspect="1"/>
          </p:cNvGrpSpPr>
          <p:nvPr/>
        </p:nvGrpSpPr>
        <p:grpSpPr>
          <a:xfrm>
            <a:off x="6594881" y="1018984"/>
            <a:ext cx="868364" cy="825865"/>
            <a:chOff x="0" y="0"/>
            <a:chExt cx="5108588" cy="4858563"/>
          </a:xfrm>
        </p:grpSpPr>
        <p:sp>
          <p:nvSpPr>
            <p:cNvPr id="20" name="Freeform 20"/>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4"/>
              <a:stretch>
                <a:fillRect l="-21508" r="-21508"/>
              </a:stretch>
            </a:blipFill>
          </p:spPr>
          <p:txBody>
            <a:bodyPr/>
            <a:lstStyle/>
            <a:p>
              <a:endParaRPr lang="en-US"/>
            </a:p>
          </p:txBody>
        </p:sp>
        <p:sp>
          <p:nvSpPr>
            <p:cNvPr id="21" name="Freeform 21"/>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grpSp>
        <p:nvGrpSpPr>
          <p:cNvPr id="22" name="Group 22"/>
          <p:cNvGrpSpPr>
            <a:grpSpLocks noChangeAspect="1"/>
          </p:cNvGrpSpPr>
          <p:nvPr/>
        </p:nvGrpSpPr>
        <p:grpSpPr>
          <a:xfrm>
            <a:off x="8412796" y="1018984"/>
            <a:ext cx="868364" cy="825865"/>
            <a:chOff x="0" y="0"/>
            <a:chExt cx="5108588" cy="4858563"/>
          </a:xfrm>
        </p:grpSpPr>
        <p:sp>
          <p:nvSpPr>
            <p:cNvPr id="23" name="Freeform 23"/>
            <p:cNvSpPr/>
            <p:nvPr/>
          </p:nvSpPr>
          <p:spPr>
            <a:xfrm>
              <a:off x="12014" y="12624"/>
              <a:ext cx="5084559" cy="4835728"/>
            </a:xfrm>
            <a:custGeom>
              <a:avLst/>
              <a:gdLst/>
              <a:ahLst/>
              <a:cxnLst/>
              <a:rect l="l" t="t" r="r" b="b"/>
              <a:pathLst>
                <a:path w="5084559" h="4835728">
                  <a:moveTo>
                    <a:pt x="2542274" y="0"/>
                  </a:moveTo>
                  <a:lnTo>
                    <a:pt x="3327883" y="1591818"/>
                  </a:lnTo>
                  <a:lnTo>
                    <a:pt x="5084559" y="1847075"/>
                  </a:lnTo>
                  <a:lnTo>
                    <a:pt x="3813416" y="3086125"/>
                  </a:lnTo>
                  <a:lnTo>
                    <a:pt x="4113492" y="4835715"/>
                  </a:lnTo>
                  <a:lnTo>
                    <a:pt x="2542261" y="4009669"/>
                  </a:lnTo>
                  <a:lnTo>
                    <a:pt x="971068" y="4835728"/>
                  </a:lnTo>
                  <a:lnTo>
                    <a:pt x="1271143" y="3086138"/>
                  </a:lnTo>
                  <a:lnTo>
                    <a:pt x="0" y="1847088"/>
                  </a:lnTo>
                  <a:lnTo>
                    <a:pt x="1756677" y="1591831"/>
                  </a:lnTo>
                  <a:lnTo>
                    <a:pt x="2542274" y="0"/>
                  </a:lnTo>
                  <a:close/>
                </a:path>
              </a:pathLst>
            </a:custGeom>
            <a:blipFill>
              <a:blip r:embed="rId5"/>
              <a:stretch>
                <a:fillRect l="-66158" t="-9028" r="-47844" b="-40606"/>
              </a:stretch>
            </a:blipFill>
          </p:spPr>
          <p:txBody>
            <a:bodyPr/>
            <a:lstStyle/>
            <a:p>
              <a:endParaRPr lang="en-US"/>
            </a:p>
          </p:txBody>
        </p:sp>
        <p:sp>
          <p:nvSpPr>
            <p:cNvPr id="24" name="Freeform 24"/>
            <p:cNvSpPr/>
            <p:nvPr/>
          </p:nvSpPr>
          <p:spPr>
            <a:xfrm>
              <a:off x="0" y="0"/>
              <a:ext cx="5108588" cy="4858563"/>
            </a:xfrm>
            <a:custGeom>
              <a:avLst/>
              <a:gdLst/>
              <a:ahLst/>
              <a:cxnLst/>
              <a:rect l="l" t="t" r="r" b="b"/>
              <a:pathLst>
                <a:path w="5108588" h="4858563">
                  <a:moveTo>
                    <a:pt x="4132936" y="4858563"/>
                  </a:moveTo>
                  <a:lnTo>
                    <a:pt x="2554288" y="4028605"/>
                  </a:lnTo>
                  <a:lnTo>
                    <a:pt x="975652" y="4858563"/>
                  </a:lnTo>
                  <a:lnTo>
                    <a:pt x="1277150" y="3100705"/>
                  </a:lnTo>
                  <a:lnTo>
                    <a:pt x="0" y="1855800"/>
                  </a:lnTo>
                  <a:lnTo>
                    <a:pt x="1764983" y="1599336"/>
                  </a:lnTo>
                  <a:lnTo>
                    <a:pt x="2554288" y="0"/>
                  </a:lnTo>
                  <a:lnTo>
                    <a:pt x="3343605" y="1599336"/>
                  </a:lnTo>
                  <a:lnTo>
                    <a:pt x="5108588" y="1855800"/>
                  </a:lnTo>
                  <a:lnTo>
                    <a:pt x="5100472" y="1863700"/>
                  </a:lnTo>
                  <a:lnTo>
                    <a:pt x="3831437" y="3100705"/>
                  </a:lnTo>
                  <a:lnTo>
                    <a:pt x="4132935" y="4858563"/>
                  </a:lnTo>
                  <a:close/>
                  <a:moveTo>
                    <a:pt x="2554288" y="4015994"/>
                  </a:moveTo>
                  <a:lnTo>
                    <a:pt x="2556891" y="4017353"/>
                  </a:lnTo>
                  <a:lnTo>
                    <a:pt x="4118102" y="4838128"/>
                  </a:lnTo>
                  <a:lnTo>
                    <a:pt x="3819436" y="3096819"/>
                  </a:lnTo>
                  <a:lnTo>
                    <a:pt x="3821544" y="3094761"/>
                  </a:lnTo>
                  <a:lnTo>
                    <a:pt x="5084572" y="1863611"/>
                  </a:lnTo>
                  <a:lnTo>
                    <a:pt x="3336188" y="1609560"/>
                  </a:lnTo>
                  <a:lnTo>
                    <a:pt x="3334880" y="1606918"/>
                  </a:lnTo>
                  <a:lnTo>
                    <a:pt x="2554288" y="25248"/>
                  </a:lnTo>
                  <a:lnTo>
                    <a:pt x="1772399" y="1609560"/>
                  </a:lnTo>
                  <a:lnTo>
                    <a:pt x="24016" y="1863611"/>
                  </a:lnTo>
                  <a:lnTo>
                    <a:pt x="1289152" y="3096819"/>
                  </a:lnTo>
                  <a:lnTo>
                    <a:pt x="990498" y="4838128"/>
                  </a:lnTo>
                  <a:lnTo>
                    <a:pt x="2554288" y="4015994"/>
                  </a:lnTo>
                  <a:close/>
                </a:path>
              </a:pathLst>
            </a:custGeom>
            <a:solidFill>
              <a:srgbClr val="000000">
                <a:alpha val="0"/>
              </a:srgbClr>
            </a:solidFill>
            <a:ln w="12700">
              <a:solidFill>
                <a:srgbClr val="000000"/>
              </a:solidFill>
            </a:ln>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a:off x="0" y="114300"/>
            <a:ext cx="4215737" cy="7671931"/>
          </a:xfrm>
          <a:custGeom>
            <a:avLst/>
            <a:gdLst/>
            <a:ahLst/>
            <a:cxnLst/>
            <a:rect l="l" t="t" r="r" b="b"/>
            <a:pathLst>
              <a:path w="4215737" h="7671931">
                <a:moveTo>
                  <a:pt x="0" y="0"/>
                </a:moveTo>
                <a:lnTo>
                  <a:pt x="4215737" y="0"/>
                </a:lnTo>
                <a:lnTo>
                  <a:pt x="4215737" y="7671931"/>
                </a:lnTo>
                <a:lnTo>
                  <a:pt x="0" y="7671931"/>
                </a:lnTo>
                <a:lnTo>
                  <a:pt x="0" y="0"/>
                </a:lnTo>
                <a:close/>
              </a:path>
            </a:pathLst>
          </a:custGeom>
          <a:blipFill>
            <a:blip r:embed="rId2">
              <a:extLst>
                <a:ext uri="{96DAC541-7B7A-43D3-8B79-37D633B846F1}">
                  <asvg:svgBlip xmlns:asvg="http://schemas.microsoft.com/office/drawing/2016/SVG/main" r:embed="rId3"/>
                </a:ext>
              </a:extLst>
            </a:blip>
            <a:stretch>
              <a:fillRect l="-40991" r="-40991"/>
            </a:stretch>
          </a:blipFill>
        </p:spPr>
        <p:txBody>
          <a:bodyPr/>
          <a:lstStyle/>
          <a:p>
            <a:endParaRPr lang="en-US"/>
          </a:p>
        </p:txBody>
      </p:sp>
      <p:grpSp>
        <p:nvGrpSpPr>
          <p:cNvPr id="3" name="Group 3"/>
          <p:cNvGrpSpPr/>
          <p:nvPr/>
        </p:nvGrpSpPr>
        <p:grpSpPr>
          <a:xfrm>
            <a:off x="4196715" y="0"/>
            <a:ext cx="5861685" cy="7772400"/>
            <a:chOff x="0" y="0"/>
            <a:chExt cx="7815580" cy="10742415"/>
          </a:xfrm>
        </p:grpSpPr>
        <p:pic>
          <p:nvPicPr>
            <p:cNvPr id="4" name="Picture 4"/>
            <p:cNvPicPr>
              <a:picLocks noChangeAspect="1"/>
            </p:cNvPicPr>
            <p:nvPr/>
          </p:nvPicPr>
          <p:blipFill>
            <a:blip r:embed="rId4">
              <a:alphaModFix amt="31999"/>
            </a:blip>
            <a:srcRect t="4298" b="4298"/>
            <a:stretch>
              <a:fillRect/>
            </a:stretch>
          </p:blipFill>
          <p:spPr>
            <a:xfrm>
              <a:off x="0" y="0"/>
              <a:ext cx="7815580" cy="10742415"/>
            </a:xfrm>
            <a:prstGeom prst="rect">
              <a:avLst/>
            </a:prstGeom>
          </p:spPr>
        </p:pic>
      </p:grpSp>
      <p:sp>
        <p:nvSpPr>
          <p:cNvPr id="5" name="TextBox 5"/>
          <p:cNvSpPr txBox="1"/>
          <p:nvPr/>
        </p:nvSpPr>
        <p:spPr>
          <a:xfrm>
            <a:off x="5030484" y="2874970"/>
            <a:ext cx="393694" cy="340662"/>
          </a:xfrm>
          <a:prstGeom prst="rect">
            <a:avLst/>
          </a:prstGeom>
        </p:spPr>
        <p:txBody>
          <a:bodyPr lIns="0" tIns="0" rIns="0" bIns="0" rtlCol="0" anchor="t">
            <a:spAutoFit/>
          </a:bodyPr>
          <a:lstStyle/>
          <a:p>
            <a:pPr algn="ctr">
              <a:lnSpc>
                <a:spcPts val="2490"/>
              </a:lnSpc>
            </a:pPr>
            <a:r>
              <a:rPr lang="en-US" sz="2490" spc="-49">
                <a:solidFill>
                  <a:srgbClr val="000000"/>
                </a:solidFill>
                <a:latin typeface="Bebas Neue"/>
                <a:ea typeface="Bebas Neue"/>
                <a:cs typeface="Bebas Neue"/>
                <a:sym typeface="Bebas Neue"/>
              </a:rPr>
              <a:t>01</a:t>
            </a:r>
          </a:p>
        </p:txBody>
      </p:sp>
      <p:sp>
        <p:nvSpPr>
          <p:cNvPr id="6" name="TextBox 6"/>
          <p:cNvSpPr txBox="1"/>
          <p:nvPr/>
        </p:nvSpPr>
        <p:spPr>
          <a:xfrm>
            <a:off x="5025896" y="4417539"/>
            <a:ext cx="393694" cy="340662"/>
          </a:xfrm>
          <a:prstGeom prst="rect">
            <a:avLst/>
          </a:prstGeom>
        </p:spPr>
        <p:txBody>
          <a:bodyPr lIns="0" tIns="0" rIns="0" bIns="0" rtlCol="0" anchor="t">
            <a:spAutoFit/>
          </a:bodyPr>
          <a:lstStyle/>
          <a:p>
            <a:pPr algn="ctr">
              <a:lnSpc>
                <a:spcPts val="2490"/>
              </a:lnSpc>
            </a:pPr>
            <a:r>
              <a:rPr lang="en-US" sz="2490" spc="-49">
                <a:solidFill>
                  <a:srgbClr val="000000"/>
                </a:solidFill>
                <a:latin typeface="Bebas Neue"/>
                <a:ea typeface="Bebas Neue"/>
                <a:cs typeface="Bebas Neue"/>
                <a:sym typeface="Bebas Neue"/>
              </a:rPr>
              <a:t>02</a:t>
            </a:r>
          </a:p>
        </p:txBody>
      </p:sp>
      <p:sp>
        <p:nvSpPr>
          <p:cNvPr id="7" name="TextBox 7"/>
          <p:cNvSpPr txBox="1"/>
          <p:nvPr/>
        </p:nvSpPr>
        <p:spPr>
          <a:xfrm>
            <a:off x="5028837" y="5890977"/>
            <a:ext cx="393694" cy="340662"/>
          </a:xfrm>
          <a:prstGeom prst="rect">
            <a:avLst/>
          </a:prstGeom>
        </p:spPr>
        <p:txBody>
          <a:bodyPr lIns="0" tIns="0" rIns="0" bIns="0" rtlCol="0" anchor="t">
            <a:spAutoFit/>
          </a:bodyPr>
          <a:lstStyle/>
          <a:p>
            <a:pPr algn="ctr">
              <a:lnSpc>
                <a:spcPts val="2490"/>
              </a:lnSpc>
            </a:pPr>
            <a:r>
              <a:rPr lang="en-US" sz="2490" spc="-49">
                <a:solidFill>
                  <a:srgbClr val="000000"/>
                </a:solidFill>
                <a:latin typeface="Bebas Neue"/>
                <a:ea typeface="Bebas Neue"/>
                <a:cs typeface="Bebas Neue"/>
                <a:sym typeface="Bebas Neue"/>
              </a:rPr>
              <a:t>03</a:t>
            </a:r>
          </a:p>
        </p:txBody>
      </p:sp>
      <p:grpSp>
        <p:nvGrpSpPr>
          <p:cNvPr id="8" name="Group 8"/>
          <p:cNvGrpSpPr/>
          <p:nvPr/>
        </p:nvGrpSpPr>
        <p:grpSpPr>
          <a:xfrm>
            <a:off x="4472951" y="621695"/>
            <a:ext cx="1502483" cy="1502483"/>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10" name="Freeform 10"/>
          <p:cNvSpPr/>
          <p:nvPr/>
        </p:nvSpPr>
        <p:spPr>
          <a:xfrm>
            <a:off x="4946988" y="939630"/>
            <a:ext cx="554410" cy="815308"/>
          </a:xfrm>
          <a:custGeom>
            <a:avLst/>
            <a:gdLst/>
            <a:ahLst/>
            <a:cxnLst/>
            <a:rect l="l" t="t" r="r" b="b"/>
            <a:pathLst>
              <a:path w="554410" h="815308">
                <a:moveTo>
                  <a:pt x="0" y="0"/>
                </a:moveTo>
                <a:lnTo>
                  <a:pt x="554409" y="0"/>
                </a:lnTo>
                <a:lnTo>
                  <a:pt x="554409" y="815309"/>
                </a:lnTo>
                <a:lnTo>
                  <a:pt x="0" y="81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364593" y="3126701"/>
            <a:ext cx="3486552" cy="1704279"/>
          </a:xfrm>
          <a:prstGeom prst="rect">
            <a:avLst/>
          </a:prstGeom>
        </p:spPr>
        <p:txBody>
          <a:bodyPr lIns="0" tIns="0" rIns="0" bIns="0" rtlCol="0" anchor="t">
            <a:spAutoFit/>
          </a:bodyPr>
          <a:lstStyle/>
          <a:p>
            <a:pPr algn="ctr">
              <a:lnSpc>
                <a:spcPts val="6648"/>
              </a:lnSpc>
            </a:pPr>
            <a:r>
              <a:rPr lang="en-US" sz="6099" spc="5">
                <a:solidFill>
                  <a:srgbClr val="231F20"/>
                </a:solidFill>
                <a:latin typeface="Raleway 1 Heavy"/>
                <a:ea typeface="Raleway 1 Heavy"/>
                <a:cs typeface="Raleway 1 Heavy"/>
                <a:sym typeface="Raleway 1 Heavy"/>
              </a:rPr>
              <a:t>WHERE TO SELL</a:t>
            </a:r>
          </a:p>
        </p:txBody>
      </p:sp>
      <p:grpSp>
        <p:nvGrpSpPr>
          <p:cNvPr id="12" name="Group 12"/>
          <p:cNvGrpSpPr/>
          <p:nvPr/>
        </p:nvGrpSpPr>
        <p:grpSpPr>
          <a:xfrm>
            <a:off x="0" y="0"/>
            <a:ext cx="10058400" cy="104451"/>
            <a:chOff x="0" y="0"/>
            <a:chExt cx="4451339" cy="46225"/>
          </a:xfrm>
        </p:grpSpPr>
        <p:sp>
          <p:nvSpPr>
            <p:cNvPr id="13" name="Freeform 13"/>
            <p:cNvSpPr/>
            <p:nvPr/>
          </p:nvSpPr>
          <p:spPr>
            <a:xfrm>
              <a:off x="0" y="0"/>
              <a:ext cx="4451340" cy="46225"/>
            </a:xfrm>
            <a:custGeom>
              <a:avLst/>
              <a:gdLst/>
              <a:ahLst/>
              <a:cxnLst/>
              <a:rect l="l" t="t" r="r" b="b"/>
              <a:pathLst>
                <a:path w="4451340" h="46225">
                  <a:moveTo>
                    <a:pt x="0" y="0"/>
                  </a:moveTo>
                  <a:lnTo>
                    <a:pt x="4451340" y="0"/>
                  </a:lnTo>
                  <a:lnTo>
                    <a:pt x="4451340" y="46225"/>
                  </a:lnTo>
                  <a:lnTo>
                    <a:pt x="0" y="46225"/>
                  </a:lnTo>
                  <a:close/>
                </a:path>
              </a:pathLst>
            </a:custGeom>
            <a:solidFill>
              <a:srgbClr val="C4E2F6"/>
            </a:solidFill>
          </p:spPr>
          <p:txBody>
            <a:bodyPr/>
            <a:lstStyle/>
            <a:p>
              <a:endParaRPr lang="en-US"/>
            </a:p>
          </p:txBody>
        </p:sp>
        <p:sp>
          <p:nvSpPr>
            <p:cNvPr id="14" name="TextBox 14"/>
            <p:cNvSpPr txBox="1"/>
            <p:nvPr/>
          </p:nvSpPr>
          <p:spPr>
            <a:xfrm>
              <a:off x="0" y="-19050"/>
              <a:ext cx="4451339" cy="65275"/>
            </a:xfrm>
            <a:prstGeom prst="rect">
              <a:avLst/>
            </a:prstGeom>
          </p:spPr>
          <p:txBody>
            <a:bodyPr lIns="40014" tIns="40014" rIns="40014" bIns="40014" rtlCol="0" anchor="ctr"/>
            <a:lstStyle/>
            <a:p>
              <a:pPr algn="ctr">
                <a:lnSpc>
                  <a:spcPts val="1602"/>
                </a:lnSpc>
              </a:pPr>
              <a:endParaRPr/>
            </a:p>
          </p:txBody>
        </p:sp>
      </p:grpSp>
      <p:grpSp>
        <p:nvGrpSpPr>
          <p:cNvPr id="15" name="Group 15"/>
          <p:cNvGrpSpPr/>
          <p:nvPr/>
        </p:nvGrpSpPr>
        <p:grpSpPr>
          <a:xfrm>
            <a:off x="0" y="142549"/>
            <a:ext cx="10058400" cy="216990"/>
            <a:chOff x="0" y="0"/>
            <a:chExt cx="4451339" cy="96029"/>
          </a:xfrm>
        </p:grpSpPr>
        <p:sp>
          <p:nvSpPr>
            <p:cNvPr id="16" name="Freeform 16"/>
            <p:cNvSpPr/>
            <p:nvPr/>
          </p:nvSpPr>
          <p:spPr>
            <a:xfrm>
              <a:off x="0" y="0"/>
              <a:ext cx="4451340" cy="96029"/>
            </a:xfrm>
            <a:custGeom>
              <a:avLst/>
              <a:gdLst/>
              <a:ahLst/>
              <a:cxnLst/>
              <a:rect l="l" t="t" r="r" b="b"/>
              <a:pathLst>
                <a:path w="4451340" h="96029">
                  <a:moveTo>
                    <a:pt x="0" y="0"/>
                  </a:moveTo>
                  <a:lnTo>
                    <a:pt x="4451340" y="0"/>
                  </a:lnTo>
                  <a:lnTo>
                    <a:pt x="4451340" y="96029"/>
                  </a:lnTo>
                  <a:lnTo>
                    <a:pt x="0" y="96029"/>
                  </a:lnTo>
                  <a:close/>
                </a:path>
              </a:pathLst>
            </a:custGeom>
            <a:solidFill>
              <a:srgbClr val="FFFFFF"/>
            </a:solidFill>
          </p:spPr>
          <p:txBody>
            <a:bodyPr/>
            <a:lstStyle/>
            <a:p>
              <a:endParaRPr lang="en-US"/>
            </a:p>
          </p:txBody>
        </p:sp>
        <p:sp>
          <p:nvSpPr>
            <p:cNvPr id="17" name="TextBox 17"/>
            <p:cNvSpPr txBox="1"/>
            <p:nvPr/>
          </p:nvSpPr>
          <p:spPr>
            <a:xfrm>
              <a:off x="0" y="-19050"/>
              <a:ext cx="4451339" cy="115079"/>
            </a:xfrm>
            <a:prstGeom prst="rect">
              <a:avLst/>
            </a:prstGeom>
          </p:spPr>
          <p:txBody>
            <a:bodyPr lIns="40014" tIns="40014" rIns="40014" bIns="40014" rtlCol="0" anchor="ctr"/>
            <a:lstStyle/>
            <a:p>
              <a:pPr algn="ctr">
                <a:lnSpc>
                  <a:spcPts val="1602"/>
                </a:lnSpc>
              </a:pPr>
              <a:endParaRPr/>
            </a:p>
          </p:txBody>
        </p:sp>
      </p:grpSp>
      <p:grpSp>
        <p:nvGrpSpPr>
          <p:cNvPr id="18" name="Group 18"/>
          <p:cNvGrpSpPr/>
          <p:nvPr/>
        </p:nvGrpSpPr>
        <p:grpSpPr>
          <a:xfrm>
            <a:off x="4480717" y="2423145"/>
            <a:ext cx="1502483" cy="1502483"/>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20" name="Freeform 20"/>
          <p:cNvSpPr/>
          <p:nvPr/>
        </p:nvSpPr>
        <p:spPr>
          <a:xfrm>
            <a:off x="4854685" y="2779026"/>
            <a:ext cx="736035" cy="736035"/>
          </a:xfrm>
          <a:custGeom>
            <a:avLst/>
            <a:gdLst/>
            <a:ahLst/>
            <a:cxnLst/>
            <a:rect l="l" t="t" r="r" b="b"/>
            <a:pathLst>
              <a:path w="736035" h="736035">
                <a:moveTo>
                  <a:pt x="0" y="0"/>
                </a:moveTo>
                <a:lnTo>
                  <a:pt x="736035" y="0"/>
                </a:lnTo>
                <a:lnTo>
                  <a:pt x="736035" y="736034"/>
                </a:lnTo>
                <a:lnTo>
                  <a:pt x="0" y="7360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p:cNvGrpSpPr/>
          <p:nvPr/>
        </p:nvGrpSpPr>
        <p:grpSpPr>
          <a:xfrm>
            <a:off x="4480717" y="4220903"/>
            <a:ext cx="1502483" cy="1502483"/>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23" name="Freeform 23"/>
          <p:cNvSpPr/>
          <p:nvPr/>
        </p:nvSpPr>
        <p:spPr>
          <a:xfrm>
            <a:off x="4860435" y="4574969"/>
            <a:ext cx="743048" cy="743048"/>
          </a:xfrm>
          <a:custGeom>
            <a:avLst/>
            <a:gdLst/>
            <a:ahLst/>
            <a:cxnLst/>
            <a:rect l="l" t="t" r="r" b="b"/>
            <a:pathLst>
              <a:path w="743048" h="743048">
                <a:moveTo>
                  <a:pt x="0" y="0"/>
                </a:moveTo>
                <a:lnTo>
                  <a:pt x="743048" y="0"/>
                </a:lnTo>
                <a:lnTo>
                  <a:pt x="743048" y="743048"/>
                </a:lnTo>
                <a:lnTo>
                  <a:pt x="0" y="7430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4" name="Group 24"/>
          <p:cNvGrpSpPr/>
          <p:nvPr/>
        </p:nvGrpSpPr>
        <p:grpSpPr>
          <a:xfrm>
            <a:off x="4471461" y="6018662"/>
            <a:ext cx="1502483" cy="1502483"/>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26" name="Freeform 26"/>
          <p:cNvSpPr/>
          <p:nvPr/>
        </p:nvSpPr>
        <p:spPr>
          <a:xfrm>
            <a:off x="4756817" y="6417068"/>
            <a:ext cx="942188" cy="666384"/>
          </a:xfrm>
          <a:custGeom>
            <a:avLst/>
            <a:gdLst/>
            <a:ahLst/>
            <a:cxnLst/>
            <a:rect l="l" t="t" r="r" b="b"/>
            <a:pathLst>
              <a:path w="942188" h="666384">
                <a:moveTo>
                  <a:pt x="0" y="0"/>
                </a:moveTo>
                <a:lnTo>
                  <a:pt x="942188" y="0"/>
                </a:lnTo>
                <a:lnTo>
                  <a:pt x="942188" y="666384"/>
                </a:lnTo>
                <a:lnTo>
                  <a:pt x="0" y="6663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TextBox 27"/>
          <p:cNvSpPr txBox="1"/>
          <p:nvPr/>
        </p:nvSpPr>
        <p:spPr>
          <a:xfrm>
            <a:off x="6232609" y="816029"/>
            <a:ext cx="3483005" cy="1108673"/>
          </a:xfrm>
          <a:prstGeom prst="rect">
            <a:avLst/>
          </a:prstGeom>
        </p:spPr>
        <p:txBody>
          <a:bodyPr lIns="0" tIns="0" rIns="0" bIns="0" rtlCol="0" anchor="t">
            <a:spAutoFit/>
          </a:bodyPr>
          <a:lstStyle/>
          <a:p>
            <a:pPr algn="l">
              <a:lnSpc>
                <a:spcPts val="2858"/>
              </a:lnSpc>
            </a:pPr>
            <a:r>
              <a:rPr lang="en-US" sz="2041">
                <a:solidFill>
                  <a:srgbClr val="FFFFFF"/>
                </a:solidFill>
                <a:latin typeface="Raleway 1 Bold"/>
                <a:ea typeface="Raleway 1 Bold"/>
                <a:cs typeface="Raleway 1 Bold"/>
                <a:sym typeface="Raleway 1 Bold"/>
              </a:rPr>
              <a:t>Show &amp; Sell</a:t>
            </a:r>
          </a:p>
          <a:p>
            <a:pPr algn="l">
              <a:lnSpc>
                <a:spcPts val="1952"/>
              </a:lnSpc>
            </a:pPr>
            <a:r>
              <a:rPr lang="en-US" sz="1394">
                <a:solidFill>
                  <a:srgbClr val="FFFFFF"/>
                </a:solidFill>
                <a:latin typeface="Raleway 1"/>
                <a:ea typeface="Raleway 1"/>
                <a:cs typeface="Raleway 1"/>
                <a:sym typeface="Raleway 1"/>
              </a:rPr>
              <a:t>Set up in high traffic area</a:t>
            </a:r>
          </a:p>
          <a:p>
            <a:pPr algn="l">
              <a:lnSpc>
                <a:spcPts val="1952"/>
              </a:lnSpc>
            </a:pPr>
            <a:r>
              <a:rPr lang="en-US" sz="1394">
                <a:solidFill>
                  <a:srgbClr val="FFFFFF"/>
                </a:solidFill>
                <a:latin typeface="Raleway 1"/>
                <a:ea typeface="Raleway 1"/>
                <a:cs typeface="Raleway 1"/>
                <a:sym typeface="Raleway 1"/>
              </a:rPr>
              <a:t>Popcorn is ordered in advance on consignment from Council</a:t>
            </a:r>
          </a:p>
        </p:txBody>
      </p:sp>
      <p:sp>
        <p:nvSpPr>
          <p:cNvPr id="28" name="TextBox 28"/>
          <p:cNvSpPr txBox="1"/>
          <p:nvPr/>
        </p:nvSpPr>
        <p:spPr>
          <a:xfrm>
            <a:off x="6249901" y="2605780"/>
            <a:ext cx="3209926" cy="1108673"/>
          </a:xfrm>
          <a:prstGeom prst="rect">
            <a:avLst/>
          </a:prstGeom>
        </p:spPr>
        <p:txBody>
          <a:bodyPr lIns="0" tIns="0" rIns="0" bIns="0" rtlCol="0" anchor="t">
            <a:spAutoFit/>
          </a:bodyPr>
          <a:lstStyle/>
          <a:p>
            <a:pPr algn="l">
              <a:lnSpc>
                <a:spcPts val="2858"/>
              </a:lnSpc>
            </a:pPr>
            <a:r>
              <a:rPr lang="en-US" sz="2041">
                <a:solidFill>
                  <a:srgbClr val="FFFFFF"/>
                </a:solidFill>
                <a:latin typeface="Raleway 1 Bold"/>
                <a:ea typeface="Raleway 1 Bold"/>
                <a:cs typeface="Raleway 1 Bold"/>
                <a:sym typeface="Raleway 1 Bold"/>
              </a:rPr>
              <a:t>Show &amp; Deliver</a:t>
            </a:r>
          </a:p>
          <a:p>
            <a:pPr algn="l">
              <a:lnSpc>
                <a:spcPts val="1952"/>
              </a:lnSpc>
            </a:pPr>
            <a:r>
              <a:rPr lang="en-US" sz="1394">
                <a:solidFill>
                  <a:srgbClr val="FFFFFF"/>
                </a:solidFill>
                <a:latin typeface="Raleway 1"/>
                <a:ea typeface="Raleway 1"/>
                <a:cs typeface="Raleway 1"/>
                <a:sym typeface="Raleway 1"/>
              </a:rPr>
              <a:t>Combine Show &amp; Sell and Take Order</a:t>
            </a:r>
          </a:p>
          <a:p>
            <a:pPr algn="l">
              <a:lnSpc>
                <a:spcPts val="1952"/>
              </a:lnSpc>
            </a:pPr>
            <a:r>
              <a:rPr lang="en-US" sz="1394">
                <a:solidFill>
                  <a:srgbClr val="FFFFFF"/>
                </a:solidFill>
                <a:latin typeface="Raleway 1"/>
                <a:ea typeface="Raleway 1"/>
                <a:cs typeface="Raleway 1"/>
                <a:sym typeface="Raleway 1"/>
              </a:rPr>
              <a:t>Popcorn is taken door to door &amp; sold on the spot</a:t>
            </a:r>
          </a:p>
        </p:txBody>
      </p:sp>
      <p:sp>
        <p:nvSpPr>
          <p:cNvPr id="29" name="TextBox 29"/>
          <p:cNvSpPr txBox="1"/>
          <p:nvPr/>
        </p:nvSpPr>
        <p:spPr>
          <a:xfrm>
            <a:off x="6249901" y="4517801"/>
            <a:ext cx="3319977" cy="861063"/>
          </a:xfrm>
          <a:prstGeom prst="rect">
            <a:avLst/>
          </a:prstGeom>
        </p:spPr>
        <p:txBody>
          <a:bodyPr lIns="0" tIns="0" rIns="0" bIns="0" rtlCol="0" anchor="t">
            <a:spAutoFit/>
          </a:bodyPr>
          <a:lstStyle/>
          <a:p>
            <a:pPr algn="l">
              <a:lnSpc>
                <a:spcPts val="2858"/>
              </a:lnSpc>
            </a:pPr>
            <a:r>
              <a:rPr lang="en-US" sz="2041">
                <a:solidFill>
                  <a:srgbClr val="FFFFFF"/>
                </a:solidFill>
                <a:latin typeface="Raleway 1 Bold"/>
                <a:ea typeface="Raleway 1 Bold"/>
                <a:cs typeface="Raleway 1 Bold"/>
                <a:sym typeface="Raleway 1 Bold"/>
              </a:rPr>
              <a:t>Take Order</a:t>
            </a:r>
          </a:p>
          <a:p>
            <a:pPr algn="l">
              <a:lnSpc>
                <a:spcPts val="1952"/>
              </a:lnSpc>
            </a:pPr>
            <a:r>
              <a:rPr lang="en-US" sz="1394">
                <a:solidFill>
                  <a:srgbClr val="FFFFFF"/>
                </a:solidFill>
                <a:latin typeface="Raleway 1"/>
                <a:ea typeface="Raleway 1"/>
                <a:cs typeface="Raleway 1"/>
                <a:sym typeface="Raleway 1"/>
              </a:rPr>
              <a:t>Traditional way of going door to door</a:t>
            </a:r>
          </a:p>
          <a:p>
            <a:pPr algn="l">
              <a:lnSpc>
                <a:spcPts val="1952"/>
              </a:lnSpc>
            </a:pPr>
            <a:r>
              <a:rPr lang="en-US" sz="1394">
                <a:solidFill>
                  <a:srgbClr val="FFFFFF"/>
                </a:solidFill>
                <a:latin typeface="Raleway 1"/>
                <a:ea typeface="Raleway 1"/>
                <a:cs typeface="Raleway 1"/>
                <a:sym typeface="Raleway 1"/>
              </a:rPr>
              <a:t>Popcorn is delivered after the sale</a:t>
            </a:r>
          </a:p>
        </p:txBody>
      </p:sp>
      <p:sp>
        <p:nvSpPr>
          <p:cNvPr id="30" name="TextBox 30"/>
          <p:cNvSpPr txBox="1"/>
          <p:nvPr/>
        </p:nvSpPr>
        <p:spPr>
          <a:xfrm>
            <a:off x="6249901" y="6342887"/>
            <a:ext cx="3465714" cy="806407"/>
          </a:xfrm>
          <a:prstGeom prst="rect">
            <a:avLst/>
          </a:prstGeom>
        </p:spPr>
        <p:txBody>
          <a:bodyPr lIns="0" tIns="0" rIns="0" bIns="0" rtlCol="0" anchor="t">
            <a:spAutoFit/>
          </a:bodyPr>
          <a:lstStyle/>
          <a:p>
            <a:pPr algn="l">
              <a:lnSpc>
                <a:spcPts val="2718"/>
              </a:lnSpc>
            </a:pPr>
            <a:r>
              <a:rPr lang="en-US" sz="1941">
                <a:solidFill>
                  <a:srgbClr val="FFFFFF"/>
                </a:solidFill>
                <a:latin typeface="Raleway 1 Bold"/>
                <a:ea typeface="Raleway 1 Bold"/>
                <a:cs typeface="Raleway 1 Bold"/>
                <a:sym typeface="Raleway 1 Bold"/>
              </a:rPr>
              <a:t>Online Store</a:t>
            </a:r>
          </a:p>
          <a:p>
            <a:pPr algn="l">
              <a:lnSpc>
                <a:spcPts val="1812"/>
              </a:lnSpc>
            </a:pPr>
            <a:r>
              <a:rPr lang="en-US" sz="1294">
                <a:solidFill>
                  <a:srgbClr val="FFFFFF"/>
                </a:solidFill>
                <a:latin typeface="Raleway 1"/>
                <a:ea typeface="Raleway 1"/>
                <a:cs typeface="Raleway 1"/>
                <a:sym typeface="Raleway 1"/>
              </a:rPr>
              <a:t>Customers can support all across the country</a:t>
            </a:r>
          </a:p>
          <a:p>
            <a:pPr algn="l">
              <a:lnSpc>
                <a:spcPts val="1812"/>
              </a:lnSpc>
            </a:pPr>
            <a:r>
              <a:rPr lang="en-US" sz="1294">
                <a:solidFill>
                  <a:srgbClr val="FFFFFF"/>
                </a:solidFill>
                <a:latin typeface="Raleway 1"/>
                <a:ea typeface="Raleway 1"/>
                <a:cs typeface="Raleway 1"/>
                <a:sym typeface="Raleway 1"/>
              </a:rPr>
              <a:t>Each Scout gets credit for sales</a:t>
            </a:r>
          </a:p>
        </p:txBody>
      </p:sp>
      <p:sp>
        <p:nvSpPr>
          <p:cNvPr id="31" name="Freeform 31"/>
          <p:cNvSpPr/>
          <p:nvPr/>
        </p:nvSpPr>
        <p:spPr>
          <a:xfrm>
            <a:off x="1703990" y="2124178"/>
            <a:ext cx="807757" cy="759291"/>
          </a:xfrm>
          <a:custGeom>
            <a:avLst/>
            <a:gdLst/>
            <a:ahLst/>
            <a:cxnLst/>
            <a:rect l="l" t="t" r="r" b="b"/>
            <a:pathLst>
              <a:path w="807757" h="759291">
                <a:moveTo>
                  <a:pt x="0" y="0"/>
                </a:moveTo>
                <a:lnTo>
                  <a:pt x="807757" y="0"/>
                </a:lnTo>
                <a:lnTo>
                  <a:pt x="807757" y="759291"/>
                </a:lnTo>
                <a:lnTo>
                  <a:pt x="0" y="7592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FE0600CDCEAF4EAE0658A0231EA888" ma:contentTypeVersion="18" ma:contentTypeDescription="Create a new document." ma:contentTypeScope="" ma:versionID="6c06316251c6effccf2e5daa4b708567">
  <xsd:schema xmlns:xsd="http://www.w3.org/2001/XMLSchema" xmlns:xs="http://www.w3.org/2001/XMLSchema" xmlns:p="http://schemas.microsoft.com/office/2006/metadata/properties" xmlns:ns2="4316a5a9-1ff1-4a82-8d39-4739da81f589" xmlns:ns3="d3805bc0-6e10-44ed-ae6a-11f4cb05ffec" xmlns:ns4="04eaaf5a-2406-40e9-bb2a-337ad6161e78" targetNamespace="http://schemas.microsoft.com/office/2006/metadata/properties" ma:root="true" ma:fieldsID="9efe6ec5db64170dc6273d7a4fbeeebe" ns2:_="" ns3:_="" ns4:_="">
    <xsd:import namespace="4316a5a9-1ff1-4a82-8d39-4739da81f589"/>
    <xsd:import namespace="d3805bc0-6e10-44ed-ae6a-11f4cb05ffec"/>
    <xsd:import namespace="04eaaf5a-2406-40e9-bb2a-337ad6161e78"/>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6a5a9-1ff1-4a82-8d39-4739da81f5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805bc0-6e10-44ed-ae6a-11f4cb05ffe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eaaf5a-2406-40e9-bb2a-337ad6161e7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6c0ee52-9197-45e6-a878-1e4b056a42e3}" ma:internalName="TaxCatchAll" ma:showField="CatchAllData" ma:web="04eaaf5a-2406-40e9-bb2a-337ad6161e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2DC5DF-E206-428C-AE57-F68F532185D8}">
  <ds:schemaRefs>
    <ds:schemaRef ds:uri="http://schemas.microsoft.com/sharepoint/v3/contenttype/forms"/>
  </ds:schemaRefs>
</ds:datastoreItem>
</file>

<file path=customXml/itemProps2.xml><?xml version="1.0" encoding="utf-8"?>
<ds:datastoreItem xmlns:ds="http://schemas.openxmlformats.org/officeDocument/2006/customXml" ds:itemID="{9B0E9F4F-4D47-4B08-95BC-E6F9632EDE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6a5a9-1ff1-4a82-8d39-4739da81f589"/>
    <ds:schemaRef ds:uri="d3805bc0-6e10-44ed-ae6a-11f4cb05ffec"/>
    <ds:schemaRef ds:uri="04eaaf5a-2406-40e9-bb2a-337ad6161e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8606</TotalTime>
  <Words>2058</Words>
  <Application>Microsoft Macintosh PowerPoint</Application>
  <PresentationFormat>Custom</PresentationFormat>
  <Paragraphs>280</Paragraphs>
  <Slides>34</Slides>
  <Notes>1</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34</vt:i4>
      </vt:variant>
    </vt:vector>
  </HeadingPairs>
  <TitlesOfParts>
    <vt:vector size="57" baseType="lpstr">
      <vt:lpstr>Raleway</vt:lpstr>
      <vt:lpstr>Garamond</vt:lpstr>
      <vt:lpstr>Roboto</vt:lpstr>
      <vt:lpstr>WordVisiCarriageReturn_MSFontService</vt:lpstr>
      <vt:lpstr>Arial</vt:lpstr>
      <vt:lpstr>Dancing Script Bold</vt:lpstr>
      <vt:lpstr>Raleway 1 Ultra-Bold Italics</vt:lpstr>
      <vt:lpstr>Raleway 2 Ultra-Bold</vt:lpstr>
      <vt:lpstr>Raleway 1</vt:lpstr>
      <vt:lpstr>Raleway 2</vt:lpstr>
      <vt:lpstr>Aptos</vt:lpstr>
      <vt:lpstr>Segoe UI</vt:lpstr>
      <vt:lpstr>Raleway Heavy Bold</vt:lpstr>
      <vt:lpstr>Raleway 2 Heavy</vt:lpstr>
      <vt:lpstr>Raleway 1 Heavy</vt:lpstr>
      <vt:lpstr>Raleway 2 Bold Italics</vt:lpstr>
      <vt:lpstr>Bebas Neue</vt:lpstr>
      <vt:lpstr>Times New Roman</vt:lpstr>
      <vt:lpstr>Calibri</vt:lpstr>
      <vt:lpstr>Wingdings</vt:lpstr>
      <vt:lpstr>Raleway 1 Bold</vt:lpstr>
      <vt:lpstr>Raleway 2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PTAC 2024 Kickoff Slide Deck</dc:title>
  <dc:creator>Brian Arndt</dc:creator>
  <cp:lastModifiedBy>Kami Hisey</cp:lastModifiedBy>
  <cp:revision>23</cp:revision>
  <dcterms:created xsi:type="dcterms:W3CDTF">2006-08-16T00:00:00Z</dcterms:created>
  <dcterms:modified xsi:type="dcterms:W3CDTF">2024-08-14T14:17:26Z</dcterms:modified>
  <dc:identifier>DAGLCLzIdJk</dc:identifier>
</cp:coreProperties>
</file>