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3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embeddedFontLst>
    <p:embeddedFont>
      <p:font typeface="Helvetica Neue" panose="020B0604020202020204" charset="0"/>
      <p:regular r:id="rId39"/>
      <p:bold r:id="rId40"/>
      <p:italic r:id="rId41"/>
      <p:boldItalic r:id="rId42"/>
    </p:embeddedFont>
    <p:embeddedFont>
      <p:font typeface="Play" panose="020B060402020202020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jiWZBA9cSNUv5AQ0n6eiBr+hr+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9CECAF-F2C2-42B3-9691-9D9B3995CBCE}">
  <a:tblStyle styleId="{2B9CECAF-F2C2-42B3-9691-9D9B3995CBC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Becci to hand to Brian</a:t>
            </a:r>
            <a:endParaRPr/>
          </a:p>
        </p:txBody>
      </p:sp>
      <p:sp>
        <p:nvSpPr>
          <p:cNvPr id="345" name="Google Shape;345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Brian hand to Becci</a:t>
            </a:r>
            <a:endParaRPr/>
          </a:p>
        </p:txBody>
      </p:sp>
      <p:sp>
        <p:nvSpPr>
          <p:cNvPr id="368" name="Google Shape;36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TK – help with national data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Big Numbers with bullet points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to highlight – millions of Rewards ($3.3M), $ to Councils ($18.9M) and units ($11.1M)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Chance to set the direction (strategically)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 Scout Avg.</a:t>
            </a:r>
            <a:br>
              <a:rPr lang="en-US"/>
            </a:br>
            <a:r>
              <a:rPr lang="en-US"/>
              <a:t>sales per Scout hr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 of Scouts per Shift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 payout dates for Councils and units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 AR as of Dec 1 or 15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Heroes &amp; Helpers up 15% auto order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 ordered retail $70,611,526 + online retail $9,218,398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Product cost from Sage - $25,817,692</a:t>
            </a:r>
            <a:endParaRPr/>
          </a:p>
        </p:txBody>
      </p:sp>
      <p:sp>
        <p:nvSpPr>
          <p:cNvPr id="401" name="Google Shape;401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TK – help with national data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Big Numbers with bullet points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to highlight – millions of Rewards ($3.3M), $ to Councils ($18.9M) and units ($11.1M)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Chance to set the direction (strategically)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 Scout Avg.</a:t>
            </a:r>
            <a:br>
              <a:rPr lang="en-US"/>
            </a:br>
            <a:r>
              <a:rPr lang="en-US"/>
              <a:t>sales per Scout hr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 of Scouts per Shift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 payout dates for Councils and units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 AR as of Dec 1 or 15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Heroes &amp; Helpers up 15% auto order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 ordered retail $70,611,526 + online retail $9,218,398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Product cost from Sage - $25,817,692</a:t>
            </a:r>
            <a:endParaRPr/>
          </a:p>
        </p:txBody>
      </p:sp>
      <p:sp>
        <p:nvSpPr>
          <p:cNvPr id="408" name="Google Shape;40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5" name="Google Shape;41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TK – help with national data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Big Numbers with bullet points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to highlight – millions of Rewards ($3.3M), $ to Councils ($18.9M) and units ($11.1M)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Chance to set the direction (strategically)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 Scout Avg.</a:t>
            </a:r>
            <a:br>
              <a:rPr lang="en-US"/>
            </a:br>
            <a:r>
              <a:rPr lang="en-US"/>
              <a:t>sales per Scout hr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 of Scouts per Shift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 payout dates for Councils and units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 AR as of Dec 1 or 15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Heroes &amp; Helpers up 15% auto order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 ordered retail $70,611,526 + online retail $9,218,398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Product cost from Sage - $25,817,692</a:t>
            </a:r>
            <a:endParaRPr/>
          </a:p>
        </p:txBody>
      </p:sp>
      <p:sp>
        <p:nvSpPr>
          <p:cNvPr id="416" name="Google Shape;416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47" name="Google Shape;44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5" name="Google Shape;47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external sources used. Schedule content supplied by user.</a:t>
            </a:r>
            <a:endParaRPr/>
          </a:p>
        </p:txBody>
      </p:sp>
      <p:sp>
        <p:nvSpPr>
          <p:cNvPr id="485" name="Google Shape;485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" name="Google Shape;53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external sources used. Schedule content supplied by user.</a:t>
            </a:r>
            <a:endParaRPr/>
          </a:p>
        </p:txBody>
      </p:sp>
      <p:sp>
        <p:nvSpPr>
          <p:cNvPr id="533" name="Google Shape;533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7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8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9"/>
          <p:cNvSpPr txBox="1">
            <a:spLocks noGrp="1"/>
          </p:cNvSpPr>
          <p:nvPr>
            <p:ph type="title"/>
          </p:nvPr>
        </p:nvSpPr>
        <p:spPr>
          <a:xfrm>
            <a:off x="839788" y="1464658"/>
            <a:ext cx="3932237" cy="97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3200"/>
              <a:buFont typeface="Arial"/>
              <a:buNone/>
              <a:defRPr sz="32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9"/>
          <p:cNvSpPr txBox="1">
            <a:spLocks noGrp="1"/>
          </p:cNvSpPr>
          <p:nvPr>
            <p:ph type="body" idx="1"/>
          </p:nvPr>
        </p:nvSpPr>
        <p:spPr>
          <a:xfrm>
            <a:off x="5183188" y="1464658"/>
            <a:ext cx="6172200" cy="4396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2" name="Google Shape;72;p49"/>
          <p:cNvSpPr txBox="1">
            <a:spLocks noGrp="1"/>
          </p:cNvSpPr>
          <p:nvPr>
            <p:ph type="body" idx="2"/>
          </p:nvPr>
        </p:nvSpPr>
        <p:spPr>
          <a:xfrm>
            <a:off x="839788" y="2443794"/>
            <a:ext cx="3932237" cy="3425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0"/>
          <p:cNvSpPr>
            <a:spLocks noGrp="1"/>
          </p:cNvSpPr>
          <p:nvPr>
            <p:ph type="pic" idx="2"/>
          </p:nvPr>
        </p:nvSpPr>
        <p:spPr>
          <a:xfrm>
            <a:off x="5183188" y="1464658"/>
            <a:ext cx="6172200" cy="4396392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50"/>
          <p:cNvSpPr txBox="1">
            <a:spLocks noGrp="1"/>
          </p:cNvSpPr>
          <p:nvPr>
            <p:ph type="title"/>
          </p:nvPr>
        </p:nvSpPr>
        <p:spPr>
          <a:xfrm>
            <a:off x="839788" y="1464658"/>
            <a:ext cx="3932237" cy="97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3200"/>
              <a:buFont typeface="Arial"/>
              <a:buNone/>
              <a:defRPr sz="32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0"/>
          <p:cNvSpPr txBox="1">
            <a:spLocks noGrp="1"/>
          </p:cNvSpPr>
          <p:nvPr>
            <p:ph type="body" idx="1"/>
          </p:nvPr>
        </p:nvSpPr>
        <p:spPr>
          <a:xfrm>
            <a:off x="839788" y="2443794"/>
            <a:ext cx="3932237" cy="3425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1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2"/>
          <p:cNvSpPr txBox="1">
            <a:spLocks noGrp="1"/>
          </p:cNvSpPr>
          <p:nvPr>
            <p:ph type="title"/>
          </p:nvPr>
        </p:nvSpPr>
        <p:spPr>
          <a:xfrm rot="5400000">
            <a:off x="7703428" y="2526591"/>
            <a:ext cx="467184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4000"/>
              <a:buFont typeface="Arial"/>
              <a:buNone/>
              <a:defRPr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2"/>
          <p:cNvSpPr txBox="1">
            <a:spLocks noGrp="1"/>
          </p:cNvSpPr>
          <p:nvPr>
            <p:ph type="body" idx="1"/>
          </p:nvPr>
        </p:nvSpPr>
        <p:spPr>
          <a:xfrm rot="5400000">
            <a:off x="2369428" y="-26109"/>
            <a:ext cx="4671844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5" name="Google Shape;105;p41" descr="A blue and white background with a red bord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1810"/>
          <a:stretch/>
        </p:blipFill>
        <p:spPr>
          <a:xfrm>
            <a:off x="0" y="-1"/>
            <a:ext cx="12192000" cy="6031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6000"/>
              <a:buFont typeface="Arial"/>
              <a:buNone/>
              <a:defRPr sz="60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4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6000"/>
              <a:buFont typeface="Arial"/>
              <a:buNone/>
              <a:defRPr sz="60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6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5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8"/>
          <p:cNvSpPr txBox="1">
            <a:spLocks noGrp="1"/>
          </p:cNvSpPr>
          <p:nvPr>
            <p:ph type="body" idx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8"/>
          <p:cNvSpPr txBox="1">
            <a:spLocks noGrp="1"/>
          </p:cNvSpPr>
          <p:nvPr>
            <p:ph type="title"/>
          </p:nvPr>
        </p:nvSpPr>
        <p:spPr>
          <a:xfrm>
            <a:off x="603248" y="1287495"/>
            <a:ext cx="10985502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Arial"/>
              <a:buNone/>
              <a:defRPr sz="5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8"/>
          <p:cNvSpPr txBox="1">
            <a:spLocks noGrp="1"/>
          </p:cNvSpPr>
          <p:nvPr>
            <p:ph type="body" idx="2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275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275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27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275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2750" b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7"/>
          <p:cNvSpPr txBox="1">
            <a:spLocks noGrp="1"/>
          </p:cNvSpPr>
          <p:nvPr>
            <p:ph type="title"/>
          </p:nvPr>
        </p:nvSpPr>
        <p:spPr>
          <a:xfrm>
            <a:off x="839788" y="300641"/>
            <a:ext cx="10515600" cy="73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5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4" name="Google Shape;134;p5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5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6" name="Google Shape;136;p5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8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9"/>
          <p:cNvSpPr txBox="1">
            <a:spLocks noGrp="1"/>
          </p:cNvSpPr>
          <p:nvPr>
            <p:ph type="title"/>
          </p:nvPr>
        </p:nvSpPr>
        <p:spPr>
          <a:xfrm>
            <a:off x="839788" y="1464658"/>
            <a:ext cx="3932237" cy="97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3200"/>
              <a:buFont typeface="Arial"/>
              <a:buNone/>
              <a:defRPr sz="32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9"/>
          <p:cNvSpPr txBox="1">
            <a:spLocks noGrp="1"/>
          </p:cNvSpPr>
          <p:nvPr>
            <p:ph type="body" idx="1"/>
          </p:nvPr>
        </p:nvSpPr>
        <p:spPr>
          <a:xfrm>
            <a:off x="5183188" y="1464658"/>
            <a:ext cx="6172200" cy="4396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8" name="Google Shape;148;p59"/>
          <p:cNvSpPr txBox="1">
            <a:spLocks noGrp="1"/>
          </p:cNvSpPr>
          <p:nvPr>
            <p:ph type="body" idx="2"/>
          </p:nvPr>
        </p:nvSpPr>
        <p:spPr>
          <a:xfrm>
            <a:off x="839788" y="2443794"/>
            <a:ext cx="3932237" cy="3425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9" name="Google Shape;149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0"/>
          <p:cNvSpPr>
            <a:spLocks noGrp="1"/>
          </p:cNvSpPr>
          <p:nvPr>
            <p:ph type="pic" idx="2"/>
          </p:nvPr>
        </p:nvSpPr>
        <p:spPr>
          <a:xfrm>
            <a:off x="5183188" y="1464658"/>
            <a:ext cx="6172200" cy="4396392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7" name="Google Shape;157;p60"/>
          <p:cNvSpPr txBox="1">
            <a:spLocks noGrp="1"/>
          </p:cNvSpPr>
          <p:nvPr>
            <p:ph type="title"/>
          </p:nvPr>
        </p:nvSpPr>
        <p:spPr>
          <a:xfrm>
            <a:off x="839788" y="1464658"/>
            <a:ext cx="3932237" cy="97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3200"/>
              <a:buFont typeface="Arial"/>
              <a:buNone/>
              <a:defRPr sz="32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60"/>
          <p:cNvSpPr txBox="1">
            <a:spLocks noGrp="1"/>
          </p:cNvSpPr>
          <p:nvPr>
            <p:ph type="body" idx="1"/>
          </p:nvPr>
        </p:nvSpPr>
        <p:spPr>
          <a:xfrm>
            <a:off x="839788" y="2443794"/>
            <a:ext cx="3932237" cy="3425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1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6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2"/>
          <p:cNvSpPr txBox="1">
            <a:spLocks noGrp="1"/>
          </p:cNvSpPr>
          <p:nvPr>
            <p:ph type="title"/>
          </p:nvPr>
        </p:nvSpPr>
        <p:spPr>
          <a:xfrm rot="5400000">
            <a:off x="7703428" y="2526591"/>
            <a:ext cx="467184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4000"/>
              <a:buFont typeface="Arial"/>
              <a:buNone/>
              <a:defRPr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2"/>
          <p:cNvSpPr txBox="1">
            <a:spLocks noGrp="1"/>
          </p:cNvSpPr>
          <p:nvPr>
            <p:ph type="body" idx="1"/>
          </p:nvPr>
        </p:nvSpPr>
        <p:spPr>
          <a:xfrm rot="5400000">
            <a:off x="2369428" y="-26109"/>
            <a:ext cx="4671844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 Sony">
  <p:cSld name="TV Sony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3"/>
          <p:cNvSpPr>
            <a:spLocks noGrp="1"/>
          </p:cNvSpPr>
          <p:nvPr>
            <p:ph type="pic" idx="2"/>
          </p:nvPr>
        </p:nvSpPr>
        <p:spPr>
          <a:xfrm>
            <a:off x="2300287" y="1794155"/>
            <a:ext cx="7591425" cy="4279107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64" descr="A screen shot of a video gam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5178" y="-45224"/>
            <a:ext cx="12247178" cy="6901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64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4618" y="2702397"/>
            <a:ext cx="5762763" cy="145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64"/>
          <p:cNvSpPr txBox="1">
            <a:spLocks noGrp="1"/>
          </p:cNvSpPr>
          <p:nvPr>
            <p:ph type="sldNum" idx="12"/>
          </p:nvPr>
        </p:nvSpPr>
        <p:spPr>
          <a:xfrm>
            <a:off x="11298801" y="6356350"/>
            <a:ext cx="7388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7" name="Google Shape;177;p64"/>
          <p:cNvSpPr txBox="1">
            <a:spLocks noGrp="1"/>
          </p:cNvSpPr>
          <p:nvPr>
            <p:ph type="body" idx="1"/>
          </p:nvPr>
        </p:nvSpPr>
        <p:spPr>
          <a:xfrm>
            <a:off x="1370588" y="4450618"/>
            <a:ext cx="9395646" cy="539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64"/>
          <p:cNvSpPr txBox="1">
            <a:spLocks noGrp="1"/>
          </p:cNvSpPr>
          <p:nvPr>
            <p:ph type="body" idx="2"/>
          </p:nvPr>
        </p:nvSpPr>
        <p:spPr>
          <a:xfrm>
            <a:off x="1370588" y="5104887"/>
            <a:ext cx="9395646" cy="539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5"/>
          <p:cNvSpPr txBox="1">
            <a:spLocks noGrp="1"/>
          </p:cNvSpPr>
          <p:nvPr>
            <p:ph type="sldNum" idx="12"/>
          </p:nvPr>
        </p:nvSpPr>
        <p:spPr>
          <a:xfrm>
            <a:off x="11298801" y="6356350"/>
            <a:ext cx="7388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1" name="Google Shape;181;p65" descr="A blue background with white outline of trees and mountain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83" y="6684"/>
            <a:ext cx="12203908" cy="685131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5"/>
          <p:cNvSpPr txBox="1">
            <a:spLocks noGrp="1"/>
          </p:cNvSpPr>
          <p:nvPr>
            <p:ph type="body" idx="1"/>
          </p:nvPr>
        </p:nvSpPr>
        <p:spPr>
          <a:xfrm>
            <a:off x="4626430" y="3180063"/>
            <a:ext cx="2939140" cy="497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3"/>
          <p:cNvSpPr txBox="1">
            <a:spLocks noGrp="1"/>
          </p:cNvSpPr>
          <p:nvPr>
            <p:ph type="sldNum" idx="12"/>
          </p:nvPr>
        </p:nvSpPr>
        <p:spPr>
          <a:xfrm>
            <a:off x="11298801" y="6356350"/>
            <a:ext cx="7388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" name="Google Shape;34;p43" descr="A blue background with white outline of trees and mountains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83" y="6684"/>
            <a:ext cx="12203908" cy="685131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3"/>
          <p:cNvSpPr txBox="1">
            <a:spLocks noGrp="1"/>
          </p:cNvSpPr>
          <p:nvPr>
            <p:ph type="body" idx="1"/>
          </p:nvPr>
        </p:nvSpPr>
        <p:spPr>
          <a:xfrm>
            <a:off x="4626430" y="3180063"/>
            <a:ext cx="2939140" cy="497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6000"/>
              <a:buFont typeface="Arial"/>
              <a:buNone/>
              <a:defRPr sz="60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6000"/>
              <a:buFont typeface="Arial"/>
              <a:buNone/>
              <a:defRPr sz="6000">
                <a:solidFill>
                  <a:srgbClr val="001F3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6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7"/>
          <p:cNvSpPr txBox="1">
            <a:spLocks noGrp="1"/>
          </p:cNvSpPr>
          <p:nvPr>
            <p:ph type="title"/>
          </p:nvPr>
        </p:nvSpPr>
        <p:spPr>
          <a:xfrm>
            <a:off x="839788" y="300641"/>
            <a:ext cx="10515600" cy="73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4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4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4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6" descr="A blue and white background with a red border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0" y="-1574"/>
            <a:ext cx="12192000" cy="68396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6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0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gif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jpg"/><Relationship Id="rId4" Type="http://schemas.openxmlformats.org/officeDocument/2006/relationships/image" Target="../media/image31.pn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1_WhtikZWN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jxGjo0-H6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WTfweqdQ-n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/>
          <p:nvPr/>
        </p:nvSpPr>
        <p:spPr>
          <a:xfrm>
            <a:off x="661540" y="864174"/>
            <a:ext cx="134135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/>
          </a:p>
        </p:txBody>
      </p:sp>
      <p:pic>
        <p:nvPicPr>
          <p:cNvPr id="189" name="Google Shape;189;p1" descr="A trail of stars and trees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"/>
          <p:cNvSpPr txBox="1"/>
          <p:nvPr/>
        </p:nvSpPr>
        <p:spPr>
          <a:xfrm>
            <a:off x="1429861" y="2622957"/>
            <a:ext cx="933227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Simon Kenton Council</a:t>
            </a:r>
            <a:br>
              <a:rPr lang="en-US" sz="5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2026 Popcorn Sale Kick-Off</a:t>
            </a:r>
            <a:endParaRPr sz="4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"/>
          <p:cNvSpPr txBox="1"/>
          <p:nvPr/>
        </p:nvSpPr>
        <p:spPr>
          <a:xfrm>
            <a:off x="508338" y="1362871"/>
            <a:ext cx="5093208" cy="50985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2F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Rewards &amp; Life Skills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2F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For Your Scouts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2F2F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Earn points and claim e-Gift Cards for adventures, fun, and gear!</a:t>
            </a:r>
            <a:endParaRPr/>
          </a:p>
          <a:p>
            <a:pPr marL="8001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2F2F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Credit earns 4x​ more than Cash</a:t>
            </a:r>
            <a:endParaRPr/>
          </a:p>
          <a:p>
            <a:pPr marL="8001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2F2F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+1 bonus point for Heroes and Helpers</a:t>
            </a:r>
            <a:endParaRPr/>
          </a:p>
          <a:p>
            <a:pPr marL="8001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2F2F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Scouts earn $0.01 per point—easy to track and calculate</a:t>
            </a:r>
            <a:endParaRPr/>
          </a:p>
          <a:p>
            <a:pPr marL="8001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2F2F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Every sale builds confidence, communication, and teamwork!</a:t>
            </a:r>
            <a:endParaRPr sz="2400" b="0" i="0" u="none" strike="noStrike" cap="none">
              <a:solidFill>
                <a:srgbClr val="2F2F2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2F2F2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2F2F2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2F2F2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2F2F2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8848" y="-244978"/>
            <a:ext cx="4485268" cy="4485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3870" y="1752275"/>
            <a:ext cx="1691779" cy="1691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83945" y="1432456"/>
            <a:ext cx="2252909" cy="2252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01592" y="2042598"/>
            <a:ext cx="1914939" cy="1914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17212" y="4264386"/>
            <a:ext cx="2377440" cy="237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32701" y="4248870"/>
            <a:ext cx="2408472" cy="240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90587" y="180859"/>
            <a:ext cx="1701371" cy="170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126137" y="1362871"/>
            <a:ext cx="3845961" cy="3845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278218" y="1777765"/>
            <a:ext cx="3617844" cy="3617844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1"/>
          <p:cNvSpPr txBox="1"/>
          <p:nvPr/>
        </p:nvSpPr>
        <p:spPr>
          <a:xfrm>
            <a:off x="518335" y="151747"/>
            <a:ext cx="87771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TRAIL’S END REWARDS HIGHLIGHTS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"/>
          <p:cNvSpPr txBox="1"/>
          <p:nvPr/>
        </p:nvSpPr>
        <p:spPr>
          <a:xfrm>
            <a:off x="518335" y="151747"/>
            <a:ext cx="87771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TRAIL’S END REWARDS HIGHLIGHTS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" name="Google Shape;31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8350" y="1130953"/>
            <a:ext cx="5575300" cy="557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"/>
          <p:cNvSpPr txBox="1"/>
          <p:nvPr/>
        </p:nvSpPr>
        <p:spPr>
          <a:xfrm>
            <a:off x="518335" y="151747"/>
            <a:ext cx="87771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TRAIL’S END REWARDS HIGHLIGHTS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0250" y="1054753"/>
            <a:ext cx="5651500" cy="565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4"/>
          <p:cNvSpPr txBox="1"/>
          <p:nvPr/>
        </p:nvSpPr>
        <p:spPr>
          <a:xfrm>
            <a:off x="518335" y="151747"/>
            <a:ext cx="87771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TRAIL’S END REWARDS HIGHLIGHTS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2212" y="859633"/>
            <a:ext cx="6267575" cy="5703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15"/>
          <p:cNvPicPr preferRelativeResize="0"/>
          <p:nvPr/>
        </p:nvPicPr>
        <p:blipFill rotWithShape="1">
          <a:blip r:embed="rId3">
            <a:alphaModFix/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16"/>
          <p:cNvPicPr preferRelativeResize="0"/>
          <p:nvPr/>
        </p:nvPicPr>
        <p:blipFill rotWithShape="1">
          <a:blip r:embed="rId3">
            <a:alphaModFix/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7"/>
          <p:cNvSpPr txBox="1"/>
          <p:nvPr/>
        </p:nvSpPr>
        <p:spPr>
          <a:xfrm>
            <a:off x="518335" y="1850364"/>
            <a:ext cx="6435357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Units avg 12-15% in Online sales​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Orders are fulfilled and delivered in *2-5 business days​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your custom Scout link on social media or text/email to family and friends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/>
          </a:p>
        </p:txBody>
      </p:sp>
      <p:pic>
        <p:nvPicPr>
          <p:cNvPr id="339" name="Google Shape;339;p17" descr="A computer with a screen showing a chil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5114" y="1579844"/>
            <a:ext cx="4826886" cy="2918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7" descr="A screenshot of a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3692" y="3039028"/>
            <a:ext cx="1839434" cy="3667226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7"/>
          <p:cNvSpPr txBox="1"/>
          <p:nvPr/>
        </p:nvSpPr>
        <p:spPr>
          <a:xfrm>
            <a:off x="356860" y="244022"/>
            <a:ext cx="877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TRAIL’S END PROGRAM​ - ONLINE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8"/>
          <p:cNvSpPr txBox="1">
            <a:spLocks noGrp="1"/>
          </p:cNvSpPr>
          <p:nvPr>
            <p:ph type="body" idx="1"/>
          </p:nvPr>
        </p:nvSpPr>
        <p:spPr>
          <a:xfrm>
            <a:off x="518628" y="1686560"/>
            <a:ext cx="5214812" cy="439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5143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3200"/>
              <a:t>Sharing is the primary action for Scouts</a:t>
            </a:r>
            <a:endParaRPr/>
          </a:p>
          <a:p>
            <a:pPr marL="97155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800"/>
              <a:t>Past customers</a:t>
            </a:r>
            <a:endParaRPr/>
          </a:p>
          <a:p>
            <a:pPr marL="97155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800"/>
              <a:t>Text</a:t>
            </a:r>
            <a:endParaRPr/>
          </a:p>
          <a:p>
            <a:pPr marL="97155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800"/>
              <a:t>Email</a:t>
            </a:r>
            <a:endParaRPr/>
          </a:p>
          <a:p>
            <a:pPr marL="97155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800"/>
              <a:t>Social</a:t>
            </a:r>
            <a:br>
              <a:rPr lang="en-US" sz="2800"/>
            </a:br>
            <a:endParaRPr sz="2800"/>
          </a:p>
          <a:p>
            <a:pPr marL="5143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3200"/>
              <a:t>Scouts are guided to personalize their page with new empty states to help them get started</a:t>
            </a:r>
            <a:br>
              <a:rPr lang="en-US" sz="3200"/>
            </a:br>
            <a:endParaRPr sz="3200"/>
          </a:p>
          <a:p>
            <a:pPr marL="5143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3200"/>
              <a:t>Redesigned Scout pages that:</a:t>
            </a:r>
            <a:endParaRPr/>
          </a:p>
          <a:p>
            <a:pPr marL="97155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800"/>
              <a:t>Emphasize the Scout and their story</a:t>
            </a:r>
            <a:endParaRPr/>
          </a:p>
          <a:p>
            <a:pPr marL="97155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800"/>
              <a:t>Allow consumers to share the Scout’s pages with their network</a:t>
            </a:r>
            <a:br>
              <a:rPr lang="en-US" sz="2800"/>
            </a:br>
            <a:endParaRPr sz="2800"/>
          </a:p>
          <a:p>
            <a:pPr marL="5143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3200" b="1"/>
              <a:t>$7.49 flat rate shipping</a:t>
            </a:r>
            <a:endParaRPr/>
          </a:p>
        </p:txBody>
      </p:sp>
      <p:grpSp>
        <p:nvGrpSpPr>
          <p:cNvPr id="348" name="Google Shape;348;p18"/>
          <p:cNvGrpSpPr/>
          <p:nvPr/>
        </p:nvGrpSpPr>
        <p:grpSpPr>
          <a:xfrm>
            <a:off x="6096000" y="1149140"/>
            <a:ext cx="1687316" cy="3476483"/>
            <a:chOff x="5865030" y="687635"/>
            <a:chExt cx="1687316" cy="3476483"/>
          </a:xfrm>
        </p:grpSpPr>
        <p:pic>
          <p:nvPicPr>
            <p:cNvPr id="349" name="Google Shape;349;p18" descr="A screenshot of a social media account&#10;&#10;AI-generated content may be incorrect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63916" y="776610"/>
              <a:ext cx="1588430" cy="32985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0" name="Google Shape;350;p18" descr="A black screen with a black background&#10;&#10;AI-generated content may be incorrect.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65030" y="687635"/>
              <a:ext cx="1687316" cy="347648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grpSp>
        <p:nvGrpSpPr>
          <p:cNvPr id="351" name="Google Shape;351;p18"/>
          <p:cNvGrpSpPr/>
          <p:nvPr/>
        </p:nvGrpSpPr>
        <p:grpSpPr>
          <a:xfrm>
            <a:off x="6568740" y="2271853"/>
            <a:ext cx="6848475" cy="4276725"/>
            <a:chOff x="6589060" y="2434413"/>
            <a:chExt cx="6848475" cy="4276725"/>
          </a:xfrm>
        </p:grpSpPr>
        <p:pic>
          <p:nvPicPr>
            <p:cNvPr id="352" name="Google Shape;352;p18" descr="MacBook Air: Should You Buy? Reviews, Features, Deals and Mor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89060" y="2434413"/>
              <a:ext cx="6848475" cy="4276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3" name="Google Shape;353;p18"/>
            <p:cNvPicPr preferRelativeResize="0"/>
            <p:nvPr/>
          </p:nvPicPr>
          <p:blipFill rotWithShape="1">
            <a:blip r:embed="rId6">
              <a:alphaModFix/>
            </a:blip>
            <a:srcRect b="71985"/>
            <a:stretch/>
          </p:blipFill>
          <p:spPr>
            <a:xfrm>
              <a:off x="7314180" y="2620601"/>
              <a:ext cx="5385142" cy="36345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4" name="Google Shape;354;p18"/>
          <p:cNvSpPr txBox="1"/>
          <p:nvPr/>
        </p:nvSpPr>
        <p:spPr>
          <a:xfrm>
            <a:off x="356860" y="244022"/>
            <a:ext cx="877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TRAIL’S END PROGRAM​ - ONLINE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19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"/>
          <p:cNvSpPr txBox="1"/>
          <p:nvPr/>
        </p:nvSpPr>
        <p:spPr>
          <a:xfrm>
            <a:off x="497064" y="303509"/>
            <a:ext cx="9491887" cy="57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Why is Simon Kenton Changing Vendors?</a:t>
            </a:r>
            <a:endParaRPr sz="3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2"/>
          <p:cNvGrpSpPr/>
          <p:nvPr/>
        </p:nvGrpSpPr>
        <p:grpSpPr>
          <a:xfrm>
            <a:off x="9023912" y="1806733"/>
            <a:ext cx="2969205" cy="4035267"/>
            <a:chOff x="9023912" y="1461293"/>
            <a:chExt cx="2969205" cy="4035267"/>
          </a:xfrm>
        </p:grpSpPr>
        <p:sp>
          <p:nvSpPr>
            <p:cNvPr id="197" name="Google Shape;197;p2"/>
            <p:cNvSpPr/>
            <p:nvPr/>
          </p:nvSpPr>
          <p:spPr>
            <a:xfrm>
              <a:off x="9023912" y="1461293"/>
              <a:ext cx="2891560" cy="4035267"/>
            </a:xfrm>
            <a:prstGeom prst="roundRect">
              <a:avLst>
                <a:gd name="adj" fmla="val 17174"/>
              </a:avLst>
            </a:prstGeom>
            <a:solidFill>
              <a:srgbClr val="FBE8CC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 txBox="1"/>
            <p:nvPr/>
          </p:nvSpPr>
          <p:spPr>
            <a:xfrm>
              <a:off x="9100947" y="1606936"/>
              <a:ext cx="2892170" cy="341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sp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More $ Back to Units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2% = Sell $5k to $20k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3% =  Sell $20k to $30k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4% = sell $30k+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Scout avgs. grew 11.5%</a:t>
              </a:r>
              <a:endParaRPr/>
            </a:p>
            <a:p>
              <a:pPr marL="285750" marR="0" lvl="1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Over $860 a Scout!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Unit avgs. Grew 14%</a:t>
              </a:r>
              <a:endParaRPr/>
            </a:p>
            <a:p>
              <a:pPr marL="285750" marR="0" lvl="1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Over $10.5k Unit Avg. </a:t>
              </a:r>
              <a:endParaRPr/>
            </a:p>
            <a:p>
              <a:pPr marL="285750" marR="0" lvl="0" indent="-17145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2"/>
          <p:cNvGrpSpPr/>
          <p:nvPr/>
        </p:nvGrpSpPr>
        <p:grpSpPr>
          <a:xfrm>
            <a:off x="135890" y="1806733"/>
            <a:ext cx="2862135" cy="4035267"/>
            <a:chOff x="135890" y="1461293"/>
            <a:chExt cx="2862135" cy="4035267"/>
          </a:xfrm>
        </p:grpSpPr>
        <p:sp>
          <p:nvSpPr>
            <p:cNvPr id="200" name="Google Shape;200;p2"/>
            <p:cNvSpPr/>
            <p:nvPr/>
          </p:nvSpPr>
          <p:spPr>
            <a:xfrm>
              <a:off x="135890" y="1461293"/>
              <a:ext cx="2862135" cy="4035267"/>
            </a:xfrm>
            <a:prstGeom prst="roundRect">
              <a:avLst>
                <a:gd name="adj" fmla="val 17107"/>
              </a:avLst>
            </a:prstGeom>
            <a:solidFill>
              <a:srgbClr val="E5EAF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 txBox="1"/>
            <p:nvPr/>
          </p:nvSpPr>
          <p:spPr>
            <a:xfrm>
              <a:off x="437962" y="1704608"/>
              <a:ext cx="2394086" cy="29835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sp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Technology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Scout App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Unit Leader Portal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Free Credit Card Processing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Storefront Scheduling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Reward Platform</a:t>
              </a:r>
              <a:endParaRPr/>
            </a:p>
            <a:p>
              <a:pPr marL="457200" marR="0" lvl="0" indent="-33020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2"/>
          <p:cNvGrpSpPr/>
          <p:nvPr/>
        </p:nvGrpSpPr>
        <p:grpSpPr>
          <a:xfrm>
            <a:off x="6071047" y="1806733"/>
            <a:ext cx="2862135" cy="4035267"/>
            <a:chOff x="6025681" y="1461293"/>
            <a:chExt cx="2862135" cy="4035267"/>
          </a:xfrm>
        </p:grpSpPr>
        <p:sp>
          <p:nvSpPr>
            <p:cNvPr id="203" name="Google Shape;203;p2"/>
            <p:cNvSpPr/>
            <p:nvPr/>
          </p:nvSpPr>
          <p:spPr>
            <a:xfrm>
              <a:off x="6025681" y="1461293"/>
              <a:ext cx="2862135" cy="4035267"/>
            </a:xfrm>
            <a:prstGeom prst="roundRect">
              <a:avLst>
                <a:gd name="adj" fmla="val 17107"/>
              </a:avLst>
            </a:prstGeom>
            <a:solidFill>
              <a:srgbClr val="E5EAF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"/>
            <p:cNvSpPr txBox="1"/>
            <p:nvPr/>
          </p:nvSpPr>
          <p:spPr>
            <a:xfrm>
              <a:off x="6289865" y="1709595"/>
              <a:ext cx="2396935" cy="2867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Logistics</a:t>
              </a:r>
              <a:endParaRPr/>
            </a:p>
            <a:p>
              <a:pPr marL="285750" marR="0" lvl="0" indent="-285750" algn="l" rtl="0"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Fully staffed warehouse w/ weekly pickups</a:t>
              </a:r>
              <a:endParaRPr/>
            </a:p>
            <a:p>
              <a:pPr marL="285750" marR="0" lvl="0" indent="-285750" algn="l" rtl="0"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Ample product to pick up</a:t>
              </a:r>
              <a:endParaRPr/>
            </a:p>
            <a:p>
              <a:pPr marL="285750" marR="0" lvl="0" indent="-285750" algn="l" rtl="0"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Faster Shipping Online and for your Storefronts</a:t>
              </a:r>
              <a:endParaRPr sz="18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"/>
          <p:cNvGrpSpPr/>
          <p:nvPr/>
        </p:nvGrpSpPr>
        <p:grpSpPr>
          <a:xfrm>
            <a:off x="3088756" y="1806733"/>
            <a:ext cx="2891560" cy="4035267"/>
            <a:chOff x="3134121" y="1461293"/>
            <a:chExt cx="2891560" cy="4035267"/>
          </a:xfrm>
        </p:grpSpPr>
        <p:sp>
          <p:nvSpPr>
            <p:cNvPr id="206" name="Google Shape;206;p2"/>
            <p:cNvSpPr/>
            <p:nvPr/>
          </p:nvSpPr>
          <p:spPr>
            <a:xfrm>
              <a:off x="3134121" y="1461293"/>
              <a:ext cx="2891560" cy="4035267"/>
            </a:xfrm>
            <a:prstGeom prst="roundRect">
              <a:avLst>
                <a:gd name="adj" fmla="val 17174"/>
              </a:avLst>
            </a:prstGeom>
            <a:solidFill>
              <a:srgbClr val="FBE8CC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 txBox="1"/>
            <p:nvPr/>
          </p:nvSpPr>
          <p:spPr>
            <a:xfrm>
              <a:off x="3347339" y="1773013"/>
              <a:ext cx="2469862" cy="2578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sp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Simplification 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Simple Product Lineup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Streamlined tech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New Online Platform</a:t>
              </a:r>
              <a:endParaRPr/>
            </a:p>
            <a:p>
              <a:pPr marL="285750" marR="0" lvl="0" indent="-285750" algn="l" rtl="0">
                <a:lnSpc>
                  <a:spcPct val="11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1F37"/>
                </a:buClr>
                <a:buSzPts val="1800"/>
                <a:buFont typeface="Arial"/>
                <a:buChar char="•"/>
              </a:pPr>
              <a:r>
                <a:rPr lang="en-US" sz="18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Sell more in less time and less effort</a:t>
              </a:r>
              <a:endParaRPr/>
            </a:p>
            <a:p>
              <a:pPr marL="285750" marR="0" lvl="0" indent="-17145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1"/>
          <p:cNvSpPr txBox="1">
            <a:spLocks noGrp="1"/>
          </p:cNvSpPr>
          <p:nvPr>
            <p:ph type="body" idx="1"/>
          </p:nvPr>
        </p:nvSpPr>
        <p:spPr>
          <a:xfrm>
            <a:off x="606056" y="2380356"/>
            <a:ext cx="10747744" cy="4701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VIP Designation and hours are assigned based on PY Total Sales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VIP Gold -$60k+ Units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All Hours Assigned- 1:1 Meeting with Storefront team - 50k Hours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VIP Silver -$30-60k Units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~100% of Hours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VIP Bronze -$10k to $30k Units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~50% of Hours* - 92k Hours</a:t>
            </a:r>
            <a:endParaRPr/>
          </a:p>
          <a:p>
            <a:pPr marL="74295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5400"/>
              <a:t>2026 VIP Program</a:t>
            </a:r>
            <a:endParaRPr/>
          </a:p>
        </p:txBody>
      </p:sp>
      <p:sp>
        <p:nvSpPr>
          <p:cNvPr id="372" name="Google Shape;372;p21"/>
          <p:cNvSpPr txBox="1"/>
          <p:nvPr/>
        </p:nvSpPr>
        <p:spPr>
          <a:xfrm>
            <a:off x="2570308" y="1180027"/>
            <a:ext cx="681923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Auto allocation will occur on 07.27</a:t>
            </a:r>
            <a:br>
              <a:rPr lang="en-US" sz="36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Manual picking begins 07.29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"/>
          <p:cNvSpPr txBox="1">
            <a:spLocks noGrp="1"/>
          </p:cNvSpPr>
          <p:nvPr>
            <p:ph type="title"/>
          </p:nvPr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Trail’s End Storefront Sales</a:t>
            </a:r>
            <a:r>
              <a:rPr lang="en-US"/>
              <a:t>®</a:t>
            </a:r>
            <a:endParaRPr/>
          </a:p>
        </p:txBody>
      </p:sp>
      <p:sp>
        <p:nvSpPr>
          <p:cNvPr id="378" name="Google Shape;378;p22"/>
          <p:cNvSpPr txBox="1">
            <a:spLocks noGrp="1"/>
          </p:cNvSpPr>
          <p:nvPr>
            <p:ph type="body" idx="1"/>
          </p:nvPr>
        </p:nvSpPr>
        <p:spPr>
          <a:xfrm>
            <a:off x="838199" y="1651000"/>
            <a:ext cx="5750536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Trail’s End books hours for Units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Leaders reserve in Leader Portal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Scouts sign up for shifts in App</a:t>
            </a:r>
            <a:endParaRPr/>
          </a:p>
        </p:txBody>
      </p:sp>
      <p:grpSp>
        <p:nvGrpSpPr>
          <p:cNvPr id="379" name="Google Shape;379;p22"/>
          <p:cNvGrpSpPr/>
          <p:nvPr/>
        </p:nvGrpSpPr>
        <p:grpSpPr>
          <a:xfrm>
            <a:off x="6429652" y="1294290"/>
            <a:ext cx="4830739" cy="5239381"/>
            <a:chOff x="5705070" y="75228"/>
            <a:chExt cx="6184394" cy="6707544"/>
          </a:xfrm>
        </p:grpSpPr>
        <p:grpSp>
          <p:nvGrpSpPr>
            <p:cNvPr id="380" name="Google Shape;380;p22"/>
            <p:cNvGrpSpPr/>
            <p:nvPr/>
          </p:nvGrpSpPr>
          <p:grpSpPr>
            <a:xfrm>
              <a:off x="8979466" y="326058"/>
              <a:ext cx="2909998" cy="5874946"/>
              <a:chOff x="4635795" y="491527"/>
              <a:chExt cx="2909998" cy="5874946"/>
            </a:xfrm>
          </p:grpSpPr>
          <p:pic>
            <p:nvPicPr>
              <p:cNvPr id="381" name="Google Shape;381;p2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818897" y="667264"/>
                <a:ext cx="2570731" cy="5486401"/>
              </a:xfrm>
              <a:prstGeom prst="roundRect">
                <a:avLst>
                  <a:gd name="adj" fmla="val 7866"/>
                </a:avLst>
              </a:prstGeom>
              <a:noFill/>
              <a:ln>
                <a:noFill/>
              </a:ln>
            </p:spPr>
          </p:pic>
          <p:pic>
            <p:nvPicPr>
              <p:cNvPr id="382" name="Google Shape;382;p22" descr="A black screen with a black background&#10;&#10;AI-generated content may be incorrect.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635795" y="491527"/>
                <a:ext cx="2909998" cy="5874946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</p:spPr>
          </p:pic>
        </p:grpSp>
        <p:pic>
          <p:nvPicPr>
            <p:cNvPr id="383" name="Google Shape;383;p22" descr="Lowe's Home Improvement: Lowe's Official Logos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751908" y="1277004"/>
              <a:ext cx="2480891" cy="11390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22" descr="Walmart Logo PNG Image - PurePNG | Free transparent CC0 PNG Image Library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705070" y="5682056"/>
              <a:ext cx="3157821" cy="11007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2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09675" y="75228"/>
              <a:ext cx="2950469" cy="11093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6" name="Google Shape;386;p2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820272" y="2701674"/>
              <a:ext cx="1637369" cy="1644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2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751872" y="4634987"/>
              <a:ext cx="1218451" cy="12184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8" name="Google Shape;388;p22" descr="Giant Eagle to Debut Its 1st Zero-Waste Grocery Store | Progressive Grocer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9816" y="3345853"/>
            <a:ext cx="2464583" cy="3275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250027" y="3591700"/>
            <a:ext cx="2585263" cy="2585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3"/>
          <p:cNvSpPr txBox="1">
            <a:spLocks noGrp="1"/>
          </p:cNvSpPr>
          <p:nvPr>
            <p:ph type="title"/>
          </p:nvPr>
        </p:nvSpPr>
        <p:spPr>
          <a:xfrm>
            <a:off x="490127" y="160222"/>
            <a:ext cx="9766577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2026 Technology Update – Unit Leaders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3"/>
          <p:cNvSpPr txBox="1"/>
          <p:nvPr/>
        </p:nvSpPr>
        <p:spPr>
          <a:xfrm>
            <a:off x="906339" y="3023317"/>
            <a:ext cx="9350365" cy="114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190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endParaRPr sz="2400" b="0" i="0" u="none" strike="noStrike" cap="none">
              <a:solidFill>
                <a:srgbClr val="071D3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endParaRPr sz="2400" b="0" i="0" u="none" strike="noStrike" cap="none">
              <a:solidFill>
                <a:srgbClr val="071D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3"/>
          <p:cNvSpPr txBox="1"/>
          <p:nvPr/>
        </p:nvSpPr>
        <p:spPr>
          <a:xfrm>
            <a:off x="490127" y="1550125"/>
            <a:ext cx="10493306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Leaders manage entire sale in one place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Invite Scouts to register and manage Scout roster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​Easily set Unit and Scout goals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Order popcorn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 time reporting of sales and inventory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to Unit transfers; no Council assistance needed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Schedule and manage storefront sites and shifts</a:t>
            </a:r>
            <a:endParaRPr/>
          </a:p>
          <a:p>
            <a:pPr marL="342900" marR="0" lvl="0" indent="-342900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Overview screen with Timeline, Storefronts, Rewards, and Commissions info!</a:t>
            </a:r>
            <a:endParaRPr/>
          </a:p>
        </p:txBody>
      </p:sp>
      <p:pic>
        <p:nvPicPr>
          <p:cNvPr id="397" name="Google Shape;397;p23"/>
          <p:cNvPicPr preferRelativeResize="0"/>
          <p:nvPr/>
        </p:nvPicPr>
        <p:blipFill rotWithShape="1">
          <a:blip r:embed="rId3">
            <a:alphaModFix/>
          </a:blip>
          <a:srcRect r="25798"/>
          <a:stretch/>
        </p:blipFill>
        <p:spPr>
          <a:xfrm>
            <a:off x="6500438" y="1550125"/>
            <a:ext cx="5559289" cy="417781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4"/>
          <p:cNvSpPr txBox="1"/>
          <p:nvPr/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2026 Technology Update – Unit Portal	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263" y="1617397"/>
            <a:ext cx="10969474" cy="488817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5"/>
          <p:cNvSpPr txBox="1"/>
          <p:nvPr/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2026 Technology Update – Unit Portal	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25"/>
          <p:cNvPicPr preferRelativeResize="0"/>
          <p:nvPr/>
        </p:nvPicPr>
        <p:blipFill rotWithShape="1">
          <a:blip r:embed="rId3">
            <a:alphaModFix/>
          </a:blip>
          <a:srcRect r="59453"/>
          <a:stretch/>
        </p:blipFill>
        <p:spPr>
          <a:xfrm>
            <a:off x="285751" y="1495708"/>
            <a:ext cx="4810124" cy="519314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  <p:pic>
        <p:nvPicPr>
          <p:cNvPr id="412" name="Google Shape;41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3236" y="1578634"/>
            <a:ext cx="6473013" cy="337292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6"/>
          <p:cNvSpPr txBox="1"/>
          <p:nvPr/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2026 Technology Update – Unit Portal	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" name="Google Shape;41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792" y="1599217"/>
            <a:ext cx="6107053" cy="303214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  <p:pic>
        <p:nvPicPr>
          <p:cNvPr id="420" name="Google Shape;420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5400" y="5052306"/>
            <a:ext cx="10058400" cy="102528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  <p:pic>
        <p:nvPicPr>
          <p:cNvPr id="421" name="Google Shape;421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31132" y="1874706"/>
            <a:ext cx="4847442" cy="248312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7"/>
          <p:cNvSpPr/>
          <p:nvPr/>
        </p:nvSpPr>
        <p:spPr>
          <a:xfrm>
            <a:off x="8185071" y="1883633"/>
            <a:ext cx="3603069" cy="4056257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7"/>
          <p:cNvSpPr txBox="1"/>
          <p:nvPr/>
        </p:nvSpPr>
        <p:spPr>
          <a:xfrm>
            <a:off x="644863" y="373735"/>
            <a:ext cx="8499137" cy="605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Products and Pricing </a:t>
            </a:r>
            <a:endParaRPr sz="3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7"/>
          <p:cNvSpPr txBox="1"/>
          <p:nvPr/>
        </p:nvSpPr>
        <p:spPr>
          <a:xfrm>
            <a:off x="8338119" y="3079274"/>
            <a:ext cx="3340691" cy="177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Even if the customer says no, always say, “Thank you” and “Have a good day.”</a:t>
            </a:r>
            <a:endParaRPr sz="2800" b="0" i="0" u="none" strike="noStrike" cap="none">
              <a:solidFill>
                <a:srgbClr val="001F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7"/>
          <p:cNvSpPr txBox="1"/>
          <p:nvPr/>
        </p:nvSpPr>
        <p:spPr>
          <a:xfrm>
            <a:off x="356716" y="1883633"/>
            <a:ext cx="7680860" cy="292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REMEMBER – YOU ARE NOT SELLING POPCORN. ANYONE CAN GO INTO A GROCERY STORE AND BUY A BAG!</a:t>
            </a:r>
            <a:br>
              <a:rPr lang="en-US" sz="2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1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your mindset to “$20 will be help me attend *insert adventure like Jamboree  / specific summer camp!” and pick anything from the table!</a:t>
            </a:r>
            <a:endParaRPr/>
          </a:p>
        </p:txBody>
      </p:sp>
      <p:pic>
        <p:nvPicPr>
          <p:cNvPr id="430" name="Google Shape;43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902" y="5039046"/>
            <a:ext cx="1227166" cy="1232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7" descr="Archery Merit Badge Emblem | Boy Scouts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58070" y="5039046"/>
            <a:ext cx="1260406" cy="1232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5935" y="5039046"/>
            <a:ext cx="1260406" cy="1260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8"/>
          <p:cNvSpPr/>
          <p:nvPr/>
        </p:nvSpPr>
        <p:spPr>
          <a:xfrm>
            <a:off x="8341545" y="2006717"/>
            <a:ext cx="3603069" cy="3600987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8"/>
          <p:cNvSpPr txBox="1"/>
          <p:nvPr/>
        </p:nvSpPr>
        <p:spPr>
          <a:xfrm>
            <a:off x="644863" y="373735"/>
            <a:ext cx="8499137" cy="605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Products and Pricing </a:t>
            </a:r>
            <a:endParaRPr/>
          </a:p>
        </p:txBody>
      </p:sp>
      <p:sp>
        <p:nvSpPr>
          <p:cNvPr id="439" name="Google Shape;439;p28"/>
          <p:cNvSpPr txBox="1"/>
          <p:nvPr/>
        </p:nvSpPr>
        <p:spPr>
          <a:xfrm>
            <a:off x="8472733" y="2526684"/>
            <a:ext cx="3340691" cy="251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D02D2B"/>
                </a:solidFill>
                <a:latin typeface="Arial"/>
                <a:ea typeface="Arial"/>
                <a:cs typeface="Arial"/>
                <a:sym typeface="Arial"/>
              </a:rPr>
              <a:t>NEVER, NEVER, NEVER </a:t>
            </a:r>
            <a:r>
              <a:rPr lang="en-US" sz="3200" b="0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ask customers to buy popcorn. </a:t>
            </a:r>
            <a:br>
              <a:rPr lang="en-US" sz="3200" b="0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0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It’s to support You!</a:t>
            </a:r>
            <a:endParaRPr/>
          </a:p>
        </p:txBody>
      </p:sp>
      <p:sp>
        <p:nvSpPr>
          <p:cNvPr id="440" name="Google Shape;440;p28"/>
          <p:cNvSpPr txBox="1"/>
          <p:nvPr/>
        </p:nvSpPr>
        <p:spPr>
          <a:xfrm>
            <a:off x="315202" y="1373819"/>
            <a:ext cx="7569259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price – simplifies the fundraiser.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Inventory management 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Mistakes with selling the wrong bag</a:t>
            </a:r>
            <a:b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Trail’s End tested this mix last year!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$11 an hour increase 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8% more Yeses 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Scouts understand its not about the product its about ME and my Unit. </a:t>
            </a:r>
            <a:endParaRPr/>
          </a:p>
        </p:txBody>
      </p:sp>
      <p:pic>
        <p:nvPicPr>
          <p:cNvPr id="441" name="Google Shape;44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902" y="5405692"/>
            <a:ext cx="1227166" cy="1232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8" descr="Archery Merit Badge Emblem | Boy Scouts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58070" y="5405692"/>
            <a:ext cx="1260406" cy="1232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5935" y="5405692"/>
            <a:ext cx="1260406" cy="1260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29" descr="A bag of sea salt popcorn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1827" t="10100" r="19481" b="9927"/>
          <a:stretch/>
        </p:blipFill>
        <p:spPr>
          <a:xfrm>
            <a:off x="9249506" y="2341509"/>
            <a:ext cx="1407129" cy="1917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9"/>
          <p:cNvPicPr preferRelativeResize="0"/>
          <p:nvPr/>
        </p:nvPicPr>
        <p:blipFill rotWithShape="1">
          <a:blip r:embed="rId4">
            <a:alphaModFix/>
          </a:blip>
          <a:srcRect t="3731"/>
          <a:stretch/>
        </p:blipFill>
        <p:spPr>
          <a:xfrm>
            <a:off x="7195384" y="104839"/>
            <a:ext cx="4519082" cy="1974471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9"/>
          <p:cNvSpPr txBox="1"/>
          <p:nvPr/>
        </p:nvSpPr>
        <p:spPr>
          <a:xfrm>
            <a:off x="10467342" y="2690749"/>
            <a:ext cx="172465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 Salt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 the right amount of salt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simple ingredients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12.5 cups | 5oz</a:t>
            </a:r>
            <a:endParaRPr/>
          </a:p>
        </p:txBody>
      </p:sp>
      <p:pic>
        <p:nvPicPr>
          <p:cNvPr id="452" name="Google Shape;452;p29" descr="A bag of popcorn with people on i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 l="23361" t="12644" r="22939"/>
          <a:stretch/>
        </p:blipFill>
        <p:spPr>
          <a:xfrm>
            <a:off x="343934" y="2411304"/>
            <a:ext cx="1344840" cy="2187711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9"/>
          <p:cNvSpPr txBox="1"/>
          <p:nvPr/>
        </p:nvSpPr>
        <p:spPr>
          <a:xfrm>
            <a:off x="1595706" y="2671016"/>
            <a:ext cx="1893156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White Cheddar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#1 seller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Savory and made with real cheese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16.5 cups | 6oz</a:t>
            </a:r>
            <a:endParaRPr/>
          </a:p>
        </p:txBody>
      </p:sp>
      <p:pic>
        <p:nvPicPr>
          <p:cNvPr id="454" name="Google Shape;454;p29" descr="A purple bag of food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 l="24143" t="13453" r="24683" b="14049"/>
          <a:stretch/>
        </p:blipFill>
        <p:spPr>
          <a:xfrm>
            <a:off x="6496766" y="2454252"/>
            <a:ext cx="1180921" cy="167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9" descr="A red box with a picture of a child running on it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 l="28345" t="20823" r="25280" b="20854"/>
          <a:stretch/>
        </p:blipFill>
        <p:spPr>
          <a:xfrm>
            <a:off x="201297" y="4974777"/>
            <a:ext cx="1563689" cy="1311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9" descr="A yellow sticker with black text and a dollar sign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324" y="4390947"/>
            <a:ext cx="790523" cy="734457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29"/>
          <p:cNvSpPr txBox="1"/>
          <p:nvPr/>
        </p:nvSpPr>
        <p:spPr>
          <a:xfrm>
            <a:off x="1719415" y="4833761"/>
            <a:ext cx="176944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Microwave Butter Popcorn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right snack for movie night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microwave bags</a:t>
            </a:r>
            <a:endParaRPr/>
          </a:p>
        </p:txBody>
      </p:sp>
      <p:sp>
        <p:nvSpPr>
          <p:cNvPr id="458" name="Google Shape;458;p29"/>
          <p:cNvSpPr txBox="1"/>
          <p:nvPr/>
        </p:nvSpPr>
        <p:spPr>
          <a:xfrm>
            <a:off x="7603490" y="2718679"/>
            <a:ext cx="1834512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Kettle Corn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Light, crispy texture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4 ingredients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7.5 cups | 4.5oz</a:t>
            </a:r>
            <a:endParaRPr/>
          </a:p>
        </p:txBody>
      </p:sp>
      <p:pic>
        <p:nvPicPr>
          <p:cNvPr id="459" name="Google Shape;459;p29" descr="A blue bag of popcorn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 l="26123" t="13700" r="24350" b="14000"/>
          <a:stretch/>
        </p:blipFill>
        <p:spPr>
          <a:xfrm>
            <a:off x="3674551" y="2384479"/>
            <a:ext cx="1139924" cy="166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9"/>
          <p:cNvSpPr txBox="1"/>
          <p:nvPr/>
        </p:nvSpPr>
        <p:spPr>
          <a:xfrm>
            <a:off x="4822982" y="2690750"/>
            <a:ext cx="166461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Salted Carmel Corn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Rich caramel with just the right amount of salt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cups | 11oz</a:t>
            </a:r>
            <a:endParaRPr/>
          </a:p>
        </p:txBody>
      </p:sp>
      <p:pic>
        <p:nvPicPr>
          <p:cNvPr id="461" name="Google Shape;461;p29" descr="A yellow label with black text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38306" y="2070028"/>
            <a:ext cx="791337" cy="74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9" descr="A yellow label with black text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461" y="2092488"/>
            <a:ext cx="791337" cy="74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9" descr="A yellow label with black text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82099" y="2092488"/>
            <a:ext cx="791337" cy="74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9" descr="A yellow label with black text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30223" y="2096832"/>
            <a:ext cx="791337" cy="743632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9"/>
          <p:cNvSpPr txBox="1"/>
          <p:nvPr/>
        </p:nvSpPr>
        <p:spPr>
          <a:xfrm>
            <a:off x="7073847" y="4765376"/>
            <a:ext cx="180995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Chocolatey Pretzels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Crisp airy pretzels in a creamy chocolatey coating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12oz</a:t>
            </a:r>
            <a:endParaRPr/>
          </a:p>
        </p:txBody>
      </p:sp>
      <p:pic>
        <p:nvPicPr>
          <p:cNvPr id="466" name="Google Shape;466;p29" descr="A brown bag with white text and a child in uniform&#10;&#10;AI-generated content may be incorrect."/>
          <p:cNvPicPr preferRelativeResize="0"/>
          <p:nvPr/>
        </p:nvPicPr>
        <p:blipFill rotWithShape="1">
          <a:blip r:embed="rId11">
            <a:alphaModFix/>
          </a:blip>
          <a:srcRect l="25625" t="13550" r="25050" b="13250"/>
          <a:stretch/>
        </p:blipFill>
        <p:spPr>
          <a:xfrm>
            <a:off x="5487716" y="4600870"/>
            <a:ext cx="1218472" cy="18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29" descr="A yellow label with black text&#10;&#10;AI-generated content may be incorrect."/>
          <p:cNvPicPr preferRelativeResize="0"/>
          <p:nvPr/>
        </p:nvPicPr>
        <p:blipFill rotWithShape="1">
          <a:blip r:embed="rId12">
            <a:alphaModFix/>
          </a:blip>
          <a:srcRect l="10619" t="8001" r="4831" b="10000"/>
          <a:stretch/>
        </p:blipFill>
        <p:spPr>
          <a:xfrm>
            <a:off x="4465591" y="4443201"/>
            <a:ext cx="714721" cy="6931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8" name="Google Shape;468;p29"/>
          <p:cNvGrpSpPr/>
          <p:nvPr/>
        </p:nvGrpSpPr>
        <p:grpSpPr>
          <a:xfrm>
            <a:off x="430585" y="119148"/>
            <a:ext cx="4372146" cy="1936569"/>
            <a:chOff x="493678" y="129413"/>
            <a:chExt cx="4372146" cy="1936569"/>
          </a:xfrm>
        </p:grpSpPr>
        <p:pic>
          <p:nvPicPr>
            <p:cNvPr id="469" name="Google Shape;469;p29"/>
            <p:cNvPicPr preferRelativeResize="0"/>
            <p:nvPr/>
          </p:nvPicPr>
          <p:blipFill rotWithShape="1">
            <a:blip r:embed="rId13">
              <a:alphaModFix/>
            </a:blip>
            <a:srcRect l="1357" t="55735" r="38873" b="6191"/>
            <a:stretch/>
          </p:blipFill>
          <p:spPr>
            <a:xfrm>
              <a:off x="493678" y="1224095"/>
              <a:ext cx="4372146" cy="841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29" descr="A black background with red blue and white lines&#10;&#10;AI-generated content may be incorrect.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493678" y="129413"/>
              <a:ext cx="2233061" cy="749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1" name="Google Shape;471;p29"/>
            <p:cNvSpPr txBox="1"/>
            <p:nvPr/>
          </p:nvSpPr>
          <p:spPr>
            <a:xfrm>
              <a:off x="572681" y="812288"/>
              <a:ext cx="42141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2026 Products</a:t>
              </a:r>
              <a:endParaRPr/>
            </a:p>
          </p:txBody>
        </p:sp>
      </p:grpSp>
      <p:pic>
        <p:nvPicPr>
          <p:cNvPr id="472" name="Google Shape;472;p29" descr="A blue circle with white text&#10;&#10;AI-generated content may be incorrect.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169279" y="159554"/>
            <a:ext cx="1764587" cy="1764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"/>
          <p:cNvSpPr txBox="1"/>
          <p:nvPr/>
        </p:nvSpPr>
        <p:spPr>
          <a:xfrm>
            <a:off x="-1634700" y="291311"/>
            <a:ext cx="746186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TOP SELLING UNITS</a:t>
            </a:r>
            <a:endParaRPr/>
          </a:p>
        </p:txBody>
      </p:sp>
      <p:graphicFrame>
        <p:nvGraphicFramePr>
          <p:cNvPr id="214" name="Google Shape;214;p3"/>
          <p:cNvGraphicFramePr/>
          <p:nvPr/>
        </p:nvGraphicFramePr>
        <p:xfrm>
          <a:off x="563997" y="91249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{2B9CECAF-F2C2-42B3-9691-9D9B3995CBCE}</a:tableStyleId>
              </a:tblPr>
              <a:tblGrid>
                <a:gridCol w="78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9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7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Rank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$'s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313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sng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Greater Tampa Bay Area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$400,621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7721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Garden State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$194,274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0273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Middle Tennessee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$177,574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365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Greater Yosemite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$146,174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3303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Lake Erie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$145,653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Troop 282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Chief Seattle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$139,636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0583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Mid-Iowa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$138,848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Troop 3714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Northern Star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$125,184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62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Northeast Georgia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$119,871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3396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Last Frontier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$119,356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1857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Circle Ten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$112,766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0264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Crossroads of America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$109,310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189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Northeast Illinois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$108,445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0081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East Carolina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$108,093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77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Las Vegas Area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$108,013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Troop 311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Greater Colorado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$106,764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Troop 64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Desert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$104,854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107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Three Fires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$104,155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Pack 0112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Crossroads of America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$103,399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Troop 0384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California Inland Empire Council</a:t>
                      </a:r>
                      <a:endParaRPr/>
                    </a:p>
                  </a:txBody>
                  <a:tcPr marL="9525" marR="9525" marT="9525" marB="457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$101,259</a:t>
                      </a:r>
                      <a:endParaRPr/>
                    </a:p>
                  </a:txBody>
                  <a:tcPr marL="9525" marR="9525" marT="9525" marB="45725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215" name="Google Shape;215;p3"/>
          <p:cNvSpPr/>
          <p:nvPr/>
        </p:nvSpPr>
        <p:spPr>
          <a:xfrm>
            <a:off x="8166349" y="715979"/>
            <a:ext cx="3604123" cy="1330264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6" name="Google Shape;216;p3"/>
          <p:cNvSpPr txBox="1"/>
          <p:nvPr/>
        </p:nvSpPr>
        <p:spPr>
          <a:xfrm>
            <a:off x="8736098" y="797897"/>
            <a:ext cx="2586761" cy="124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2C2B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D02C2B"/>
                </a:solidFill>
                <a:latin typeface="Arial"/>
                <a:ea typeface="Arial"/>
                <a:cs typeface="Arial"/>
                <a:sym typeface="Arial"/>
              </a:rPr>
              <a:t>NEW ALL TIME RECORD!</a:t>
            </a:r>
            <a:endParaRPr sz="3600" b="1" i="0" u="none" strike="noStrike" cap="none">
              <a:solidFill>
                <a:srgbClr val="001F3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38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$400,621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38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Pack 313 </a:t>
            </a:r>
            <a:endParaRPr/>
          </a:p>
        </p:txBody>
      </p:sp>
      <p:pic>
        <p:nvPicPr>
          <p:cNvPr id="217" name="Google Shape;217;p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06275" y="1215360"/>
            <a:ext cx="167365" cy="165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1743" y="1240906"/>
            <a:ext cx="154212" cy="16575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"/>
          <p:cNvSpPr/>
          <p:nvPr/>
        </p:nvSpPr>
        <p:spPr>
          <a:xfrm>
            <a:off x="8166349" y="3659779"/>
            <a:ext cx="3604123" cy="1354060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8166350" y="2186219"/>
            <a:ext cx="3604123" cy="1348250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"/>
          <p:cNvSpPr txBox="1"/>
          <p:nvPr/>
        </p:nvSpPr>
        <p:spPr>
          <a:xfrm>
            <a:off x="8572954" y="2336974"/>
            <a:ext cx="2793478" cy="102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21 Units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1F38"/>
                </a:solidFill>
                <a:latin typeface="Arial"/>
                <a:ea typeface="Arial"/>
                <a:cs typeface="Arial"/>
                <a:sym typeface="Arial"/>
              </a:rPr>
              <a:t>Sold &gt;$100K</a:t>
            </a:r>
            <a:endParaRPr/>
          </a:p>
        </p:txBody>
      </p:sp>
      <p:pic>
        <p:nvPicPr>
          <p:cNvPr id="222" name="Google Shape;222;p3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73848" y="2576911"/>
            <a:ext cx="188137" cy="186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5503" y="2572003"/>
            <a:ext cx="188137" cy="18632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"/>
          <p:cNvSpPr/>
          <p:nvPr/>
        </p:nvSpPr>
        <p:spPr>
          <a:xfrm>
            <a:off x="8166351" y="5139149"/>
            <a:ext cx="3604122" cy="1491861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"/>
          <p:cNvSpPr txBox="1"/>
          <p:nvPr/>
        </p:nvSpPr>
        <p:spPr>
          <a:xfrm>
            <a:off x="8579804" y="3859865"/>
            <a:ext cx="2793478" cy="102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2C2B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D02C2B"/>
                </a:solidFill>
                <a:latin typeface="Arial"/>
                <a:ea typeface="Arial"/>
                <a:cs typeface="Arial"/>
                <a:sym typeface="Arial"/>
              </a:rPr>
              <a:t>194 Units</a:t>
            </a:r>
            <a:endParaRPr sz="1600" b="0" i="0" u="none" strike="noStrike" cap="none">
              <a:solidFill>
                <a:srgbClr val="D02C2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D02C2B"/>
                </a:solidFill>
                <a:latin typeface="Arial"/>
                <a:ea typeface="Arial"/>
                <a:cs typeface="Arial"/>
                <a:sym typeface="Arial"/>
              </a:rPr>
              <a:t>Sold &gt;$50K</a:t>
            </a:r>
            <a:endParaRPr/>
          </a:p>
        </p:txBody>
      </p:sp>
      <p:sp>
        <p:nvSpPr>
          <p:cNvPr id="226" name="Google Shape;226;p3"/>
          <p:cNvSpPr txBox="1"/>
          <p:nvPr/>
        </p:nvSpPr>
        <p:spPr>
          <a:xfrm>
            <a:off x="8596954" y="5218891"/>
            <a:ext cx="2793478" cy="1272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rPr>
              <a:t>2,678 Units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rPr>
              <a:t>Sold &gt;10K</a:t>
            </a:r>
            <a:endParaRPr sz="2800" b="1" i="0" u="none" strike="noStrike" cap="none">
              <a:solidFill>
                <a:srgbClr val="001F3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rPr>
              <a:t>Represents 78% of the Sale</a:t>
            </a:r>
            <a:endParaRPr sz="6000" b="1" i="0" u="none" strike="noStrike" cap="none">
              <a:solidFill>
                <a:srgbClr val="001F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5358" y="4140774"/>
            <a:ext cx="180740" cy="178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8926" y="4140773"/>
            <a:ext cx="166536" cy="178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9684" y="5469512"/>
            <a:ext cx="188137" cy="186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6656" y="5492032"/>
            <a:ext cx="188137" cy="186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0"/>
          <p:cNvSpPr txBox="1"/>
          <p:nvPr/>
        </p:nvSpPr>
        <p:spPr>
          <a:xfrm>
            <a:off x="644863" y="373735"/>
            <a:ext cx="9241598" cy="605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Weekly Pickups All Products READY TO GO ! </a:t>
            </a: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30" descr="A aerial view of a parking lo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5271" y="1230922"/>
            <a:ext cx="4620997" cy="5490308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30"/>
          <p:cNvSpPr txBox="1"/>
          <p:nvPr/>
        </p:nvSpPr>
        <p:spPr>
          <a:xfrm>
            <a:off x="231204" y="1534583"/>
            <a:ext cx="5290852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Order is in by Sunday Night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 up Genius for slots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Pickup ready Thursday from 1 to 6pm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Warehouse Location:  Hillard @ Ohio Logistics 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0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Hilliard, OH.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30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Hilliard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17365D"/>
          </a:solidFill>
          <a:ln w="12700" cap="flat" cmpd="sng">
            <a:solidFill>
              <a:srgbClr val="1736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1"/>
          <p:cNvSpPr/>
          <p:nvPr/>
        </p:nvSpPr>
        <p:spPr>
          <a:xfrm>
            <a:off x="384048" y="164592"/>
            <a:ext cx="77724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Play"/>
              <a:buNone/>
            </a:pPr>
            <a:r>
              <a:rPr lang="en-US" sz="220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Popcorn Campaign Key Dates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1"/>
          <p:cNvSpPr/>
          <p:nvPr/>
        </p:nvSpPr>
        <p:spPr>
          <a:xfrm>
            <a:off x="8229600" y="219456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6E6F5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D6E6F5"/>
                </a:solidFill>
                <a:latin typeface="Calibri"/>
                <a:ea typeface="Calibri"/>
                <a:cs typeface="Calibri"/>
                <a:sym typeface="Calibri"/>
              </a:rPr>
              <a:t>Quick-reference schedule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1"/>
          <p:cNvSpPr/>
          <p:nvPr/>
        </p:nvSpPr>
        <p:spPr>
          <a:xfrm>
            <a:off x="0" y="749808"/>
            <a:ext cx="12191695" cy="64008"/>
          </a:xfrm>
          <a:prstGeom prst="rect">
            <a:avLst/>
          </a:prstGeom>
          <a:solidFill>
            <a:srgbClr val="F5B041"/>
          </a:solidFill>
          <a:ln w="12700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1"/>
          <p:cNvSpPr/>
          <p:nvPr/>
        </p:nvSpPr>
        <p:spPr>
          <a:xfrm>
            <a:off x="502920" y="960120"/>
            <a:ext cx="110642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A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5F6B7A"/>
                </a:solidFill>
                <a:latin typeface="Calibri"/>
                <a:ea typeface="Calibri"/>
                <a:cs typeface="Calibri"/>
                <a:sym typeface="Calibri"/>
              </a:rPr>
              <a:t>Use this slide as the simple “what’s due and when” view for unit leaders.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1"/>
          <p:cNvSpPr/>
          <p:nvPr/>
        </p:nvSpPr>
        <p:spPr>
          <a:xfrm>
            <a:off x="502920" y="1481328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E8F2FB"/>
          </a:solidFill>
          <a:ln w="15875" cap="flat" cmpd="sng">
            <a:solidFill>
              <a:srgbClr val="255E9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1"/>
          <p:cNvSpPr/>
          <p:nvPr/>
        </p:nvSpPr>
        <p:spPr>
          <a:xfrm>
            <a:off x="502920" y="1481328"/>
            <a:ext cx="73152" cy="1078992"/>
          </a:xfrm>
          <a:prstGeom prst="rect">
            <a:avLst/>
          </a:prstGeom>
          <a:solidFill>
            <a:srgbClr val="255E91"/>
          </a:solidFill>
          <a:ln w="12700" cap="flat" cmpd="sng">
            <a:solidFill>
              <a:srgbClr val="255E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1"/>
          <p:cNvSpPr/>
          <p:nvPr/>
        </p:nvSpPr>
        <p:spPr>
          <a:xfrm>
            <a:off x="685800" y="1600200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Unit Onboarding Completed By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1"/>
          <p:cNvSpPr/>
          <p:nvPr/>
        </p:nvSpPr>
        <p:spPr>
          <a:xfrm>
            <a:off x="685800" y="1901952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Wednesday, July 23rd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1"/>
          <p:cNvSpPr/>
          <p:nvPr/>
        </p:nvSpPr>
        <p:spPr>
          <a:xfrm>
            <a:off x="3502152" y="1481328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E8F2FB"/>
          </a:solidFill>
          <a:ln w="15875" cap="flat" cmpd="sng">
            <a:solidFill>
              <a:srgbClr val="255E9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1"/>
          <p:cNvSpPr/>
          <p:nvPr/>
        </p:nvSpPr>
        <p:spPr>
          <a:xfrm>
            <a:off x="3502152" y="1481328"/>
            <a:ext cx="73152" cy="1078992"/>
          </a:xfrm>
          <a:prstGeom prst="rect">
            <a:avLst/>
          </a:prstGeom>
          <a:solidFill>
            <a:srgbClr val="255E91"/>
          </a:solidFill>
          <a:ln w="12700" cap="flat" cmpd="sng">
            <a:solidFill>
              <a:srgbClr val="255E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1"/>
          <p:cNvSpPr/>
          <p:nvPr/>
        </p:nvSpPr>
        <p:spPr>
          <a:xfrm>
            <a:off x="3685032" y="1600200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Auto Assignment of Show &amp; Sell Sites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1"/>
          <p:cNvSpPr/>
          <p:nvPr/>
        </p:nvSpPr>
        <p:spPr>
          <a:xfrm>
            <a:off x="3685032" y="1901952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Monday, July 27th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1"/>
          <p:cNvSpPr/>
          <p:nvPr/>
        </p:nvSpPr>
        <p:spPr>
          <a:xfrm>
            <a:off x="6501384" y="1481328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E8F2FB"/>
          </a:solidFill>
          <a:ln w="15875" cap="flat" cmpd="sng">
            <a:solidFill>
              <a:srgbClr val="255E9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1"/>
          <p:cNvSpPr/>
          <p:nvPr/>
        </p:nvSpPr>
        <p:spPr>
          <a:xfrm>
            <a:off x="6501384" y="1481328"/>
            <a:ext cx="73152" cy="1078992"/>
          </a:xfrm>
          <a:prstGeom prst="rect">
            <a:avLst/>
          </a:prstGeom>
          <a:solidFill>
            <a:srgbClr val="255E91"/>
          </a:solidFill>
          <a:ln w="12700" cap="flat" cmpd="sng">
            <a:solidFill>
              <a:srgbClr val="255E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1"/>
          <p:cNvSpPr/>
          <p:nvPr/>
        </p:nvSpPr>
        <p:spPr>
          <a:xfrm>
            <a:off x="6684264" y="1600200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Manual Picking of Available Show &amp; Sell Sites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1"/>
          <p:cNvSpPr/>
          <p:nvPr/>
        </p:nvSpPr>
        <p:spPr>
          <a:xfrm>
            <a:off x="6684264" y="1901952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Wednesday, July 29th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1"/>
          <p:cNvSpPr/>
          <p:nvPr/>
        </p:nvSpPr>
        <p:spPr>
          <a:xfrm>
            <a:off x="9500616" y="1481328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FFF8E8"/>
          </a:solidFill>
          <a:ln w="15875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1"/>
          <p:cNvSpPr/>
          <p:nvPr/>
        </p:nvSpPr>
        <p:spPr>
          <a:xfrm>
            <a:off x="9500616" y="1481328"/>
            <a:ext cx="73152" cy="1078992"/>
          </a:xfrm>
          <a:prstGeom prst="rect">
            <a:avLst/>
          </a:prstGeom>
          <a:solidFill>
            <a:srgbClr val="F5B041"/>
          </a:solidFill>
          <a:ln w="12700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1"/>
          <p:cNvSpPr/>
          <p:nvPr/>
        </p:nvSpPr>
        <p:spPr>
          <a:xfrm>
            <a:off x="9683496" y="1600200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Show &amp; Sell Orders Due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1"/>
          <p:cNvSpPr/>
          <p:nvPr/>
        </p:nvSpPr>
        <p:spPr>
          <a:xfrm>
            <a:off x="9683496" y="1901952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Sunday, August 9 • 11:00 PM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1"/>
          <p:cNvSpPr/>
          <p:nvPr/>
        </p:nvSpPr>
        <p:spPr>
          <a:xfrm>
            <a:off x="502920" y="2779776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EAF5EA"/>
          </a:solidFill>
          <a:ln w="15875" cap="flat" cmpd="sng">
            <a:solidFill>
              <a:srgbClr val="2E7D32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1"/>
          <p:cNvSpPr/>
          <p:nvPr/>
        </p:nvSpPr>
        <p:spPr>
          <a:xfrm>
            <a:off x="502920" y="2779776"/>
            <a:ext cx="73152" cy="1078992"/>
          </a:xfrm>
          <a:prstGeom prst="rect">
            <a:avLst/>
          </a:prstGeom>
          <a:solidFill>
            <a:srgbClr val="2E7D32"/>
          </a:solidFill>
          <a:ln w="12700" cap="flat" cmpd="sng">
            <a:solidFill>
              <a:srgbClr val="2E7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1"/>
          <p:cNvSpPr/>
          <p:nvPr/>
        </p:nvSpPr>
        <p:spPr>
          <a:xfrm>
            <a:off x="685800" y="2898648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Show &amp; Sell Distribution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1"/>
          <p:cNvSpPr/>
          <p:nvPr/>
        </p:nvSpPr>
        <p:spPr>
          <a:xfrm>
            <a:off x="685800" y="320040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Thursday, August 20 • 1:00–6:00 PM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1"/>
          <p:cNvSpPr/>
          <p:nvPr/>
        </p:nvSpPr>
        <p:spPr>
          <a:xfrm>
            <a:off x="685800" y="3529584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A"/>
              </a:buClr>
              <a:buSzPts val="839"/>
              <a:buFont typeface="Calibri"/>
              <a:buNone/>
            </a:pPr>
            <a:r>
              <a:rPr lang="en-US" sz="840" i="1">
                <a:solidFill>
                  <a:srgbClr val="5F6B7A"/>
                </a:solidFill>
                <a:latin typeface="Calibri"/>
                <a:ea typeface="Calibri"/>
                <a:cs typeface="Calibri"/>
                <a:sym typeface="Calibri"/>
              </a:rPr>
              <a:t>Specifics vary by District. See weekly pick-up schedule.</a:t>
            </a: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1"/>
          <p:cNvSpPr/>
          <p:nvPr/>
        </p:nvSpPr>
        <p:spPr>
          <a:xfrm>
            <a:off x="3502152" y="2779776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FFF8E8"/>
          </a:solidFill>
          <a:ln w="15875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1"/>
          <p:cNvSpPr/>
          <p:nvPr/>
        </p:nvSpPr>
        <p:spPr>
          <a:xfrm>
            <a:off x="3502152" y="2779776"/>
            <a:ext cx="73152" cy="1078992"/>
          </a:xfrm>
          <a:prstGeom prst="rect">
            <a:avLst/>
          </a:prstGeom>
          <a:solidFill>
            <a:srgbClr val="F5B041"/>
          </a:solidFill>
          <a:ln w="12700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1"/>
          <p:cNvSpPr/>
          <p:nvPr/>
        </p:nvSpPr>
        <p:spPr>
          <a:xfrm>
            <a:off x="3685032" y="2898648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Final Orders Due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1"/>
          <p:cNvSpPr/>
          <p:nvPr/>
        </p:nvSpPr>
        <p:spPr>
          <a:xfrm>
            <a:off x="3685032" y="320040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Sunday, November 15th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1"/>
          <p:cNvSpPr/>
          <p:nvPr/>
        </p:nvSpPr>
        <p:spPr>
          <a:xfrm>
            <a:off x="6501384" y="2779776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EAF5EA"/>
          </a:solidFill>
          <a:ln w="15875" cap="flat" cmpd="sng">
            <a:solidFill>
              <a:srgbClr val="2E7D32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1"/>
          <p:cNvSpPr/>
          <p:nvPr/>
        </p:nvSpPr>
        <p:spPr>
          <a:xfrm>
            <a:off x="6501384" y="2779776"/>
            <a:ext cx="73152" cy="1078992"/>
          </a:xfrm>
          <a:prstGeom prst="rect">
            <a:avLst/>
          </a:prstGeom>
          <a:solidFill>
            <a:srgbClr val="2E7D32"/>
          </a:solidFill>
          <a:ln w="12700" cap="flat" cmpd="sng">
            <a:solidFill>
              <a:srgbClr val="2E7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1"/>
          <p:cNvSpPr/>
          <p:nvPr/>
        </p:nvSpPr>
        <p:spPr>
          <a:xfrm>
            <a:off x="6684264" y="2898648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Take Order Distribution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1"/>
          <p:cNvSpPr/>
          <p:nvPr/>
        </p:nvSpPr>
        <p:spPr>
          <a:xfrm>
            <a:off x="6684264" y="320040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Thursday, Nov. 19 &amp; Friday, Nov. 20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1"/>
          <p:cNvSpPr/>
          <p:nvPr/>
        </p:nvSpPr>
        <p:spPr>
          <a:xfrm>
            <a:off x="6684264" y="3529584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A"/>
              </a:buClr>
              <a:buSzPts val="839"/>
              <a:buFont typeface="Calibri"/>
              <a:buNone/>
            </a:pPr>
            <a:r>
              <a:rPr lang="en-US" sz="840" i="1">
                <a:solidFill>
                  <a:srgbClr val="5F6B7A"/>
                </a:solidFill>
                <a:latin typeface="Calibri"/>
                <a:ea typeface="Calibri"/>
                <a:cs typeface="Calibri"/>
                <a:sym typeface="Calibri"/>
              </a:rPr>
              <a:t>Specifics vary by District.</a:t>
            </a: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1"/>
          <p:cNvSpPr/>
          <p:nvPr/>
        </p:nvSpPr>
        <p:spPr>
          <a:xfrm>
            <a:off x="9500616" y="2779776"/>
            <a:ext cx="2743200" cy="1078992"/>
          </a:xfrm>
          <a:prstGeom prst="roundRect">
            <a:avLst>
              <a:gd name="adj" fmla="val 7627"/>
            </a:avLst>
          </a:prstGeom>
          <a:solidFill>
            <a:srgbClr val="FFF8E8"/>
          </a:solidFill>
          <a:ln w="15875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50800" dir="2700000" algn="bl" rotWithShape="0">
              <a:srgbClr val="D9E0E8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1"/>
          <p:cNvSpPr/>
          <p:nvPr/>
        </p:nvSpPr>
        <p:spPr>
          <a:xfrm>
            <a:off x="9500616" y="2779776"/>
            <a:ext cx="73152" cy="1078992"/>
          </a:xfrm>
          <a:prstGeom prst="rect">
            <a:avLst/>
          </a:prstGeom>
          <a:solidFill>
            <a:srgbClr val="F5B041"/>
          </a:solidFill>
          <a:ln w="12700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1"/>
          <p:cNvSpPr/>
          <p:nvPr/>
        </p:nvSpPr>
        <p:spPr>
          <a:xfrm>
            <a:off x="9683496" y="2898648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Prize Orders Due / Final Invoices Paid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1"/>
          <p:cNvSpPr/>
          <p:nvPr/>
        </p:nvSpPr>
        <p:spPr>
          <a:xfrm>
            <a:off x="9683496" y="3200400"/>
            <a:ext cx="2423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Calibri"/>
              <a:buNone/>
            </a:pPr>
            <a:r>
              <a:rPr lang="en-US" sz="135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Tuesday, December 8th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31"/>
          <p:cNvSpPr/>
          <p:nvPr/>
        </p:nvSpPr>
        <p:spPr>
          <a:xfrm>
            <a:off x="9683496" y="3529584"/>
            <a:ext cx="2423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6B7A"/>
              </a:buClr>
              <a:buSzPts val="839"/>
              <a:buFont typeface="Calibri"/>
              <a:buNone/>
            </a:pPr>
            <a:r>
              <a:rPr lang="en-US" sz="840" i="1">
                <a:solidFill>
                  <a:srgbClr val="5F6B7A"/>
                </a:solidFill>
                <a:latin typeface="Calibri"/>
                <a:ea typeface="Calibri"/>
                <a:cs typeface="Calibri"/>
                <a:sym typeface="Calibri"/>
              </a:rPr>
              <a:t>Last day to place prize orders and pay final invoices in full.</a:t>
            </a: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31"/>
          <p:cNvSpPr/>
          <p:nvPr/>
        </p:nvSpPr>
        <p:spPr>
          <a:xfrm>
            <a:off x="658368" y="4315968"/>
            <a:ext cx="10853928" cy="1554480"/>
          </a:xfrm>
          <a:prstGeom prst="roundRect">
            <a:avLst>
              <a:gd name="adj" fmla="val 7059"/>
            </a:avLst>
          </a:prstGeom>
          <a:solidFill>
            <a:srgbClr val="F4F6F8"/>
          </a:solidFill>
          <a:ln w="12700" cap="flat" cmpd="sng">
            <a:solidFill>
              <a:srgbClr val="D9DE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31"/>
          <p:cNvSpPr/>
          <p:nvPr/>
        </p:nvSpPr>
        <p:spPr>
          <a:xfrm>
            <a:off x="932688" y="4526280"/>
            <a:ext cx="29260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Return Policy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1"/>
          <p:cNvSpPr/>
          <p:nvPr/>
        </p:nvSpPr>
        <p:spPr>
          <a:xfrm>
            <a:off x="960120" y="4864608"/>
            <a:ext cx="10607040" cy="103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Trails End Return Policy: 10% of app sales returned on 10/29, full cases only (cases can be re-packed and taped including same product only), no returns on chocolate product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2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17365D"/>
          </a:solidFill>
          <a:ln w="12700" cap="flat" cmpd="sng">
            <a:solidFill>
              <a:srgbClr val="1736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2"/>
          <p:cNvSpPr/>
          <p:nvPr/>
        </p:nvSpPr>
        <p:spPr>
          <a:xfrm>
            <a:off x="384048" y="164592"/>
            <a:ext cx="77724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Play"/>
              <a:buNone/>
            </a:pPr>
            <a:r>
              <a:rPr lang="en-US" sz="220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Weekly Pick-Up Schedule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2"/>
          <p:cNvSpPr/>
          <p:nvPr/>
        </p:nvSpPr>
        <p:spPr>
          <a:xfrm>
            <a:off x="8229600" y="219456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6E6F5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D6E6F5"/>
                </a:solidFill>
                <a:latin typeface="Calibri"/>
                <a:ea typeface="Calibri"/>
                <a:cs typeface="Calibri"/>
                <a:sym typeface="Calibri"/>
              </a:rPr>
              <a:t>Unit orders due → unit pick-up date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2"/>
          <p:cNvSpPr/>
          <p:nvPr/>
        </p:nvSpPr>
        <p:spPr>
          <a:xfrm>
            <a:off x="0" y="749808"/>
            <a:ext cx="12191695" cy="64008"/>
          </a:xfrm>
          <a:prstGeom prst="rect">
            <a:avLst/>
          </a:prstGeom>
          <a:solidFill>
            <a:srgbClr val="F5B041"/>
          </a:solidFill>
          <a:ln w="12700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2"/>
          <p:cNvSpPr/>
          <p:nvPr/>
        </p:nvSpPr>
        <p:spPr>
          <a:xfrm>
            <a:off x="512064" y="1207008"/>
            <a:ext cx="110642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A"/>
              </a:buClr>
              <a:buSzPts val="1220"/>
              <a:buFont typeface="Calibri"/>
              <a:buNone/>
            </a:pPr>
            <a:r>
              <a:rPr lang="en-US" sz="1220">
                <a:solidFill>
                  <a:srgbClr val="5F6B7A"/>
                </a:solidFill>
                <a:latin typeface="Calibri"/>
                <a:ea typeface="Calibri"/>
                <a:cs typeface="Calibri"/>
                <a:sym typeface="Calibri"/>
              </a:rPr>
              <a:t>Read left to right: Unit orders must be submitted by the date in the first column for pick-up on the date in the second column.</a:t>
            </a:r>
            <a:endParaRPr sz="12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2"/>
          <p:cNvSpPr/>
          <p:nvPr/>
        </p:nvSpPr>
        <p:spPr>
          <a:xfrm>
            <a:off x="603504" y="150876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 cap="flat" cmpd="sng">
            <a:solidFill>
              <a:srgbClr val="D9DE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2"/>
          <p:cNvSpPr/>
          <p:nvPr/>
        </p:nvSpPr>
        <p:spPr>
          <a:xfrm>
            <a:off x="603504" y="1508760"/>
            <a:ext cx="5120640" cy="384048"/>
          </a:xfrm>
          <a:prstGeom prst="rect">
            <a:avLst/>
          </a:prstGeom>
          <a:solidFill>
            <a:srgbClr val="17365D"/>
          </a:solidFill>
          <a:ln w="12700" cap="flat" cmpd="sng">
            <a:solidFill>
              <a:srgbClr val="1736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2"/>
          <p:cNvSpPr/>
          <p:nvPr/>
        </p:nvSpPr>
        <p:spPr>
          <a:xfrm>
            <a:off x="676656" y="161848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0"/>
              <a:buFont typeface="Calibri"/>
              <a:buNone/>
            </a:pPr>
            <a:r>
              <a:rPr lang="en-US" sz="93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Orders Due By</a:t>
            </a:r>
            <a:endParaRPr sz="9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2"/>
          <p:cNvSpPr/>
          <p:nvPr/>
        </p:nvSpPr>
        <p:spPr>
          <a:xfrm>
            <a:off x="2322576" y="161848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0"/>
              <a:buFont typeface="Calibri"/>
              <a:buNone/>
            </a:pPr>
            <a:r>
              <a:rPr lang="en-US" sz="93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Pick Up</a:t>
            </a:r>
            <a:endParaRPr sz="9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2"/>
          <p:cNvSpPr/>
          <p:nvPr/>
        </p:nvSpPr>
        <p:spPr>
          <a:xfrm>
            <a:off x="3968496" y="1618488"/>
            <a:ext cx="169164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0"/>
              <a:buFont typeface="Calibri"/>
              <a:buNone/>
            </a:pPr>
            <a:r>
              <a:rPr lang="en-US" sz="93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Notes</a:t>
            </a:r>
            <a:endParaRPr sz="9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2"/>
          <p:cNvSpPr/>
          <p:nvPr/>
        </p:nvSpPr>
        <p:spPr>
          <a:xfrm>
            <a:off x="603504" y="1828800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2"/>
          <p:cNvSpPr/>
          <p:nvPr/>
        </p:nvSpPr>
        <p:spPr>
          <a:xfrm>
            <a:off x="676656" y="200253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August 23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2"/>
          <p:cNvSpPr/>
          <p:nvPr/>
        </p:nvSpPr>
        <p:spPr>
          <a:xfrm>
            <a:off x="2322576" y="200253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August 27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2"/>
          <p:cNvSpPr/>
          <p:nvPr/>
        </p:nvSpPr>
        <p:spPr>
          <a:xfrm>
            <a:off x="3968496" y="1956816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2"/>
          <p:cNvSpPr/>
          <p:nvPr/>
        </p:nvSpPr>
        <p:spPr>
          <a:xfrm>
            <a:off x="603504" y="2295144"/>
            <a:ext cx="5120640" cy="4023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2"/>
          <p:cNvSpPr/>
          <p:nvPr/>
        </p:nvSpPr>
        <p:spPr>
          <a:xfrm>
            <a:off x="676656" y="2404872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August 30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2"/>
          <p:cNvSpPr/>
          <p:nvPr/>
        </p:nvSpPr>
        <p:spPr>
          <a:xfrm>
            <a:off x="2322576" y="2404872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September 3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2"/>
          <p:cNvSpPr/>
          <p:nvPr/>
        </p:nvSpPr>
        <p:spPr>
          <a:xfrm>
            <a:off x="3968496" y="2359152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2"/>
          <p:cNvSpPr/>
          <p:nvPr/>
        </p:nvSpPr>
        <p:spPr>
          <a:xfrm>
            <a:off x="603504" y="2697480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2"/>
          <p:cNvSpPr/>
          <p:nvPr/>
        </p:nvSpPr>
        <p:spPr>
          <a:xfrm>
            <a:off x="676656" y="280720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September 6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2"/>
          <p:cNvSpPr/>
          <p:nvPr/>
        </p:nvSpPr>
        <p:spPr>
          <a:xfrm>
            <a:off x="2322576" y="280720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September 10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2"/>
          <p:cNvSpPr/>
          <p:nvPr/>
        </p:nvSpPr>
        <p:spPr>
          <a:xfrm>
            <a:off x="3968496" y="2761488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2"/>
          <p:cNvSpPr/>
          <p:nvPr/>
        </p:nvSpPr>
        <p:spPr>
          <a:xfrm>
            <a:off x="603504" y="3099816"/>
            <a:ext cx="5120640" cy="4023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2"/>
          <p:cNvSpPr/>
          <p:nvPr/>
        </p:nvSpPr>
        <p:spPr>
          <a:xfrm>
            <a:off x="676656" y="3209544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September 13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2"/>
          <p:cNvSpPr/>
          <p:nvPr/>
        </p:nvSpPr>
        <p:spPr>
          <a:xfrm>
            <a:off x="2322576" y="3209544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September 17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2"/>
          <p:cNvSpPr/>
          <p:nvPr/>
        </p:nvSpPr>
        <p:spPr>
          <a:xfrm>
            <a:off x="3968496" y="3163824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2"/>
          <p:cNvSpPr/>
          <p:nvPr/>
        </p:nvSpPr>
        <p:spPr>
          <a:xfrm>
            <a:off x="603504" y="3502152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2"/>
          <p:cNvSpPr/>
          <p:nvPr/>
        </p:nvSpPr>
        <p:spPr>
          <a:xfrm>
            <a:off x="676656" y="3611880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September 20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2"/>
          <p:cNvSpPr/>
          <p:nvPr/>
        </p:nvSpPr>
        <p:spPr>
          <a:xfrm>
            <a:off x="2322576" y="3611880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September 24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2"/>
          <p:cNvSpPr/>
          <p:nvPr/>
        </p:nvSpPr>
        <p:spPr>
          <a:xfrm>
            <a:off x="3968496" y="3566160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2"/>
          <p:cNvSpPr/>
          <p:nvPr/>
        </p:nvSpPr>
        <p:spPr>
          <a:xfrm>
            <a:off x="603504" y="3904488"/>
            <a:ext cx="5120640" cy="4023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2"/>
          <p:cNvSpPr/>
          <p:nvPr/>
        </p:nvSpPr>
        <p:spPr>
          <a:xfrm>
            <a:off x="676656" y="401421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September 27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2"/>
          <p:cNvSpPr/>
          <p:nvPr/>
        </p:nvSpPr>
        <p:spPr>
          <a:xfrm>
            <a:off x="2322576" y="401421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October 1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2"/>
          <p:cNvSpPr/>
          <p:nvPr/>
        </p:nvSpPr>
        <p:spPr>
          <a:xfrm>
            <a:off x="3968496" y="3968496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63A3A"/>
              </a:buClr>
              <a:buSzPts val="839"/>
              <a:buFont typeface="Calibri"/>
              <a:buNone/>
            </a:pPr>
            <a:r>
              <a:rPr lang="en-US" sz="840" i="1">
                <a:solidFill>
                  <a:srgbClr val="A63A3A"/>
                </a:solidFill>
                <a:latin typeface="Calibri"/>
                <a:ea typeface="Calibri"/>
                <a:cs typeface="Calibri"/>
                <a:sym typeface="Calibri"/>
              </a:rPr>
              <a:t>First order with chocolate available</a:t>
            </a: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2"/>
          <p:cNvSpPr/>
          <p:nvPr/>
        </p:nvSpPr>
        <p:spPr>
          <a:xfrm>
            <a:off x="603504" y="4306824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2"/>
          <p:cNvSpPr/>
          <p:nvPr/>
        </p:nvSpPr>
        <p:spPr>
          <a:xfrm>
            <a:off x="676656" y="4416552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October 4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2"/>
          <p:cNvSpPr/>
          <p:nvPr/>
        </p:nvSpPr>
        <p:spPr>
          <a:xfrm>
            <a:off x="2322576" y="4416552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October 8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2"/>
          <p:cNvSpPr/>
          <p:nvPr/>
        </p:nvSpPr>
        <p:spPr>
          <a:xfrm>
            <a:off x="3968496" y="4370832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2"/>
          <p:cNvSpPr/>
          <p:nvPr/>
        </p:nvSpPr>
        <p:spPr>
          <a:xfrm>
            <a:off x="6355080" y="1508760"/>
            <a:ext cx="5120640" cy="2798064"/>
          </a:xfrm>
          <a:prstGeom prst="roundRect">
            <a:avLst>
              <a:gd name="adj" fmla="val 2614"/>
            </a:avLst>
          </a:prstGeom>
          <a:solidFill>
            <a:srgbClr val="FFFFFF"/>
          </a:solidFill>
          <a:ln w="12700" cap="flat" cmpd="sng">
            <a:solidFill>
              <a:srgbClr val="D9DE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2"/>
          <p:cNvSpPr/>
          <p:nvPr/>
        </p:nvSpPr>
        <p:spPr>
          <a:xfrm>
            <a:off x="6355080" y="1508760"/>
            <a:ext cx="5120640" cy="384048"/>
          </a:xfrm>
          <a:prstGeom prst="rect">
            <a:avLst/>
          </a:prstGeom>
          <a:solidFill>
            <a:srgbClr val="17365D"/>
          </a:solidFill>
          <a:ln w="12700" cap="flat" cmpd="sng">
            <a:solidFill>
              <a:srgbClr val="1736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2"/>
          <p:cNvSpPr/>
          <p:nvPr/>
        </p:nvSpPr>
        <p:spPr>
          <a:xfrm>
            <a:off x="6428232" y="161848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0"/>
              <a:buFont typeface="Calibri"/>
              <a:buNone/>
            </a:pPr>
            <a:r>
              <a:rPr lang="en-US" sz="93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Orders Due By</a:t>
            </a:r>
            <a:endParaRPr sz="9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2"/>
          <p:cNvSpPr/>
          <p:nvPr/>
        </p:nvSpPr>
        <p:spPr>
          <a:xfrm>
            <a:off x="8074152" y="161848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0"/>
              <a:buFont typeface="Calibri"/>
              <a:buNone/>
            </a:pPr>
            <a:r>
              <a:rPr lang="en-US" sz="93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Pick Up</a:t>
            </a:r>
            <a:endParaRPr sz="9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2"/>
          <p:cNvSpPr/>
          <p:nvPr/>
        </p:nvSpPr>
        <p:spPr>
          <a:xfrm>
            <a:off x="9720072" y="1618488"/>
            <a:ext cx="169164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0"/>
              <a:buFont typeface="Calibri"/>
              <a:buNone/>
            </a:pPr>
            <a:r>
              <a:rPr lang="en-US" sz="93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Notes</a:t>
            </a:r>
            <a:endParaRPr sz="9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2"/>
          <p:cNvSpPr/>
          <p:nvPr/>
        </p:nvSpPr>
        <p:spPr>
          <a:xfrm>
            <a:off x="6355080" y="1892808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2"/>
          <p:cNvSpPr/>
          <p:nvPr/>
        </p:nvSpPr>
        <p:spPr>
          <a:xfrm>
            <a:off x="6428232" y="200253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October 11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2"/>
          <p:cNvSpPr/>
          <p:nvPr/>
        </p:nvSpPr>
        <p:spPr>
          <a:xfrm>
            <a:off x="8074152" y="200253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October 15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2"/>
          <p:cNvSpPr/>
          <p:nvPr/>
        </p:nvSpPr>
        <p:spPr>
          <a:xfrm>
            <a:off x="9720072" y="1956816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2"/>
          <p:cNvSpPr/>
          <p:nvPr/>
        </p:nvSpPr>
        <p:spPr>
          <a:xfrm>
            <a:off x="6355080" y="2295144"/>
            <a:ext cx="5120640" cy="4023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2"/>
          <p:cNvSpPr/>
          <p:nvPr/>
        </p:nvSpPr>
        <p:spPr>
          <a:xfrm>
            <a:off x="6428232" y="2404872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October 18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2"/>
          <p:cNvSpPr/>
          <p:nvPr/>
        </p:nvSpPr>
        <p:spPr>
          <a:xfrm>
            <a:off x="8074152" y="2404872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October 22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2"/>
          <p:cNvSpPr/>
          <p:nvPr/>
        </p:nvSpPr>
        <p:spPr>
          <a:xfrm>
            <a:off x="9720072" y="2359152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2"/>
          <p:cNvSpPr/>
          <p:nvPr/>
        </p:nvSpPr>
        <p:spPr>
          <a:xfrm>
            <a:off x="6355080" y="2697480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2"/>
          <p:cNvSpPr/>
          <p:nvPr/>
        </p:nvSpPr>
        <p:spPr>
          <a:xfrm>
            <a:off x="6428232" y="280720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October 25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2"/>
          <p:cNvSpPr/>
          <p:nvPr/>
        </p:nvSpPr>
        <p:spPr>
          <a:xfrm>
            <a:off x="8074152" y="2807208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October 29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2"/>
          <p:cNvSpPr/>
          <p:nvPr/>
        </p:nvSpPr>
        <p:spPr>
          <a:xfrm>
            <a:off x="9720072" y="2761488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63A3A"/>
              </a:buClr>
              <a:buSzPts val="839"/>
              <a:buFont typeface="Calibri"/>
              <a:buNone/>
            </a:pPr>
            <a:r>
              <a:rPr lang="en-US" sz="840" i="1">
                <a:solidFill>
                  <a:srgbClr val="A63A3A"/>
                </a:solidFill>
                <a:latin typeface="Calibri"/>
                <a:ea typeface="Calibri"/>
                <a:cs typeface="Calibri"/>
                <a:sym typeface="Calibri"/>
              </a:rPr>
              <a:t>Returns accepted. No chocolate.</a:t>
            </a: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2"/>
          <p:cNvSpPr/>
          <p:nvPr/>
        </p:nvSpPr>
        <p:spPr>
          <a:xfrm>
            <a:off x="6355080" y="3099816"/>
            <a:ext cx="5120640" cy="4023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2"/>
          <p:cNvSpPr/>
          <p:nvPr/>
        </p:nvSpPr>
        <p:spPr>
          <a:xfrm>
            <a:off x="6428232" y="3209544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November 1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2"/>
          <p:cNvSpPr/>
          <p:nvPr/>
        </p:nvSpPr>
        <p:spPr>
          <a:xfrm>
            <a:off x="8074152" y="3209544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November 5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2"/>
          <p:cNvSpPr/>
          <p:nvPr/>
        </p:nvSpPr>
        <p:spPr>
          <a:xfrm>
            <a:off x="9720072" y="3163824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63A3A"/>
              </a:buClr>
              <a:buSzPts val="839"/>
              <a:buFont typeface="Calibri"/>
              <a:buNone/>
            </a:pPr>
            <a:r>
              <a:rPr lang="en-US" sz="840" i="1">
                <a:solidFill>
                  <a:srgbClr val="A63A3A"/>
                </a:solidFill>
                <a:latin typeface="Calibri"/>
                <a:ea typeface="Calibri"/>
                <a:cs typeface="Calibri"/>
                <a:sym typeface="Calibri"/>
              </a:rPr>
              <a:t>Returns accepted. No chocolate.</a:t>
            </a: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2"/>
          <p:cNvSpPr/>
          <p:nvPr/>
        </p:nvSpPr>
        <p:spPr>
          <a:xfrm>
            <a:off x="6355080" y="3502152"/>
            <a:ext cx="5120640" cy="402336"/>
          </a:xfrm>
          <a:prstGeom prst="rect">
            <a:avLst/>
          </a:prstGeom>
          <a:solidFill>
            <a:srgbClr val="F9FBFD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2"/>
          <p:cNvSpPr/>
          <p:nvPr/>
        </p:nvSpPr>
        <p:spPr>
          <a:xfrm>
            <a:off x="6428232" y="3611880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November 8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2"/>
          <p:cNvSpPr/>
          <p:nvPr/>
        </p:nvSpPr>
        <p:spPr>
          <a:xfrm>
            <a:off x="8074152" y="3611880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November 12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32"/>
          <p:cNvSpPr/>
          <p:nvPr/>
        </p:nvSpPr>
        <p:spPr>
          <a:xfrm>
            <a:off x="9720072" y="3566160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2"/>
          <p:cNvSpPr/>
          <p:nvPr/>
        </p:nvSpPr>
        <p:spPr>
          <a:xfrm>
            <a:off x="6355080" y="3904488"/>
            <a:ext cx="5120640" cy="4023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6EA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2"/>
          <p:cNvSpPr/>
          <p:nvPr/>
        </p:nvSpPr>
        <p:spPr>
          <a:xfrm>
            <a:off x="6428232" y="401421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November 15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2"/>
          <p:cNvSpPr/>
          <p:nvPr/>
        </p:nvSpPr>
        <p:spPr>
          <a:xfrm>
            <a:off x="8074152" y="4014216"/>
            <a:ext cx="15087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5E91"/>
              </a:buClr>
              <a:buSzPts val="1080"/>
              <a:buFont typeface="Calibri"/>
              <a:buNone/>
            </a:pPr>
            <a:r>
              <a:rPr lang="en-US" sz="1080" b="1">
                <a:solidFill>
                  <a:srgbClr val="255E91"/>
                </a:solidFill>
                <a:latin typeface="Calibri"/>
                <a:ea typeface="Calibri"/>
                <a:cs typeface="Calibri"/>
                <a:sym typeface="Calibri"/>
              </a:rPr>
              <a:t>November 19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2"/>
          <p:cNvSpPr/>
          <p:nvPr/>
        </p:nvSpPr>
        <p:spPr>
          <a:xfrm>
            <a:off x="9720072" y="3968496"/>
            <a:ext cx="169164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Font typeface="Calibri"/>
              <a:buNone/>
            </a:pPr>
            <a:endParaRPr sz="8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2"/>
          <p:cNvSpPr/>
          <p:nvPr/>
        </p:nvSpPr>
        <p:spPr>
          <a:xfrm>
            <a:off x="603504" y="5532120"/>
            <a:ext cx="10972800" cy="530352"/>
          </a:xfrm>
          <a:prstGeom prst="roundRect">
            <a:avLst>
              <a:gd name="adj" fmla="val 13793"/>
            </a:avLst>
          </a:prstGeom>
          <a:solidFill>
            <a:srgbClr val="FFF8E8"/>
          </a:solidFill>
          <a:ln w="12700" cap="flat" cmpd="sng">
            <a:solidFill>
              <a:srgbClr val="F5B0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2"/>
          <p:cNvSpPr/>
          <p:nvPr/>
        </p:nvSpPr>
        <p:spPr>
          <a:xfrm>
            <a:off x="822960" y="5696712"/>
            <a:ext cx="104698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Reminder: Specific pick-up details may vary by District. Confirm local instructions before distribution day.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33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34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5"/>
          <p:cNvSpPr txBox="1"/>
          <p:nvPr/>
        </p:nvSpPr>
        <p:spPr>
          <a:xfrm>
            <a:off x="1106903" y="2582185"/>
            <a:ext cx="9978189" cy="102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 sz="60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5"/>
          <p:cNvSpPr txBox="1">
            <a:spLocks noGrp="1"/>
          </p:cNvSpPr>
          <p:nvPr>
            <p:ph type="sldNum" idx="12"/>
          </p:nvPr>
        </p:nvSpPr>
        <p:spPr>
          <a:xfrm>
            <a:off x="11298801" y="6356350"/>
            <a:ext cx="7388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5"/>
          <p:cNvSpPr/>
          <p:nvPr/>
        </p:nvSpPr>
        <p:spPr>
          <a:xfrm>
            <a:off x="4663451" y="4972273"/>
            <a:ext cx="2865098" cy="96145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 txBox="1"/>
          <p:nvPr/>
        </p:nvSpPr>
        <p:spPr>
          <a:xfrm>
            <a:off x="397300" y="596111"/>
            <a:ext cx="74618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37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rPr>
              <a:t>TOP SELLING SCOUTS</a:t>
            </a:r>
            <a:endParaRPr/>
          </a:p>
        </p:txBody>
      </p:sp>
      <p:graphicFrame>
        <p:nvGraphicFramePr>
          <p:cNvPr id="237" name="Google Shape;237;p4"/>
          <p:cNvGraphicFramePr/>
          <p:nvPr/>
        </p:nvGraphicFramePr>
        <p:xfrm>
          <a:off x="397301" y="91842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{2B9CECAF-F2C2-42B3-9691-9D9B3995CBCE}</a:tableStyleId>
              </a:tblPr>
              <a:tblGrid>
                <a:gridCol w="66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3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9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2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222222"/>
                          </a:solidFill>
                        </a:rPr>
                        <a:t>Rank</a:t>
                      </a:r>
                      <a:endParaRPr sz="1400" b="1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222222"/>
                          </a:solidFill>
                        </a:rPr>
                        <a:t>Scout</a:t>
                      </a:r>
                      <a:endParaRPr sz="1400" b="1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222222"/>
                          </a:solidFill>
                        </a:rPr>
                        <a:t>Unit</a:t>
                      </a:r>
                      <a:endParaRPr sz="1400" b="1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222222"/>
                          </a:solidFill>
                        </a:rPr>
                        <a:t>Council</a:t>
                      </a:r>
                      <a:endParaRPr sz="1400" b="1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222222"/>
                          </a:solidFill>
                        </a:rPr>
                        <a:t>Total $'s</a:t>
                      </a:r>
                      <a:endParaRPr sz="1400" b="1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Layton S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282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Chief Seattle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$70,595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Jonathan W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3714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Northern Star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$69,453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3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Blake R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25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Jersey Shore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$60,457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Jacob G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675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Atlanta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$51,200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David J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314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Las Vegas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$34,336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6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Grayson V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313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Greater Tampa Bay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$34,002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7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MA J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282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Chief Seattle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$33,670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8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Maximus J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3547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Northern Star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$32,335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9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Alana B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234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Baltimore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$31,437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10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Jude 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279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Northern Lights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$30,804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11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Ezra M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0202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Pacific Harbors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$30,328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Zoey K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62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Northeast Georgia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$30,305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13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Christian O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3303 (W2)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Lake Erie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$28,826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Jayden C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194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Northeast Illinois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$28,424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Preston E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7721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Garden State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$28,107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16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Gavin B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862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Greater Los Angeles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$27,170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17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Trevor N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1180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Sam Houston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$27,012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18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Nathan R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3506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Northern Star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$26,399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19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Brody G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Troop 0384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California Inland Empire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$26,381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20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Lexi H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Pack 88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Nevada Area Council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222222"/>
                          </a:solidFill>
                        </a:rPr>
                        <a:t>$25,175</a:t>
                      </a:r>
                      <a:endParaRPr sz="1600" b="0" i="0" u="none" strike="noStrike" cap="none">
                        <a:solidFill>
                          <a:srgbClr val="2222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25" marR="6625" marT="6625" marB="31825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grpSp>
        <p:nvGrpSpPr>
          <p:cNvPr id="238" name="Google Shape;238;p4"/>
          <p:cNvGrpSpPr/>
          <p:nvPr/>
        </p:nvGrpSpPr>
        <p:grpSpPr>
          <a:xfrm>
            <a:off x="8218644" y="2387810"/>
            <a:ext cx="3337419" cy="1540883"/>
            <a:chOff x="8219696" y="2018611"/>
            <a:chExt cx="3604123" cy="1664020"/>
          </a:xfrm>
        </p:grpSpPr>
        <p:sp>
          <p:nvSpPr>
            <p:cNvPr id="239" name="Google Shape;239;p4"/>
            <p:cNvSpPr/>
            <p:nvPr/>
          </p:nvSpPr>
          <p:spPr>
            <a:xfrm>
              <a:off x="8219696" y="2031237"/>
              <a:ext cx="3604123" cy="1651394"/>
            </a:xfrm>
            <a:prstGeom prst="roundRect">
              <a:avLst>
                <a:gd name="adj" fmla="val 17174"/>
              </a:avLst>
            </a:prstGeom>
            <a:solidFill>
              <a:srgbClr val="FBE8CC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40" name="Google Shape;240;p4"/>
            <p:cNvSpPr txBox="1"/>
            <p:nvPr/>
          </p:nvSpPr>
          <p:spPr>
            <a:xfrm>
              <a:off x="8626300" y="2018611"/>
              <a:ext cx="2793477" cy="1573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8"/>
                </a:buClr>
                <a:buSzPts val="3600"/>
                <a:buFont typeface="Arial"/>
                <a:buNone/>
              </a:pPr>
              <a:r>
                <a:rPr lang="en-US" sz="3600" b="1" i="0" u="none" strike="noStrike" cap="none">
                  <a:solidFill>
                    <a:srgbClr val="001F38"/>
                  </a:solidFill>
                  <a:latin typeface="Arial"/>
                  <a:ea typeface="Arial"/>
                  <a:cs typeface="Arial"/>
                  <a:sym typeface="Arial"/>
                </a:rPr>
                <a:t>4 Scouts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8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1F38"/>
                  </a:solidFill>
                  <a:latin typeface="Arial"/>
                  <a:ea typeface="Arial"/>
                  <a:cs typeface="Arial"/>
                  <a:sym typeface="Arial"/>
                </a:rPr>
                <a:t>Sold &gt;$40K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7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Layton S., Jonathan W., </a:t>
              </a:r>
              <a:b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Blake R., Jacob G.</a:t>
              </a:r>
              <a:endParaRPr/>
            </a:p>
          </p:txBody>
        </p:sp>
        <p:pic>
          <p:nvPicPr>
            <p:cNvPr id="241" name="Google Shape;241;p4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241470" y="2327317"/>
              <a:ext cx="188137" cy="18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4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52176" y="2322409"/>
              <a:ext cx="188137" cy="1863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3" name="Google Shape;243;p4"/>
          <p:cNvGrpSpPr/>
          <p:nvPr/>
        </p:nvGrpSpPr>
        <p:grpSpPr>
          <a:xfrm>
            <a:off x="8218643" y="4051291"/>
            <a:ext cx="3337419" cy="1168676"/>
            <a:chOff x="8219695" y="3815026"/>
            <a:chExt cx="3604123" cy="1262069"/>
          </a:xfrm>
        </p:grpSpPr>
        <p:sp>
          <p:nvSpPr>
            <p:cNvPr id="244" name="Google Shape;244;p4"/>
            <p:cNvSpPr/>
            <p:nvPr/>
          </p:nvSpPr>
          <p:spPr>
            <a:xfrm>
              <a:off x="8219695" y="3815026"/>
              <a:ext cx="3604123" cy="1262069"/>
            </a:xfrm>
            <a:prstGeom prst="roundRect">
              <a:avLst>
                <a:gd name="adj" fmla="val 17107"/>
              </a:avLst>
            </a:prstGeom>
            <a:solidFill>
              <a:srgbClr val="E5EAF2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45" name="Google Shape;245;p4"/>
            <p:cNvSpPr txBox="1"/>
            <p:nvPr/>
          </p:nvSpPr>
          <p:spPr>
            <a:xfrm>
              <a:off x="8633150" y="3933100"/>
              <a:ext cx="2793478" cy="1025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02C2B"/>
                </a:buClr>
                <a:buSzPts val="3600"/>
                <a:buFont typeface="Arial"/>
                <a:buNone/>
              </a:pPr>
              <a:r>
                <a:rPr lang="en-US" sz="3600" b="1" i="0" u="none" strike="noStrike" cap="none">
                  <a:solidFill>
                    <a:srgbClr val="D02C2B"/>
                  </a:solidFill>
                  <a:latin typeface="Arial"/>
                  <a:ea typeface="Arial"/>
                  <a:cs typeface="Arial"/>
                  <a:sym typeface="Arial"/>
                </a:rPr>
                <a:t>51 Scouts</a:t>
              </a:r>
              <a:endParaRPr sz="1600" b="0" i="0" u="none" strike="noStrike" cap="none">
                <a:solidFill>
                  <a:srgbClr val="D02C2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02C2B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D02C2B"/>
                  </a:solidFill>
                  <a:latin typeface="Arial"/>
                  <a:ea typeface="Arial"/>
                  <a:cs typeface="Arial"/>
                  <a:sym typeface="Arial"/>
                </a:rPr>
                <a:t>Sold &gt;$20K</a:t>
              </a:r>
              <a:endParaRPr/>
            </a:p>
          </p:txBody>
        </p:sp>
        <p:pic>
          <p:nvPicPr>
            <p:cNvPr id="246" name="Google Shape;246;p4" descr="Imag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608704" y="4214009"/>
              <a:ext cx="180740" cy="1789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4" descr="Imag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52272" y="4214008"/>
              <a:ext cx="166536" cy="1789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8" name="Google Shape;248;p4"/>
          <p:cNvGrpSpPr/>
          <p:nvPr/>
        </p:nvGrpSpPr>
        <p:grpSpPr>
          <a:xfrm>
            <a:off x="8218645" y="5315540"/>
            <a:ext cx="3337418" cy="1285540"/>
            <a:chOff x="8219697" y="5180305"/>
            <a:chExt cx="3604122" cy="1388272"/>
          </a:xfrm>
        </p:grpSpPr>
        <p:sp>
          <p:nvSpPr>
            <p:cNvPr id="249" name="Google Shape;249;p4"/>
            <p:cNvSpPr/>
            <p:nvPr/>
          </p:nvSpPr>
          <p:spPr>
            <a:xfrm>
              <a:off x="8219697" y="5214517"/>
              <a:ext cx="3604122" cy="1354060"/>
            </a:xfrm>
            <a:prstGeom prst="roundRect">
              <a:avLst>
                <a:gd name="adj" fmla="val 17174"/>
              </a:avLst>
            </a:prstGeom>
            <a:solidFill>
              <a:srgbClr val="FBE8CC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50" name="Google Shape;250;p4"/>
            <p:cNvSpPr txBox="1"/>
            <p:nvPr/>
          </p:nvSpPr>
          <p:spPr>
            <a:xfrm>
              <a:off x="8650301" y="5180305"/>
              <a:ext cx="2793478" cy="1340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7"/>
                </a:buClr>
                <a:buSzPts val="3600"/>
                <a:buFont typeface="Arial"/>
                <a:buNone/>
              </a:pPr>
              <a:r>
                <a:rPr lang="en-US" sz="36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384 Scouts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7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Sold &gt;10K</a:t>
              </a:r>
              <a:endParaRPr sz="28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7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Represents 6.7% of the Sale</a:t>
              </a:r>
              <a:endParaRPr sz="5400" b="1" i="0" u="none" strike="noStrike" cap="none">
                <a:solidFill>
                  <a:srgbClr val="001F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1" name="Google Shape;251;p4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45660" y="5465138"/>
              <a:ext cx="188137" cy="18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4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425720" y="5487658"/>
              <a:ext cx="188137" cy="1863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3" name="Google Shape;253;p4"/>
          <p:cNvGrpSpPr/>
          <p:nvPr/>
        </p:nvGrpSpPr>
        <p:grpSpPr>
          <a:xfrm>
            <a:off x="8205474" y="715979"/>
            <a:ext cx="3337419" cy="1569978"/>
            <a:chOff x="8205474" y="213179"/>
            <a:chExt cx="3604123" cy="1695440"/>
          </a:xfrm>
        </p:grpSpPr>
        <p:sp>
          <p:nvSpPr>
            <p:cNvPr id="254" name="Google Shape;254;p4"/>
            <p:cNvSpPr/>
            <p:nvPr/>
          </p:nvSpPr>
          <p:spPr>
            <a:xfrm>
              <a:off x="8205474" y="213179"/>
              <a:ext cx="3604123" cy="1695440"/>
            </a:xfrm>
            <a:prstGeom prst="roundRect">
              <a:avLst>
                <a:gd name="adj" fmla="val 17107"/>
              </a:avLst>
            </a:prstGeom>
            <a:solidFill>
              <a:srgbClr val="E5EAF2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55" name="Google Shape;255;p4"/>
            <p:cNvSpPr txBox="1"/>
            <p:nvPr/>
          </p:nvSpPr>
          <p:spPr>
            <a:xfrm>
              <a:off x="8618929" y="251783"/>
              <a:ext cx="2793477" cy="1573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8"/>
                </a:buClr>
                <a:buSzPts val="3600"/>
                <a:buFont typeface="Arial"/>
                <a:buNone/>
              </a:pPr>
              <a:r>
                <a:rPr lang="en-US" sz="3600" b="1" i="0" u="none" strike="noStrike" cap="none">
                  <a:solidFill>
                    <a:srgbClr val="001F38"/>
                  </a:solidFill>
                  <a:latin typeface="Arial"/>
                  <a:ea typeface="Arial"/>
                  <a:cs typeface="Arial"/>
                  <a:sym typeface="Arial"/>
                </a:rPr>
                <a:t>$70,595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8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1F38"/>
                  </a:solidFill>
                  <a:latin typeface="Arial"/>
                  <a:ea typeface="Arial"/>
                  <a:cs typeface="Arial"/>
                  <a:sym typeface="Arial"/>
                </a:rPr>
                <a:t>#1 Seller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1F37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Layton S., Troop 282, </a:t>
              </a:r>
              <a:b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400" b="0" i="0" u="none" strike="noStrike" cap="none">
                  <a:solidFill>
                    <a:srgbClr val="001F37"/>
                  </a:solidFill>
                  <a:latin typeface="Arial"/>
                  <a:ea typeface="Arial"/>
                  <a:cs typeface="Arial"/>
                  <a:sym typeface="Arial"/>
                </a:rPr>
                <a:t>Chief Seattle Council</a:t>
              </a:r>
              <a:endParaRPr/>
            </a:p>
          </p:txBody>
        </p:sp>
        <p:pic>
          <p:nvPicPr>
            <p:cNvPr id="256" name="Google Shape;256;p4" descr="Imag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699073" y="507883"/>
              <a:ext cx="180740" cy="1789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4" descr="Imag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41471" y="504479"/>
              <a:ext cx="166536" cy="1789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5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"/>
          <p:cNvSpPr txBox="1"/>
          <p:nvPr/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 OF SELLING *SCOUTING*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6" descr="For more information, please check out our FAQ page: https://support.trails-end.com/support/home" title="The Value of Selling Popcor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"/>
            <a:ext cx="12192000" cy="6857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"/>
          <p:cNvSpPr txBox="1"/>
          <p:nvPr/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NEW 2026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7" title="What's New at Trail's End for 202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6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8"/>
          <p:cNvSpPr txBox="1"/>
          <p:nvPr/>
        </p:nvSpPr>
        <p:spPr>
          <a:xfrm>
            <a:off x="838200" y="226577"/>
            <a:ext cx="10515600" cy="73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2026 ADVENTURE PLAN</a:t>
            </a:r>
            <a:endParaRPr sz="4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8" descr="The best way to plan your 2026 Fall Fundraiser!" title="Trail's End Adventure Pla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6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9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1864</Words>
  <Application>Microsoft Office PowerPoint</Application>
  <PresentationFormat>Widescreen</PresentationFormat>
  <Paragraphs>456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Courier New</vt:lpstr>
      <vt:lpstr>Play</vt:lpstr>
      <vt:lpstr>Calibri</vt:lpstr>
      <vt:lpstr>Arial</vt:lpstr>
      <vt:lpstr>Helvetica Neue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2026 VIP Program</vt:lpstr>
      <vt:lpstr>Trail’s End Storefront Sales®</vt:lpstr>
      <vt:lpstr>2026 Technology Update – Unit Leaders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Caleb Allen</dc:creator>
  <cp:lastModifiedBy>Kami Hisey</cp:lastModifiedBy>
  <cp:revision>1</cp:revision>
  <dcterms:created xsi:type="dcterms:W3CDTF">2022-08-26T20:02:08Z</dcterms:created>
  <dcterms:modified xsi:type="dcterms:W3CDTF">2026-08-06T21:13:56Z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0x0101002CE986F98FF0084196DDF8515D5D7B37</vt:lpwstr>
  </property>
  <property fmtid="{D5CDD505-2E9C-101B-9397-08002B2CF9AE}" pid="3" name="MediaServiceImageTags">
    <vt:lpwstr/>
  </property>
</Properties>
</file>